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tmp" ContentType="image/p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2"/>
  </p:notesMasterIdLst>
  <p:sldIdLst>
    <p:sldId id="271" r:id="rId3"/>
    <p:sldId id="258" r:id="rId4"/>
    <p:sldId id="259" r:id="rId5"/>
    <p:sldId id="269" r:id="rId6"/>
    <p:sldId id="265" r:id="rId7"/>
    <p:sldId id="268" r:id="rId8"/>
    <p:sldId id="264" r:id="rId9"/>
    <p:sldId id="272" r:id="rId10"/>
    <p:sldId id="267"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97" autoAdjust="0"/>
  </p:normalViewPr>
  <p:slideViewPr>
    <p:cSldViewPr snapToGrid="0" snapToObjects="1">
      <p:cViewPr varScale="1">
        <p:scale>
          <a:sx n="129" d="100"/>
          <a:sy n="129" d="100"/>
        </p:scale>
        <p:origin x="-5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97AE56-284B-0047-8729-CDEFDED2D24B}" type="datetimeFigureOut">
              <a:rPr lang="en-US" smtClean="0"/>
              <a:t>6/27/16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EEF733-729B-074B-B6BA-E1C0B444DB3E}" type="slidenum">
              <a:rPr lang="en-US" smtClean="0"/>
              <a:t>‹#›</a:t>
            </a:fld>
            <a:endParaRPr lang="en-US"/>
          </a:p>
        </p:txBody>
      </p:sp>
    </p:spTree>
    <p:extLst>
      <p:ext uri="{BB962C8B-B14F-4D97-AF65-F5344CB8AC3E}">
        <p14:creationId xmlns:p14="http://schemas.microsoft.com/office/powerpoint/2010/main" val="3875381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cdp-online.org/projects/world/north-and-central-america/san-andreas-fault/details/" TargetMode="External"/><Relationship Id="rId4" Type="http://schemas.openxmlformats.org/officeDocument/2006/relationships/hyperlink" Target="http://www.ncedc.org/safod/" TargetMode="External"/><Relationship Id="rId5" Type="http://schemas.openxmlformats.org/officeDocument/2006/relationships/hyperlink" Target="http://coreviewer.earthscope.org/samples/safod_core_samples/" TargetMode="External"/><Relationship Id="rId6" Type="http://schemas.openxmlformats.org/officeDocument/2006/relationships/hyperlink" Target="http://www.unavco.org/projects/major-projects/pbo/pbo.html"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cdp-online.org/projects/world/north-and-central-america/san-andreas-fault/details/" TargetMode="External"/><Relationship Id="rId4" Type="http://schemas.openxmlformats.org/officeDocument/2006/relationships/hyperlink" Target="http://www.ncedc.org/safod/" TargetMode="External"/><Relationship Id="rId5" Type="http://schemas.openxmlformats.org/officeDocument/2006/relationships/hyperlink" Target="http://coreviewer.earthscope.org/samples/safod_core_samples/" TargetMode="External"/><Relationship Id="rId6" Type="http://schemas.openxmlformats.org/officeDocument/2006/relationships/hyperlink" Target="http://www.unavco.org/projects/major-projects/pbo/pbo.html"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spcBef>
                <a:spcPct val="30000"/>
              </a:spcBef>
              <a:defRPr sz="1200">
                <a:solidFill>
                  <a:schemeClr val="tx1"/>
                </a:solidFill>
                <a:latin typeface="Calibri" pitchFamily="34" charset="0"/>
              </a:defRPr>
            </a:lvl1pPr>
            <a:lvl2pPr marL="733425" indent="-280988" defTabSz="912813" eaLnBrk="0" hangingPunct="0">
              <a:spcBef>
                <a:spcPct val="30000"/>
              </a:spcBef>
              <a:defRPr sz="1200">
                <a:solidFill>
                  <a:schemeClr val="tx1"/>
                </a:solidFill>
                <a:latin typeface="Calibri" pitchFamily="34" charset="0"/>
              </a:defRPr>
            </a:lvl2pPr>
            <a:lvl3pPr marL="1130300" indent="-223838" defTabSz="912813" eaLnBrk="0" hangingPunct="0">
              <a:spcBef>
                <a:spcPct val="30000"/>
              </a:spcBef>
              <a:defRPr sz="1200">
                <a:solidFill>
                  <a:schemeClr val="tx1"/>
                </a:solidFill>
                <a:latin typeface="Calibri" pitchFamily="34" charset="0"/>
              </a:defRPr>
            </a:lvl3pPr>
            <a:lvl4pPr marL="1582738" indent="-223838" defTabSz="912813" eaLnBrk="0" hangingPunct="0">
              <a:spcBef>
                <a:spcPct val="30000"/>
              </a:spcBef>
              <a:defRPr sz="1200">
                <a:solidFill>
                  <a:schemeClr val="tx1"/>
                </a:solidFill>
                <a:latin typeface="Calibri" pitchFamily="34" charset="0"/>
              </a:defRPr>
            </a:lvl4pPr>
            <a:lvl5pPr marL="2035175" indent="-223838" defTabSz="912813" eaLnBrk="0" hangingPunct="0">
              <a:spcBef>
                <a:spcPct val="30000"/>
              </a:spcBef>
              <a:defRPr sz="1200">
                <a:solidFill>
                  <a:schemeClr val="tx1"/>
                </a:solidFill>
                <a:latin typeface="Calibri" pitchFamily="34" charset="0"/>
              </a:defRPr>
            </a:lvl5pPr>
            <a:lvl6pPr marL="2492375" indent="-223838" defTabSz="912813" eaLnBrk="0" fontAlgn="base" hangingPunct="0">
              <a:spcBef>
                <a:spcPct val="30000"/>
              </a:spcBef>
              <a:spcAft>
                <a:spcPct val="0"/>
              </a:spcAft>
              <a:defRPr sz="1200">
                <a:solidFill>
                  <a:schemeClr val="tx1"/>
                </a:solidFill>
                <a:latin typeface="Calibri" pitchFamily="34" charset="0"/>
              </a:defRPr>
            </a:lvl6pPr>
            <a:lvl7pPr marL="2949575" indent="-223838" defTabSz="912813" eaLnBrk="0" fontAlgn="base" hangingPunct="0">
              <a:spcBef>
                <a:spcPct val="30000"/>
              </a:spcBef>
              <a:spcAft>
                <a:spcPct val="0"/>
              </a:spcAft>
              <a:defRPr sz="1200">
                <a:solidFill>
                  <a:schemeClr val="tx1"/>
                </a:solidFill>
                <a:latin typeface="Calibri" pitchFamily="34" charset="0"/>
              </a:defRPr>
            </a:lvl7pPr>
            <a:lvl8pPr marL="3406775" indent="-223838" defTabSz="912813" eaLnBrk="0" fontAlgn="base" hangingPunct="0">
              <a:spcBef>
                <a:spcPct val="30000"/>
              </a:spcBef>
              <a:spcAft>
                <a:spcPct val="0"/>
              </a:spcAft>
              <a:defRPr sz="1200">
                <a:solidFill>
                  <a:schemeClr val="tx1"/>
                </a:solidFill>
                <a:latin typeface="Calibri" pitchFamily="34" charset="0"/>
              </a:defRPr>
            </a:lvl8pPr>
            <a:lvl9pPr marL="3863975" indent="-223838"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32DB8C6-C04C-404E-9624-2B89F794F587}" type="slidenum">
              <a:rPr lang="en-US" altLang="en-US">
                <a:solidFill>
                  <a:srgbClr val="000000"/>
                </a:solidFill>
                <a:latin typeface="Arial" pitchFamily="34" charset="0"/>
                <a:ea typeface="MS PGothic" pitchFamily="34" charset="-128"/>
              </a:rPr>
              <a:pPr eaLnBrk="1" hangingPunct="1">
                <a:spcBef>
                  <a:spcPct val="0"/>
                </a:spcBef>
              </a:pPr>
              <a:t>1</a:t>
            </a:fld>
            <a:endParaRPr lang="en-US" altLang="en-US">
              <a:solidFill>
                <a:srgbClr val="000000"/>
              </a:solidFill>
              <a:latin typeface="Arial" pitchFamily="34" charset="0"/>
              <a:ea typeface="MS PGothic" pitchFamily="34" charset="-128"/>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37A4D90-D778-48A2-9871-FFC4B8690DA8}" type="slidenum">
              <a:rPr lang="en-US" altLang="en-US">
                <a:solidFill>
                  <a:srgbClr val="000000"/>
                </a:solidFill>
                <a:latin typeface="Arial" pitchFamily="34" charset="0"/>
                <a:ea typeface="MS PGothic" pitchFamily="34" charset="-128"/>
              </a:rPr>
              <a:pPr eaLnBrk="1" hangingPunct="1">
                <a:spcBef>
                  <a:spcPct val="0"/>
                </a:spcBef>
              </a:pPr>
              <a:t>2</a:t>
            </a:fld>
            <a:endParaRPr lang="en-US" altLang="en-US">
              <a:solidFill>
                <a:srgbClr val="000000"/>
              </a:solidFill>
              <a:latin typeface="Arial" pitchFamily="34" charset="0"/>
              <a:ea typeface="MS PGothic" pitchFamily="34" charset="-128"/>
            </a:endParaRPr>
          </a:p>
        </p:txBody>
      </p:sp>
      <p:sp>
        <p:nvSpPr>
          <p:cNvPr id="152579" name="Rectangle 2"/>
          <p:cNvSpPr>
            <a:spLocks noGrp="1" noRot="1" noChangeAspect="1" noChangeArrowheads="1" noTextEdit="1"/>
          </p:cNvSpPr>
          <p:nvPr>
            <p:ph type="sldImg"/>
          </p:nvPr>
        </p:nvSpPr>
        <p:spPr bwMode="auto">
          <a:xfrm>
            <a:off x="1143000" y="684213"/>
            <a:ext cx="4572000" cy="3429000"/>
          </a:xfrm>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xfrm>
            <a:off x="915988" y="4343400"/>
            <a:ext cx="5026025" cy="4116388"/>
          </a:xfrm>
          <a:solidFill>
            <a:srgbClr val="FFFFFF"/>
          </a:solidFill>
          <a:ln>
            <a:solidFill>
              <a:srgbClr val="000000"/>
            </a:solidFill>
            <a:miter lim="800000"/>
            <a:headEnd/>
            <a:tailEnd/>
          </a:ln>
        </p:spPr>
        <p:txBody>
          <a:bodyPr wrap="square" lIns="91416" tIns="45709" rIns="91416" bIns="45709" numCol="1" anchor="t" anchorCtr="0" compatLnSpc="1">
            <a:prstTxWarp prst="textNoShape">
              <a:avLst/>
            </a:prstTxWarp>
          </a:bodyPr>
          <a:lstStyle/>
          <a:p>
            <a:pPr algn="just" fontAlgn="base">
              <a:spcBef>
                <a:spcPct val="0"/>
              </a:spcBef>
              <a:spcAft>
                <a:spcPct val="0"/>
              </a:spcAft>
            </a:pPr>
            <a:r>
              <a:rPr lang="en-US" sz="1200" dirty="0" smtClean="0">
                <a:solidFill>
                  <a:schemeClr val="bg1">
                    <a:lumMod val="50000"/>
                  </a:schemeClr>
                </a:solidFill>
              </a:rPr>
              <a:t>EarthScope is a program of the National Science Foundation (NSF) that deploys thousands of seismic, GPS, and other geophysical instruments to study the structure and evolution of the North American continent and the processes the cause earthquakes and volcanic eruptions. It involves collaboration between scientists, educators, policy makers, and the public to learn about and utilize exciting scientific discoveries as they are being made.</a:t>
            </a:r>
            <a:endParaRPr lang="en-US" altLang="en-US" sz="1200" dirty="0">
              <a:solidFill>
                <a:schemeClr val="bg1">
                  <a:lumMod val="50000"/>
                </a:schemeClr>
              </a:solidFill>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dirty="0" smtClean="0"/>
              <a:t>The </a:t>
            </a:r>
            <a:r>
              <a:rPr lang="en-US" b="1" dirty="0" smtClean="0"/>
              <a:t>San Andreas Fault Observatory at Depth </a:t>
            </a:r>
            <a:r>
              <a:rPr lang="en-US" dirty="0" smtClean="0"/>
              <a:t>(SAFOD) was a 3-kilometer deep hole drilled directly into the San Andreas Fault midway between San Francisco and Los Angeles, near </a:t>
            </a:r>
            <a:r>
              <a:rPr lang="en-US" dirty="0" err="1" smtClean="0"/>
              <a:t>Parkfield</a:t>
            </a:r>
            <a:r>
              <a:rPr lang="en-US" dirty="0" smtClean="0"/>
              <a:t>, CA. Located in an area that has ruptured six times since 1857, the hole provided the first opportunity to observe directly the conditions under which earthquakes occur, to collect rocks and fluids from the fault zone for laboratory study, and to continuously monitor the physical condition within an active earthquake nucleation zone. </a:t>
            </a:r>
          </a:p>
          <a:p>
            <a:r>
              <a:rPr lang="en-US" dirty="0" smtClean="0"/>
              <a:t>The cores were collected from 3 different regions. Each core was cut into approximately 3 foot sections. For sections that the core could easily be removed from the aluminum core barrel, the scanned images include both front and back views. Images of the core are available on the </a:t>
            </a:r>
            <a:r>
              <a:rPr lang="en-US" dirty="0" err="1" smtClean="0"/>
              <a:t>icdp</a:t>
            </a:r>
            <a:r>
              <a:rPr lang="en-US" baseline="0" dirty="0" smtClean="0"/>
              <a:t> website (http://</a:t>
            </a:r>
            <a:r>
              <a:rPr lang="en-US" baseline="0" dirty="0" err="1" smtClean="0"/>
              <a:t>iodp.tamu.edu</a:t>
            </a:r>
            <a:r>
              <a:rPr lang="en-US" baseline="0" dirty="0" smtClean="0"/>
              <a:t>/</a:t>
            </a:r>
            <a:r>
              <a:rPr lang="en-US" baseline="0" dirty="0" err="1" smtClean="0"/>
              <a:t>curation</a:t>
            </a:r>
            <a:r>
              <a:rPr lang="en-US" baseline="0" dirty="0" smtClean="0"/>
              <a:t>/</a:t>
            </a:r>
            <a:r>
              <a:rPr lang="en-US" baseline="0" dirty="0" err="1" smtClean="0"/>
              <a:t>gcr</a:t>
            </a:r>
            <a:r>
              <a:rPr lang="en-US" baseline="0" dirty="0" smtClean="0"/>
              <a:t>/</a:t>
            </a:r>
            <a:r>
              <a:rPr lang="en-US" baseline="0" dirty="0" err="1" smtClean="0"/>
              <a:t>safod</a:t>
            </a:r>
            <a:r>
              <a:rPr lang="en-US" baseline="0" dirty="0" smtClean="0"/>
              <a:t>/) </a:t>
            </a:r>
          </a:p>
          <a:p>
            <a:endParaRPr lang="en-US" baseline="0" dirty="0" smtClean="0"/>
          </a:p>
          <a:p>
            <a:r>
              <a:rPr lang="en-US" dirty="0" smtClean="0"/>
              <a:t>Data holdings from the SAFOD Project can be accessed on </a:t>
            </a:r>
            <a:r>
              <a:rPr lang="en-US" dirty="0" smtClean="0">
                <a:hlinkClick r:id="rId3"/>
              </a:rPr>
              <a:t>the International Continental Scientific Drilling Program (ICDP)</a:t>
            </a:r>
            <a:r>
              <a:rPr lang="en-US" dirty="0" smtClean="0"/>
              <a:t> and the </a:t>
            </a:r>
            <a:r>
              <a:rPr lang="en-US" dirty="0" smtClean="0">
                <a:hlinkClick r:id="rId4"/>
              </a:rPr>
              <a:t>Northern California Earthquake Data Center (NCEDC)</a:t>
            </a:r>
            <a:r>
              <a:rPr lang="en-US" dirty="0" smtClean="0"/>
              <a:t> website. The data consist mainly of cutting and mud sample reports, seismic data from borehole seismometers, core boxes, core logging, and lithological reports updated daily. The cores can be interactively viewed in EarthScope </a:t>
            </a:r>
            <a:r>
              <a:rPr lang="en-US" dirty="0" smtClean="0">
                <a:hlinkClick r:id="rId5"/>
              </a:rPr>
              <a:t>SAFOD Core Viewer</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is a 15-year program to place a dense network of permanent and portable seismographs across the continental United States. </a:t>
            </a:r>
          </a:p>
          <a:p>
            <a:pPr rtl="0"/>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7F7F7F"/>
                </a:solidFill>
              </a:rPr>
              <a:t>It includes 400 Transportable Array (TA) Stations, </a:t>
            </a:r>
            <a:r>
              <a:rPr lang="en-US" sz="1200" dirty="0" smtClean="0">
                <a:solidFill>
                  <a:srgbClr val="7F7F7F"/>
                </a:solidFill>
              </a:rPr>
              <a:t>Each Station occupies a site for 1.5 – 2 years across the country,</a:t>
            </a:r>
            <a:r>
              <a:rPr lang="en-US" sz="1200" baseline="0" dirty="0" smtClean="0">
                <a:solidFill>
                  <a:srgbClr val="7F7F7F"/>
                </a:solidFill>
              </a:rPr>
              <a:t> </a:t>
            </a:r>
            <a:r>
              <a:rPr lang="en-US" sz="1200" dirty="0" smtClean="0">
                <a:solidFill>
                  <a:srgbClr val="7F7F7F"/>
                </a:solidFill>
              </a:rPr>
              <a:t>now installing in  Alaska/Yukon</a:t>
            </a:r>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dirty="0" smtClean="0"/>
              <a:t>The </a:t>
            </a:r>
            <a:r>
              <a:rPr lang="en-US" dirty="0" err="1" smtClean="0"/>
              <a:t>USArray</a:t>
            </a:r>
            <a:r>
              <a:rPr lang="en-US" dirty="0" smtClean="0"/>
              <a:t> component of EarthScope is a continental-scale seismic and </a:t>
            </a:r>
            <a:r>
              <a:rPr lang="en-US" dirty="0" err="1" smtClean="0"/>
              <a:t>magnetotelluric</a:t>
            </a:r>
            <a:r>
              <a:rPr lang="en-US" dirty="0" smtClean="0"/>
              <a:t> observatory designed to provide a foundation for integrated studies of continental lithosphere and deep Earth structure over a wide range of scales. </a:t>
            </a:r>
            <a:r>
              <a:rPr lang="en-US" dirty="0" err="1" smtClean="0"/>
              <a:t>USArray</a:t>
            </a:r>
            <a:r>
              <a:rPr lang="en-US" dirty="0" smtClean="0"/>
              <a:t> is providing a new insight and new data to address fundamental questions in earthquake physics, volcanic processes, core-mantle interactions, active deformation and tectonics, continental structure and evolution, geodynamics, and crustal fluids (magmatic, hydrothermal, and meteoric). </a:t>
            </a:r>
          </a:p>
          <a:p>
            <a:pPr rtl="0"/>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Information recorded from the network also enable scientists to link structures inherited from earlier stages of continental formation to known and potential geologic hazards (e.g., earthquakes, volcanoes, landslides). The </a:t>
            </a: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consist of four observatories: Transportable, Flexible and </a:t>
            </a:r>
            <a:r>
              <a:rPr lang="en-US" sz="1200" b="0" i="0" u="none" strike="noStrike" kern="1200" baseline="0" dirty="0" err="1" smtClean="0">
                <a:solidFill>
                  <a:schemeClr val="tx1"/>
                </a:solidFill>
                <a:latin typeface="+mn-lt"/>
                <a:ea typeface="+mn-ea"/>
                <a:cs typeface="+mn-cs"/>
              </a:rPr>
              <a:t>Magnetotelluric</a:t>
            </a:r>
            <a:r>
              <a:rPr lang="en-US" sz="1200" b="0" i="0" u="none" strike="noStrike" kern="1200" baseline="0" dirty="0" smtClean="0">
                <a:solidFill>
                  <a:schemeClr val="tx1"/>
                </a:solidFill>
                <a:latin typeface="+mn-lt"/>
                <a:ea typeface="+mn-ea"/>
                <a:cs typeface="+mn-cs"/>
              </a:rPr>
              <a:t> Arrays, as well as a Reference Network.</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This allows scientists to determine how features seen at Earth’s surface correlate with structural and compositional differences deep within the planet. This information enable scientists to link structures inherited from earlier stages of continental formation to known and potential geologic hazards (e.g., earthquakes, volcanoes, landslides). More information can be found on </a:t>
            </a: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website (</a:t>
            </a:r>
            <a:r>
              <a:rPr lang="en-US" sz="1200" b="0" i="0" u="none" strike="noStrike" kern="1200" baseline="0" dirty="0" err="1" smtClean="0">
                <a:solidFill>
                  <a:schemeClr val="tx1"/>
                </a:solidFill>
                <a:latin typeface="+mn-lt"/>
                <a:ea typeface="+mn-ea"/>
                <a:cs typeface="+mn-cs"/>
              </a:rPr>
              <a:t>usarray.org</a:t>
            </a:r>
            <a:r>
              <a:rPr lang="en-US" sz="1200" b="0" i="0" u="none" strike="noStrike"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PBO</a:t>
            </a:r>
            <a:r>
              <a:rPr lang="en-US" sz="1200" b="0" i="0" u="none" strike="noStrike" kern="1200" baseline="0" dirty="0" smtClean="0">
                <a:solidFill>
                  <a:schemeClr val="tx1"/>
                </a:solidFill>
                <a:latin typeface="+mn-lt"/>
                <a:ea typeface="+mn-ea"/>
                <a:cs typeface="+mn-cs"/>
              </a:rPr>
              <a:t> is a network of more than 1,200 continuous GPS instruments, borehole </a:t>
            </a:r>
            <a:r>
              <a:rPr lang="en-US" sz="1200" b="0" i="0" u="none" strike="noStrike" kern="1200" baseline="0" dirty="0" err="1" smtClean="0">
                <a:solidFill>
                  <a:schemeClr val="tx1"/>
                </a:solidFill>
                <a:latin typeface="+mn-lt"/>
                <a:ea typeface="+mn-ea"/>
                <a:cs typeface="+mn-cs"/>
              </a:rPr>
              <a:t>strainmeters</a:t>
            </a:r>
            <a:r>
              <a:rPr lang="en-US" sz="1200" b="0" i="0" u="none" strike="noStrike" kern="1200" baseline="0" dirty="0" smtClean="0">
                <a:solidFill>
                  <a:schemeClr val="tx1"/>
                </a:solidFill>
                <a:latin typeface="+mn-lt"/>
                <a:ea typeface="+mn-ea"/>
                <a:cs typeface="+mn-cs"/>
              </a:rPr>
              <a:t> seismometers, and </a:t>
            </a:r>
            <a:r>
              <a:rPr lang="en-US" sz="1200" b="0" i="0" u="none" strike="noStrike" kern="1200" baseline="0" dirty="0" err="1" smtClean="0">
                <a:solidFill>
                  <a:schemeClr val="tx1"/>
                </a:solidFill>
                <a:latin typeface="+mn-lt"/>
                <a:ea typeface="+mn-ea"/>
                <a:cs typeface="+mn-cs"/>
              </a:rPr>
              <a:t>tiltmeters</a:t>
            </a:r>
            <a:r>
              <a:rPr lang="en-US" sz="1200" b="0" i="0" u="none" strike="noStrike" kern="1200" baseline="0" dirty="0" smtClean="0">
                <a:solidFill>
                  <a:schemeClr val="tx1"/>
                </a:solidFill>
                <a:latin typeface="+mn-lt"/>
                <a:ea typeface="+mn-ea"/>
                <a:cs typeface="+mn-cs"/>
              </a:rPr>
              <a:t> installed primarily throughout the western United States. The objective of PBO is to explore land motions related to movement of the Pacific, Juan de Fuca, and North American tectonic plates. Such motions inform us about earthquakes, volcanoes, tsunamis, and other hazards related to plate tectonics. PBO is also used to remotely measure changes in soil moisture content, snow depth, water content of the troposphere, and ground motions related to changes in the water table.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Complete information is available on the </a:t>
            </a:r>
            <a:r>
              <a:rPr lang="en-US" sz="1200" dirty="0" smtClean="0">
                <a:hlinkClick r:id="rId6"/>
              </a:rPr>
              <a:t>UNAVCO/PBO website</a:t>
            </a:r>
            <a:r>
              <a:rPr lang="en-US" sz="1200" dirty="0" smtClean="0"/>
              <a:t>.</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EEF733-729B-074B-B6BA-E1C0B444DB3E}" type="slidenum">
              <a:rPr lang="en-US" smtClean="0"/>
              <a:t>3</a:t>
            </a:fld>
            <a:endParaRPr lang="en-US"/>
          </a:p>
        </p:txBody>
      </p:sp>
    </p:spTree>
    <p:extLst>
      <p:ext uri="{BB962C8B-B14F-4D97-AF65-F5344CB8AC3E}">
        <p14:creationId xmlns:p14="http://schemas.microsoft.com/office/powerpoint/2010/main" val="209196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7F7F7F"/>
                </a:solidFill>
              </a:rPr>
              <a:t>By integrating scientific information derived from its multi-disciplinary observatories, which use a wide variety of geophysical instrumentation, EarthScope yield a comprehensive, time-dependent picture of the continent beyond that which any single discipline can achieve. </a:t>
            </a:r>
          </a:p>
          <a:p>
            <a:endParaRPr lang="en-US" dirty="0" smtClean="0">
              <a:solidFill>
                <a:srgbClr val="7F7F7F"/>
              </a:solidFill>
            </a:endParaRPr>
          </a:p>
          <a:p>
            <a:r>
              <a:rPr lang="en-US" dirty="0" smtClean="0"/>
              <a:t>The </a:t>
            </a:r>
            <a:r>
              <a:rPr lang="en-US" b="1" dirty="0" smtClean="0"/>
              <a:t>San Andreas Fault Observatory at Depth </a:t>
            </a:r>
            <a:r>
              <a:rPr lang="en-US" dirty="0" smtClean="0"/>
              <a:t>(SAFOD) was a 3-kilometer deep hole drilled directly into the San Andreas Fault midway between San Francisco and Los Angeles, near </a:t>
            </a:r>
            <a:r>
              <a:rPr lang="en-US" dirty="0" err="1" smtClean="0"/>
              <a:t>Parkfield</a:t>
            </a:r>
            <a:r>
              <a:rPr lang="en-US" dirty="0" smtClean="0"/>
              <a:t>, CA. Located in an area that has ruptured six times since 1857, the hole provided the first opportunity to observe directly the conditions under which earthquakes occur, to collect rocks and fluids from the fault zone for laboratory study, and to continuously monitor the physical condition within an active earthquake nucleation zone. </a:t>
            </a:r>
          </a:p>
          <a:p>
            <a:r>
              <a:rPr lang="en-US" dirty="0" smtClean="0"/>
              <a:t>The cores were collected from 3 different regions. Each core was cut into approximately 3 foot sections. For sections that the core could easily be removed from the aluminum core barrel, the scanned images include both front and back views. Images of the core are available on the </a:t>
            </a:r>
            <a:r>
              <a:rPr lang="en-US" dirty="0" err="1" smtClean="0"/>
              <a:t>icdp</a:t>
            </a:r>
            <a:r>
              <a:rPr lang="en-US" baseline="0" dirty="0" smtClean="0"/>
              <a:t> website (http://</a:t>
            </a:r>
            <a:r>
              <a:rPr lang="en-US" baseline="0" dirty="0" err="1" smtClean="0"/>
              <a:t>iodp.tamu.edu</a:t>
            </a:r>
            <a:r>
              <a:rPr lang="en-US" baseline="0" dirty="0" smtClean="0"/>
              <a:t>/</a:t>
            </a:r>
            <a:r>
              <a:rPr lang="en-US" baseline="0" dirty="0" err="1" smtClean="0"/>
              <a:t>curation</a:t>
            </a:r>
            <a:r>
              <a:rPr lang="en-US" baseline="0" dirty="0" smtClean="0"/>
              <a:t>/</a:t>
            </a:r>
            <a:r>
              <a:rPr lang="en-US" baseline="0" dirty="0" err="1" smtClean="0"/>
              <a:t>gcr</a:t>
            </a:r>
            <a:r>
              <a:rPr lang="en-US" baseline="0" dirty="0" smtClean="0"/>
              <a:t>/</a:t>
            </a:r>
            <a:r>
              <a:rPr lang="en-US" baseline="0" dirty="0" err="1" smtClean="0"/>
              <a:t>safod</a:t>
            </a:r>
            <a:r>
              <a:rPr lang="en-US" baseline="0" dirty="0" smtClean="0"/>
              <a:t>/) </a:t>
            </a:r>
          </a:p>
          <a:p>
            <a:endParaRPr lang="en-US" baseline="0" dirty="0" smtClean="0"/>
          </a:p>
          <a:p>
            <a:r>
              <a:rPr lang="en-US" dirty="0" smtClean="0"/>
              <a:t>Data holdings from the SAFOD Project can be accessed on </a:t>
            </a:r>
            <a:r>
              <a:rPr lang="en-US" dirty="0" smtClean="0">
                <a:hlinkClick r:id="rId3"/>
              </a:rPr>
              <a:t>the International Continental Scientific Drilling Program (ICDP)</a:t>
            </a:r>
            <a:r>
              <a:rPr lang="en-US" dirty="0" smtClean="0"/>
              <a:t> and the </a:t>
            </a:r>
            <a:r>
              <a:rPr lang="en-US" dirty="0" smtClean="0">
                <a:hlinkClick r:id="rId4"/>
              </a:rPr>
              <a:t>Northern California Earthquake Data Center (NCEDC)</a:t>
            </a:r>
            <a:r>
              <a:rPr lang="en-US" dirty="0" smtClean="0"/>
              <a:t> website. The data consist mainly of cutting and mud sample reports, seismic data from borehole seismometers, core boxes, core logging, and lithological reports updated daily. The cores can be interactively viewed in EarthScope </a:t>
            </a:r>
            <a:r>
              <a:rPr lang="en-US" dirty="0" smtClean="0">
                <a:hlinkClick r:id="rId5"/>
              </a:rPr>
              <a:t>SAFOD Core Viewer</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is a 15-year program to place a dense network of permanent and portable seismographs across the continental United States. </a:t>
            </a:r>
          </a:p>
          <a:p>
            <a:pPr rtl="0"/>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7F7F7F"/>
                </a:solidFill>
              </a:rPr>
              <a:t>It includes 400 Transportable Array (TA) Stations, </a:t>
            </a:r>
            <a:r>
              <a:rPr lang="en-US" sz="1200" dirty="0" smtClean="0">
                <a:solidFill>
                  <a:srgbClr val="7F7F7F"/>
                </a:solidFill>
              </a:rPr>
              <a:t>Each Station occupies a site for 1.5 – 2 years across the country,</a:t>
            </a:r>
            <a:r>
              <a:rPr lang="en-US" sz="1200" baseline="0" dirty="0" smtClean="0">
                <a:solidFill>
                  <a:srgbClr val="7F7F7F"/>
                </a:solidFill>
              </a:rPr>
              <a:t> </a:t>
            </a:r>
            <a:r>
              <a:rPr lang="en-US" sz="1200" dirty="0" smtClean="0">
                <a:solidFill>
                  <a:srgbClr val="7F7F7F"/>
                </a:solidFill>
              </a:rPr>
              <a:t>now installing in  Alaska/Yukon</a:t>
            </a:r>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dirty="0" smtClean="0"/>
              <a:t>The </a:t>
            </a:r>
            <a:r>
              <a:rPr lang="en-US" dirty="0" err="1" smtClean="0"/>
              <a:t>USArray</a:t>
            </a:r>
            <a:r>
              <a:rPr lang="en-US" dirty="0" smtClean="0"/>
              <a:t> component of EarthScope is a continental-scale seismic and </a:t>
            </a:r>
            <a:r>
              <a:rPr lang="en-US" dirty="0" err="1" smtClean="0"/>
              <a:t>magnetotelluric</a:t>
            </a:r>
            <a:r>
              <a:rPr lang="en-US" dirty="0" smtClean="0"/>
              <a:t> observatory designed to provide a foundation for integrated studies of continental lithosphere and deep Earth structure over a wide range of scales. </a:t>
            </a:r>
            <a:r>
              <a:rPr lang="en-US" dirty="0" err="1" smtClean="0"/>
              <a:t>USArray</a:t>
            </a:r>
            <a:r>
              <a:rPr lang="en-US" dirty="0" smtClean="0"/>
              <a:t> is providing a new insight and new data to address fundamental questions in earthquake physics, volcanic processes, core-mantle interactions, active deformation and tectonics, continental structure and evolution, geodynamics, and crustal fluids (magmatic, hydrothermal, and meteoric). </a:t>
            </a:r>
          </a:p>
          <a:p>
            <a:pPr rtl="0"/>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Information recorded from the network also enable scientists to link structures inherited from earlier stages of continental formation to known and potential geologic hazards (e.g., earthquakes, volcanoes, landslides). The </a:t>
            </a: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consist of four observatories: Transportable, Flexible and </a:t>
            </a:r>
            <a:r>
              <a:rPr lang="en-US" sz="1200" b="0" i="0" u="none" strike="noStrike" kern="1200" baseline="0" dirty="0" err="1" smtClean="0">
                <a:solidFill>
                  <a:schemeClr val="tx1"/>
                </a:solidFill>
                <a:latin typeface="+mn-lt"/>
                <a:ea typeface="+mn-ea"/>
                <a:cs typeface="+mn-cs"/>
              </a:rPr>
              <a:t>Magnetotelluric</a:t>
            </a:r>
            <a:r>
              <a:rPr lang="en-US" sz="1200" b="0" i="0" u="none" strike="noStrike" kern="1200" baseline="0" dirty="0" smtClean="0">
                <a:solidFill>
                  <a:schemeClr val="tx1"/>
                </a:solidFill>
                <a:latin typeface="+mn-lt"/>
                <a:ea typeface="+mn-ea"/>
                <a:cs typeface="+mn-cs"/>
              </a:rPr>
              <a:t> Arrays, as well as a Reference Network.</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This allows scientists to determine how features seen at Earth’s surface correlate with structural and compositional differences deep within the planet. This information enable scientists to link structures inherited from earlier stages of continental formation to known and potential geologic hazards (e.g., earthquakes, volcanoes, landslides). More information can be found on </a:t>
            </a: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website (</a:t>
            </a:r>
            <a:r>
              <a:rPr lang="en-US" sz="1200" b="0" i="0" u="none" strike="noStrike" kern="1200" baseline="0" dirty="0" err="1" smtClean="0">
                <a:solidFill>
                  <a:schemeClr val="tx1"/>
                </a:solidFill>
                <a:latin typeface="+mn-lt"/>
                <a:ea typeface="+mn-ea"/>
                <a:cs typeface="+mn-cs"/>
              </a:rPr>
              <a:t>usarray.org</a:t>
            </a:r>
            <a:r>
              <a:rPr lang="en-US" sz="1200" b="0" i="0" u="none" strike="noStrike"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PBO</a:t>
            </a:r>
            <a:r>
              <a:rPr lang="en-US" sz="1200" b="0" i="0" u="none" strike="noStrike" kern="1200" baseline="0" dirty="0" smtClean="0">
                <a:solidFill>
                  <a:schemeClr val="tx1"/>
                </a:solidFill>
                <a:latin typeface="+mn-lt"/>
                <a:ea typeface="+mn-ea"/>
                <a:cs typeface="+mn-cs"/>
              </a:rPr>
              <a:t> is a network of more than 1,200 continuous GPS instruments, borehole </a:t>
            </a:r>
            <a:r>
              <a:rPr lang="en-US" sz="1200" b="0" i="0" u="none" strike="noStrike" kern="1200" baseline="0" dirty="0" err="1" smtClean="0">
                <a:solidFill>
                  <a:schemeClr val="tx1"/>
                </a:solidFill>
                <a:latin typeface="+mn-lt"/>
                <a:ea typeface="+mn-ea"/>
                <a:cs typeface="+mn-cs"/>
              </a:rPr>
              <a:t>strainmeters</a:t>
            </a:r>
            <a:r>
              <a:rPr lang="en-US" sz="1200" b="0" i="0" u="none" strike="noStrike" kern="1200" baseline="0" dirty="0" smtClean="0">
                <a:solidFill>
                  <a:schemeClr val="tx1"/>
                </a:solidFill>
                <a:latin typeface="+mn-lt"/>
                <a:ea typeface="+mn-ea"/>
                <a:cs typeface="+mn-cs"/>
              </a:rPr>
              <a:t> seismometers, and </a:t>
            </a:r>
            <a:r>
              <a:rPr lang="en-US" sz="1200" b="0" i="0" u="none" strike="noStrike" kern="1200" baseline="0" dirty="0" err="1" smtClean="0">
                <a:solidFill>
                  <a:schemeClr val="tx1"/>
                </a:solidFill>
                <a:latin typeface="+mn-lt"/>
                <a:ea typeface="+mn-ea"/>
                <a:cs typeface="+mn-cs"/>
              </a:rPr>
              <a:t>tiltmeters</a:t>
            </a:r>
            <a:r>
              <a:rPr lang="en-US" sz="1200" b="0" i="0" u="none" strike="noStrike" kern="1200" baseline="0" dirty="0" smtClean="0">
                <a:solidFill>
                  <a:schemeClr val="tx1"/>
                </a:solidFill>
                <a:latin typeface="+mn-lt"/>
                <a:ea typeface="+mn-ea"/>
                <a:cs typeface="+mn-cs"/>
              </a:rPr>
              <a:t> installed primarily throughout the western United States. The objective of PBO is to explore land motions related to movement of the Pacific, Juan de Fuca, and North American tectonic plates. Such motions inform us about earthquakes, volcanoes, tsunamis, and other hazards related to plate tectonics. PBO is also used to remotely measure changes in soil moisture content, snow depth, water content of the troposphere, and ground motions related to changes in the water table.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Complete information is available on the </a:t>
            </a:r>
            <a:r>
              <a:rPr lang="en-US" sz="1200" dirty="0" smtClean="0">
                <a:hlinkClick r:id="rId6"/>
              </a:rPr>
              <a:t>UNAVCO/PBO website</a:t>
            </a:r>
            <a:r>
              <a:rPr lang="en-US" sz="1200" dirty="0" smtClean="0"/>
              <a:t>.</a:t>
            </a:r>
            <a:endParaRPr lang="en-US" sz="1200" b="0" i="0" u="none" strike="noStrike" kern="1200" baseline="0" dirty="0" smtClean="0">
              <a:solidFill>
                <a:schemeClr val="tx1"/>
              </a:solidFill>
              <a:latin typeface="+mn-lt"/>
              <a:ea typeface="+mn-ea"/>
              <a:cs typeface="+mn-cs"/>
            </a:endParaRPr>
          </a:p>
          <a:p>
            <a:endParaRPr lang="en-US" dirty="0">
              <a:solidFill>
                <a:srgbClr val="7F7F7F"/>
              </a:solidFill>
            </a:endParaRPr>
          </a:p>
        </p:txBody>
      </p:sp>
      <p:sp>
        <p:nvSpPr>
          <p:cNvPr id="4" name="Slide Number Placeholder 3"/>
          <p:cNvSpPr>
            <a:spLocks noGrp="1"/>
          </p:cNvSpPr>
          <p:nvPr>
            <p:ph type="sldNum" sz="quarter" idx="10"/>
          </p:nvPr>
        </p:nvSpPr>
        <p:spPr/>
        <p:txBody>
          <a:bodyPr/>
          <a:lstStyle/>
          <a:p>
            <a:fld id="{35EEF733-729B-074B-B6BA-E1C0B444DB3E}" type="slidenum">
              <a:rPr lang="en-US" smtClean="0"/>
              <a:t>4</a:t>
            </a:fld>
            <a:endParaRPr lang="en-US"/>
          </a:p>
        </p:txBody>
      </p:sp>
    </p:spTree>
    <p:extLst>
      <p:ext uri="{BB962C8B-B14F-4D97-AF65-F5344CB8AC3E}">
        <p14:creationId xmlns:p14="http://schemas.microsoft.com/office/powerpoint/2010/main" val="420207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The expertise, enthusiasm, and findings of the EarthScope community constitute increasingly rich resources for enhancing Earth science education in formal (K-12, college, university) and informal (parks, museums, media) settings. The EarthScope National Office facilitates dissemination of EarthScope science to educators and the public through different venues. </a:t>
            </a:r>
            <a:endParaRPr lang="en-US" baseline="0" dirty="0"/>
          </a:p>
        </p:txBody>
      </p:sp>
      <p:sp>
        <p:nvSpPr>
          <p:cNvPr id="4" name="Slide Number Placeholder 3"/>
          <p:cNvSpPr>
            <a:spLocks noGrp="1"/>
          </p:cNvSpPr>
          <p:nvPr>
            <p:ph type="sldNum" sz="quarter" idx="10"/>
          </p:nvPr>
        </p:nvSpPr>
        <p:spPr/>
        <p:txBody>
          <a:bodyPr/>
          <a:lstStyle/>
          <a:p>
            <a:fld id="{CCBDEBD0-130B-2440-B4AB-F276E313C372}" type="slidenum">
              <a:rPr lang="en-US" smtClean="0"/>
              <a:t>6</a:t>
            </a:fld>
            <a:endParaRPr lang="en-US"/>
          </a:p>
        </p:txBody>
      </p:sp>
    </p:spTree>
    <p:extLst>
      <p:ext uri="{BB962C8B-B14F-4D97-AF65-F5344CB8AC3E}">
        <p14:creationId xmlns:p14="http://schemas.microsoft.com/office/powerpoint/2010/main" val="216050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DEBD0-130B-2440-B4AB-F276E313C372}" type="slidenum">
              <a:rPr lang="en-US" smtClean="0"/>
              <a:t>9</a:t>
            </a:fld>
            <a:endParaRPr lang="en-US"/>
          </a:p>
        </p:txBody>
      </p:sp>
    </p:spTree>
    <p:extLst>
      <p:ext uri="{BB962C8B-B14F-4D97-AF65-F5344CB8AC3E}">
        <p14:creationId xmlns:p14="http://schemas.microsoft.com/office/powerpoint/2010/main" val="214243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2E392-87C4-CF48-88B4-4FDA8D0B2267}"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181471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2E392-87C4-CF48-88B4-4FDA8D0B2267}"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394854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2E392-87C4-CF48-88B4-4FDA8D0B2267}"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4186146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66800"/>
            <a:ext cx="7772400" cy="10668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2098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2098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DEF0B056-8E9E-4A11-9B47-8E6851935CBD}" type="slidenum">
              <a:rPr lang="en-US"/>
              <a:pPr>
                <a:defRPr/>
              </a:pPr>
              <a:t>‹#›</a:t>
            </a:fld>
            <a:endParaRPr lang="en-US"/>
          </a:p>
        </p:txBody>
      </p:sp>
    </p:spTree>
    <p:extLst>
      <p:ext uri="{BB962C8B-B14F-4D97-AF65-F5344CB8AC3E}">
        <p14:creationId xmlns:p14="http://schemas.microsoft.com/office/powerpoint/2010/main" val="3729816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64488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15052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4309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857FE3-1C65-224D-91D7-AE6DB3D4E38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103027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857FE3-1C65-224D-91D7-AE6DB3D4E389}"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154493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857FE3-1C65-224D-91D7-AE6DB3D4E389}"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256498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57FE3-1C65-224D-91D7-AE6DB3D4E389}"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239072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2E392-87C4-CF48-88B4-4FDA8D0B2267}"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1912800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57FE3-1C65-224D-91D7-AE6DB3D4E38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742868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57FE3-1C65-224D-91D7-AE6DB3D4E38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847305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412989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425831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2E392-87C4-CF48-88B4-4FDA8D0B2267}"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117543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2E392-87C4-CF48-88B4-4FDA8D0B2267}"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264327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2E392-87C4-CF48-88B4-4FDA8D0B2267}"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187405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2E392-87C4-CF48-88B4-4FDA8D0B2267}"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51342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2E392-87C4-CF48-88B4-4FDA8D0B2267}"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143670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2E392-87C4-CF48-88B4-4FDA8D0B2267}"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42324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2E392-87C4-CF48-88B4-4FDA8D0B2267}"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99180-E929-6F48-A05C-D2D8A2F1910D}" type="slidenum">
              <a:rPr lang="en-US" smtClean="0"/>
              <a:t>‹#›</a:t>
            </a:fld>
            <a:endParaRPr lang="en-US"/>
          </a:p>
        </p:txBody>
      </p:sp>
    </p:spTree>
    <p:extLst>
      <p:ext uri="{BB962C8B-B14F-4D97-AF65-F5344CB8AC3E}">
        <p14:creationId xmlns:p14="http://schemas.microsoft.com/office/powerpoint/2010/main" val="26961838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2E392-87C4-CF48-88B4-4FDA8D0B2267}"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99180-E929-6F48-A05C-D2D8A2F1910D}" type="slidenum">
              <a:rPr lang="en-US" smtClean="0"/>
              <a:t>‹#›</a:t>
            </a:fld>
            <a:endParaRPr lang="en-US"/>
          </a:p>
        </p:txBody>
      </p:sp>
      <p:pic>
        <p:nvPicPr>
          <p:cNvPr id="7" name="Picture 6" descr="EarthScope Banner Graphic"/>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7381875" cy="120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044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57FE3-1C65-224D-91D7-AE6DB3D4E389}"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59480-F195-9441-A5A1-620294A640D5}" type="slidenum">
              <a:rPr lang="en-US" smtClean="0"/>
              <a:t>‹#›</a:t>
            </a:fld>
            <a:endParaRPr lang="en-US"/>
          </a:p>
        </p:txBody>
      </p:sp>
      <p:pic>
        <p:nvPicPr>
          <p:cNvPr id="7" name="Picture 6" descr="ES simple bann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5120909" cy="905698"/>
          </a:xfrm>
          <a:prstGeom prst="rect">
            <a:avLst/>
          </a:prstGeom>
        </p:spPr>
      </p:pic>
    </p:spTree>
    <p:extLst>
      <p:ext uri="{BB962C8B-B14F-4D97-AF65-F5344CB8AC3E}">
        <p14:creationId xmlns:p14="http://schemas.microsoft.com/office/powerpoint/2010/main" val="17897677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onceuponageek.com/2009/09/30/star-trek-enterprise-wallpapers/" TargetMode="External"/><Relationship Id="rId5" Type="http://schemas.openxmlformats.org/officeDocument/2006/relationships/image" Target="../media/image4.jpe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xml"/><Relationship Id="rId5" Type="http://schemas.openxmlformats.org/officeDocument/2006/relationships/hyperlink" Target="http://igp.colorado.edu/animations.html" TargetMode="External"/><Relationship Id="rId6"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19.xml"/><Relationship Id="rId2" Type="http://schemas.openxmlformats.org/officeDocument/2006/relationships/image" Target="../media/image14.tm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 Type="http://schemas.openxmlformats.org/officeDocument/2006/relationships/slideLayout" Target="../slideLayouts/slideLayout19.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jpeg"/><Relationship Id="rId3"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jpeg"/><Relationship Id="rId9" Type="http://schemas.openxmlformats.org/officeDocument/2006/relationships/image" Target="../media/image41.png"/><Relationship Id="rId10" Type="http://schemas.openxmlformats.org/officeDocument/2006/relationships/image" Target="../media/image42.jpg"/><Relationship Id="rId11" Type="http://schemas.openxmlformats.org/officeDocument/2006/relationships/image" Target="../media/image43.jpe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0"/>
            <a:ext cx="9144000" cy="6858000"/>
          </a:xfrm>
          <a:prstGeom prst="rect">
            <a:avLst/>
          </a:prstGeom>
          <a:ln>
            <a:headEnd type="none" w="med" len="med"/>
            <a:tailEnd type="none" w="med" len="lg"/>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pic>
        <p:nvPicPr>
          <p:cNvPr id="11571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8118" y="2162840"/>
            <a:ext cx="4402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4"/>
          <p:cNvSpPr>
            <a:spLocks noChangeArrowheads="1"/>
          </p:cNvSpPr>
          <p:nvPr/>
        </p:nvSpPr>
        <p:spPr bwMode="auto">
          <a:xfrm>
            <a:off x="4568165" y="6581775"/>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r" eaLnBrk="1" fontAlgn="base" hangingPunct="1">
              <a:spcBef>
                <a:spcPct val="0"/>
              </a:spcBef>
              <a:spcAft>
                <a:spcPct val="0"/>
              </a:spcAft>
              <a:buFontTx/>
              <a:buNone/>
            </a:pPr>
            <a:r>
              <a:rPr lang="en-US" altLang="en-US" sz="600" dirty="0">
                <a:solidFill>
                  <a:srgbClr val="7F7F7F"/>
                </a:solidFill>
                <a:cs typeface="Arial" pitchFamily="34" charset="0"/>
                <a:hlinkClick r:id="rId4"/>
              </a:rPr>
              <a:t>http://onceuponageek.com/2009/09/30/star-trek-enterprise-wallpapers/</a:t>
            </a:r>
            <a:endParaRPr lang="en-US" altLang="en-US" sz="600" dirty="0">
              <a:solidFill>
                <a:srgbClr val="7F7F7F"/>
              </a:solidFill>
              <a:cs typeface="Arial" pitchFamily="34" charset="0"/>
            </a:endParaRPr>
          </a:p>
        </p:txBody>
      </p:sp>
      <p:pic>
        <p:nvPicPr>
          <p:cNvPr id="5" name="Picture 4" descr="ES_GLOBE_FULL_IMAGE-small_cop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52" y="723951"/>
            <a:ext cx="4217633" cy="5857823"/>
          </a:xfrm>
          <a:prstGeom prst="rect">
            <a:avLst/>
          </a:prstGeom>
        </p:spPr>
      </p:pic>
      <p:sp>
        <p:nvSpPr>
          <p:cNvPr id="115715" name="TextBox 7"/>
          <p:cNvSpPr txBox="1">
            <a:spLocks noChangeArrowheads="1"/>
          </p:cNvSpPr>
          <p:nvPr/>
        </p:nvSpPr>
        <p:spPr bwMode="auto">
          <a:xfrm>
            <a:off x="451174" y="61806"/>
            <a:ext cx="84467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fontAlgn="base" hangingPunct="1">
              <a:spcBef>
                <a:spcPct val="0"/>
              </a:spcBef>
              <a:spcAft>
                <a:spcPct val="0"/>
              </a:spcAft>
              <a:buFontTx/>
              <a:buNone/>
            </a:pPr>
            <a:r>
              <a:rPr lang="en-US" altLang="en-US" dirty="0">
                <a:solidFill>
                  <a:schemeClr val="bg1">
                    <a:lumMod val="85000"/>
                  </a:schemeClr>
                </a:solidFill>
                <a:cs typeface="Arial" pitchFamily="34" charset="0"/>
              </a:rPr>
              <a:t>Its 15 year mission (2003-2018) to boldly explore the structure and evolution of the North American continent</a:t>
            </a:r>
          </a:p>
        </p:txBody>
      </p:sp>
      <p:sp>
        <p:nvSpPr>
          <p:cNvPr id="7" name="Subtitle 2"/>
          <p:cNvSpPr txBox="1">
            <a:spLocks/>
          </p:cNvSpPr>
          <p:nvPr/>
        </p:nvSpPr>
        <p:spPr>
          <a:xfrm>
            <a:off x="3581854" y="5015762"/>
            <a:ext cx="5899168" cy="1433319"/>
          </a:xfrm>
          <a:prstGeom prst="rect">
            <a:avLst/>
          </a:prstGeom>
        </p:spPr>
        <p:txBody>
          <a:bodyPr>
            <a:normAutofit fontScale="47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a:lstStyle>
          <a:p>
            <a:pPr marL="0" indent="0">
              <a:lnSpc>
                <a:spcPct val="110000"/>
              </a:lnSpc>
              <a:spcBef>
                <a:spcPts val="488"/>
              </a:spcBef>
              <a:buNone/>
            </a:pPr>
            <a:r>
              <a:rPr lang="en-US" altLang="en-US" b="1" dirty="0" smtClean="0">
                <a:solidFill>
                  <a:schemeClr val="bg1">
                    <a:lumMod val="85000"/>
                  </a:schemeClr>
                </a:solidFill>
                <a:latin typeface="Arial Bold" pitchFamily="34" charset="0"/>
                <a:cs typeface="Arial" pitchFamily="34" charset="0"/>
                <a:sym typeface="Arial Bold" pitchFamily="34" charset="0"/>
              </a:rPr>
              <a:t>The largest earth</a:t>
            </a:r>
            <a:r>
              <a:rPr lang="en-US" altLang="en-US" b="1" dirty="0">
                <a:solidFill>
                  <a:schemeClr val="bg1">
                    <a:lumMod val="85000"/>
                  </a:schemeClr>
                </a:solidFill>
                <a:latin typeface="Arial Bold" pitchFamily="34" charset="0"/>
                <a:cs typeface="Arial" pitchFamily="34" charset="0"/>
                <a:sym typeface="Arial Bold" pitchFamily="34" charset="0"/>
              </a:rPr>
              <a:t> </a:t>
            </a:r>
            <a:r>
              <a:rPr lang="en-US" altLang="en-US" b="1" dirty="0" smtClean="0">
                <a:solidFill>
                  <a:schemeClr val="bg1">
                    <a:lumMod val="85000"/>
                  </a:schemeClr>
                </a:solidFill>
                <a:latin typeface="Arial Bold" pitchFamily="34" charset="0"/>
                <a:cs typeface="Arial" pitchFamily="34" charset="0"/>
                <a:sym typeface="Arial Bold" pitchFamily="34" charset="0"/>
              </a:rPr>
              <a:t>science funded project in NSF history</a:t>
            </a:r>
          </a:p>
          <a:p>
            <a:pPr>
              <a:lnSpc>
                <a:spcPct val="110000"/>
              </a:lnSpc>
              <a:spcBef>
                <a:spcPts val="488"/>
              </a:spcBef>
            </a:pPr>
            <a:endParaRPr lang="en-US" altLang="ja-JP" b="1" dirty="0" smtClean="0">
              <a:solidFill>
                <a:schemeClr val="bg1">
                  <a:lumMod val="85000"/>
                </a:schemeClr>
              </a:solidFill>
              <a:latin typeface="Arial Bold" pitchFamily="34" charset="0"/>
              <a:cs typeface="Arial" pitchFamily="34" charset="0"/>
              <a:sym typeface="Arial Bold" pitchFamily="34" charset="0"/>
            </a:endParaRPr>
          </a:p>
          <a:p>
            <a:pPr marL="0" indent="0">
              <a:lnSpc>
                <a:spcPct val="110000"/>
              </a:lnSpc>
              <a:spcBef>
                <a:spcPts val="488"/>
              </a:spcBef>
              <a:buNone/>
            </a:pPr>
            <a:r>
              <a:rPr lang="en-US" altLang="ja-JP" b="1" dirty="0" smtClean="0">
                <a:solidFill>
                  <a:schemeClr val="bg1">
                    <a:lumMod val="85000"/>
                  </a:schemeClr>
                </a:solidFill>
                <a:latin typeface="Arial Bold" pitchFamily="34" charset="0"/>
                <a:cs typeface="Arial" pitchFamily="34" charset="0"/>
                <a:sym typeface="Arial Bold" pitchFamily="34" charset="0"/>
              </a:rPr>
              <a:t>Community driven, free and open data</a:t>
            </a:r>
          </a:p>
          <a:p>
            <a:pPr>
              <a:lnSpc>
                <a:spcPct val="110000"/>
              </a:lnSpc>
              <a:spcBef>
                <a:spcPts val="488"/>
              </a:spcBef>
            </a:pPr>
            <a:endParaRPr lang="en-US" altLang="en-US" b="1" dirty="0" smtClean="0">
              <a:solidFill>
                <a:schemeClr val="bg1">
                  <a:lumMod val="85000"/>
                </a:schemeClr>
              </a:solidFill>
              <a:latin typeface="Arial Bold" pitchFamily="34" charset="0"/>
              <a:cs typeface="Arial" pitchFamily="34" charset="0"/>
              <a:sym typeface="Arial Bold" pitchFamily="34" charset="0"/>
            </a:endParaRPr>
          </a:p>
          <a:p>
            <a:pPr marL="0" indent="0">
              <a:lnSpc>
                <a:spcPct val="110000"/>
              </a:lnSpc>
              <a:spcBef>
                <a:spcPts val="488"/>
              </a:spcBef>
              <a:buNone/>
            </a:pPr>
            <a:r>
              <a:rPr lang="en-US" altLang="en-US" b="1" dirty="0" smtClean="0">
                <a:solidFill>
                  <a:schemeClr val="bg1">
                    <a:lumMod val="85000"/>
                  </a:schemeClr>
                </a:solidFill>
                <a:latin typeface="Arial Bold" pitchFamily="34" charset="0"/>
                <a:cs typeface="Arial" pitchFamily="34" charset="0"/>
                <a:sym typeface="Arial Bold" pitchFamily="34" charset="0"/>
              </a:rPr>
              <a:t>Named the #1 </a:t>
            </a:r>
            <a:r>
              <a:rPr lang="ja-JP" altLang="en-US" b="1" dirty="0" smtClean="0">
                <a:solidFill>
                  <a:schemeClr val="bg1">
                    <a:lumMod val="85000"/>
                  </a:schemeClr>
                </a:solidFill>
                <a:cs typeface="Arial" pitchFamily="34" charset="0"/>
                <a:sym typeface="Arial Bold" pitchFamily="34" charset="0"/>
              </a:rPr>
              <a:t>“</a:t>
            </a:r>
            <a:r>
              <a:rPr lang="en-US" altLang="ja-JP" b="1" dirty="0" smtClean="0">
                <a:solidFill>
                  <a:schemeClr val="bg1">
                    <a:lumMod val="85000"/>
                  </a:schemeClr>
                </a:solidFill>
                <a:latin typeface="Arial Bold" pitchFamily="34" charset="0"/>
                <a:cs typeface="Arial" pitchFamily="34" charset="0"/>
                <a:sym typeface="Arial Bold" pitchFamily="34" charset="0"/>
              </a:rPr>
              <a:t>Epic Project</a:t>
            </a:r>
            <a:r>
              <a:rPr lang="ja-JP" altLang="en-US" b="1" dirty="0" smtClean="0">
                <a:solidFill>
                  <a:schemeClr val="bg1">
                    <a:lumMod val="85000"/>
                  </a:schemeClr>
                </a:solidFill>
                <a:cs typeface="Arial" pitchFamily="34" charset="0"/>
                <a:sym typeface="Arial Bold" pitchFamily="34" charset="0"/>
              </a:rPr>
              <a:t>”</a:t>
            </a:r>
            <a:r>
              <a:rPr lang="en-US" altLang="ja-JP" b="1" dirty="0" smtClean="0">
                <a:solidFill>
                  <a:schemeClr val="bg1">
                    <a:lumMod val="85000"/>
                  </a:schemeClr>
                </a:solidFill>
                <a:latin typeface="Arial Bold" pitchFamily="34" charset="0"/>
                <a:cs typeface="Arial" pitchFamily="34" charset="0"/>
                <a:sym typeface="Arial Bold" pitchFamily="34" charset="0"/>
              </a:rPr>
              <a:t> by Popular Science in 2011</a:t>
            </a:r>
            <a:endParaRPr lang="en-US" dirty="0">
              <a:solidFill>
                <a:schemeClr val="bg1">
                  <a:lumMod val="85000"/>
                </a:schemeClr>
              </a:solidFill>
            </a:endParaRPr>
          </a:p>
        </p:txBody>
      </p:sp>
    </p:spTree>
    <p:extLst>
      <p:ext uri="{BB962C8B-B14F-4D97-AF65-F5344CB8AC3E}">
        <p14:creationId xmlns:p14="http://schemas.microsoft.com/office/powerpoint/2010/main" val="21240910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Box 24"/>
          <p:cNvSpPr txBox="1">
            <a:spLocks noChangeArrowheads="1"/>
          </p:cNvSpPr>
          <p:nvPr/>
        </p:nvSpPr>
        <p:spPr bwMode="auto">
          <a:xfrm>
            <a:off x="7162800" y="152400"/>
            <a:ext cx="19812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fontAlgn="base" hangingPunct="1">
              <a:spcBef>
                <a:spcPct val="0"/>
              </a:spcBef>
              <a:spcAft>
                <a:spcPct val="0"/>
              </a:spcAft>
              <a:buFontTx/>
              <a:buNone/>
            </a:pPr>
            <a:r>
              <a:rPr lang="en-US" altLang="en-US" sz="2400" b="1" dirty="0">
                <a:solidFill>
                  <a:srgbClr val="7F7F7F"/>
                </a:solidFill>
                <a:latin typeface="+mn-lt"/>
                <a:cs typeface="Arial" pitchFamily="34" charset="0"/>
              </a:rPr>
              <a:t>Exploring the Structure and Evolution of the North American </a:t>
            </a:r>
            <a:r>
              <a:rPr lang="en-US" altLang="en-US" sz="2400" b="1" dirty="0" smtClean="0">
                <a:solidFill>
                  <a:srgbClr val="7F7F7F"/>
                </a:solidFill>
                <a:latin typeface="+mn-lt"/>
                <a:cs typeface="Arial" pitchFamily="34" charset="0"/>
              </a:rPr>
              <a:t>Continent:</a:t>
            </a:r>
          </a:p>
          <a:p>
            <a:pPr eaLnBrk="1" fontAlgn="base" hangingPunct="1">
              <a:spcBef>
                <a:spcPct val="0"/>
              </a:spcBef>
              <a:spcAft>
                <a:spcPct val="0"/>
              </a:spcAft>
              <a:buFontTx/>
              <a:buNone/>
            </a:pPr>
            <a:endParaRPr lang="en-US" altLang="en-US" sz="2000" b="1" dirty="0">
              <a:solidFill>
                <a:srgbClr val="7F7F7F"/>
              </a:solidFill>
              <a:latin typeface="+mn-lt"/>
              <a:cs typeface="Arial" pitchFamily="34" charset="0"/>
            </a:endParaRPr>
          </a:p>
          <a:p>
            <a:pPr eaLnBrk="1" fontAlgn="base" hangingPunct="1">
              <a:spcBef>
                <a:spcPct val="0"/>
              </a:spcBef>
              <a:spcAft>
                <a:spcPct val="0"/>
              </a:spcAft>
              <a:buFontTx/>
              <a:buNone/>
            </a:pPr>
            <a:r>
              <a:rPr lang="en-US" altLang="en-US" sz="2000" b="1" dirty="0" smtClean="0">
                <a:solidFill>
                  <a:srgbClr val="7F7F7F"/>
                </a:solidFill>
                <a:latin typeface="+mn-lt"/>
                <a:cs typeface="Arial" pitchFamily="34" charset="0"/>
              </a:rPr>
              <a:t>Measuring the motions and the properties that constrain the processes</a:t>
            </a:r>
            <a:endParaRPr lang="en-US" altLang="en-US" sz="2000" b="1" dirty="0">
              <a:solidFill>
                <a:srgbClr val="7F7F7F"/>
              </a:solidFill>
              <a:latin typeface="+mn-lt"/>
              <a:cs typeface="Arial" pitchFamily="34" charset="0"/>
            </a:endParaRPr>
          </a:p>
        </p:txBody>
      </p:sp>
      <p:sp>
        <p:nvSpPr>
          <p:cNvPr id="116742" name="AutoShape 2" descr="http://www.earthscope.org/images/science/maps/ALLSTATIONS_MAP_OCT2013.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3" name="Rectangle 2"/>
          <p:cNvSpPr/>
          <p:nvPr/>
        </p:nvSpPr>
        <p:spPr>
          <a:xfrm>
            <a:off x="7162800" y="5668855"/>
            <a:ext cx="1981200" cy="1107996"/>
          </a:xfrm>
          <a:prstGeom prst="rect">
            <a:avLst/>
          </a:prstGeom>
        </p:spPr>
        <p:txBody>
          <a:bodyPr wrap="square">
            <a:spAutoFit/>
          </a:bodyPr>
          <a:lstStyle/>
          <a:p>
            <a:r>
              <a:rPr lang="en-US" sz="1100" dirty="0" smtClean="0">
                <a:solidFill>
                  <a:srgbClr val="000000"/>
                </a:solidFill>
              </a:rPr>
              <a:t>Interactive Geology Project, CU Boulder</a:t>
            </a:r>
          </a:p>
          <a:p>
            <a:r>
              <a:rPr lang="en-US" sz="1100" dirty="0" smtClean="0">
                <a:solidFill>
                  <a:srgbClr val="000000"/>
                </a:solidFill>
                <a:hlinkClick r:id="rId5"/>
              </a:rPr>
              <a:t>http</a:t>
            </a:r>
            <a:r>
              <a:rPr lang="en-US" sz="1100" dirty="0">
                <a:solidFill>
                  <a:srgbClr val="000000"/>
                </a:solidFill>
                <a:hlinkClick r:id="rId5"/>
              </a:rPr>
              <a:t>://</a:t>
            </a:r>
            <a:r>
              <a:rPr lang="en-US" sz="1100" dirty="0" smtClean="0">
                <a:solidFill>
                  <a:srgbClr val="000000"/>
                </a:solidFill>
                <a:hlinkClick r:id="rId5"/>
              </a:rPr>
              <a:t>igp.colorado.edu/animations.html</a:t>
            </a:r>
            <a:endParaRPr lang="en-US" sz="1100" dirty="0" smtClean="0">
              <a:solidFill>
                <a:srgbClr val="000000"/>
              </a:solidFill>
            </a:endParaRPr>
          </a:p>
          <a:p>
            <a:r>
              <a:rPr lang="en-US" sz="1100" dirty="0">
                <a:solidFill>
                  <a:srgbClr val="000000"/>
                </a:solidFill>
              </a:rPr>
              <a:t>Professor Ron </a:t>
            </a:r>
            <a:r>
              <a:rPr lang="en-US" sz="1100" dirty="0" err="1">
                <a:solidFill>
                  <a:srgbClr val="000000"/>
                </a:solidFill>
              </a:rPr>
              <a:t>Blakey</a:t>
            </a:r>
            <a:r>
              <a:rPr lang="en-US" sz="1100" dirty="0">
                <a:solidFill>
                  <a:srgbClr val="000000"/>
                </a:solidFill>
              </a:rPr>
              <a:t>, Colorado </a:t>
            </a:r>
            <a:r>
              <a:rPr lang="en-US" sz="1100" dirty="0" smtClean="0">
                <a:solidFill>
                  <a:srgbClr val="000000"/>
                </a:solidFill>
              </a:rPr>
              <a:t>Plateau </a:t>
            </a:r>
            <a:r>
              <a:rPr lang="en-US" sz="1100" dirty="0" err="1" smtClean="0">
                <a:solidFill>
                  <a:srgbClr val="000000"/>
                </a:solidFill>
              </a:rPr>
              <a:t>Geosystems</a:t>
            </a:r>
            <a:endParaRPr lang="en-US" sz="1100" dirty="0">
              <a:solidFill>
                <a:srgbClr val="000000"/>
              </a:solidFill>
            </a:endParaRPr>
          </a:p>
        </p:txBody>
      </p:sp>
      <p:pic>
        <p:nvPicPr>
          <p:cNvPr id="2" name="NorthAmericanPlateTecton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7105650" cy="6838950"/>
          </a:xfrm>
          <a:prstGeom prst="rect">
            <a:avLst/>
          </a:prstGeom>
        </p:spPr>
      </p:pic>
    </p:spTree>
    <p:extLst>
      <p:ext uri="{BB962C8B-B14F-4D97-AF65-F5344CB8AC3E}">
        <p14:creationId xmlns:p14="http://schemas.microsoft.com/office/powerpoint/2010/main" val="11613216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6-06-13 at 12.47.2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8922" y="4710981"/>
            <a:ext cx="2231368" cy="1608730"/>
          </a:xfrm>
          <a:prstGeom prst="rect">
            <a:avLst/>
          </a:prstGeom>
        </p:spPr>
      </p:pic>
      <p:pic>
        <p:nvPicPr>
          <p:cNvPr id="19" name="Picture 18" descr="10-28-15_AK_TA_top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3956" y="4831793"/>
            <a:ext cx="2160770" cy="1823399"/>
          </a:xfrm>
          <a:prstGeom prst="rect">
            <a:avLst/>
          </a:prstGeom>
        </p:spPr>
      </p:pic>
      <p:sp>
        <p:nvSpPr>
          <p:cNvPr id="5" name="TextBox 4"/>
          <p:cNvSpPr txBox="1"/>
          <p:nvPr/>
        </p:nvSpPr>
        <p:spPr>
          <a:xfrm>
            <a:off x="4579375" y="4082785"/>
            <a:ext cx="4332573" cy="400110"/>
          </a:xfrm>
          <a:prstGeom prst="rect">
            <a:avLst/>
          </a:prstGeom>
          <a:noFill/>
        </p:spPr>
        <p:txBody>
          <a:bodyPr wrap="square" rtlCol="0">
            <a:spAutoFit/>
          </a:bodyPr>
          <a:lstStyle/>
          <a:p>
            <a:pPr algn="ctr"/>
            <a:r>
              <a:rPr lang="en-US" sz="2000" dirty="0" smtClean="0"/>
              <a:t>Plate Boundary Observatory (PBO)</a:t>
            </a:r>
            <a:endParaRPr lang="en-US" sz="2000" dirty="0"/>
          </a:p>
        </p:txBody>
      </p:sp>
      <p:grpSp>
        <p:nvGrpSpPr>
          <p:cNvPr id="13" name="Group 12"/>
          <p:cNvGrpSpPr/>
          <p:nvPr/>
        </p:nvGrpSpPr>
        <p:grpSpPr>
          <a:xfrm>
            <a:off x="114270" y="4008731"/>
            <a:ext cx="3878395" cy="2646462"/>
            <a:chOff x="365779" y="3116261"/>
            <a:chExt cx="3750171" cy="2871550"/>
          </a:xfrm>
        </p:grpSpPr>
        <p:sp>
          <p:nvSpPr>
            <p:cNvPr id="7" name="Title 1"/>
            <p:cNvSpPr txBox="1">
              <a:spLocks/>
            </p:cNvSpPr>
            <p:nvPr/>
          </p:nvSpPr>
          <p:spPr bwMode="auto">
            <a:xfrm>
              <a:off x="781678" y="3116261"/>
              <a:ext cx="3334272" cy="61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algn="ctr"/>
              <a:r>
                <a:rPr lang="en-US" sz="2000" b="0" dirty="0">
                  <a:solidFill>
                    <a:srgbClr val="7F7F7F"/>
                  </a:solidFill>
                  <a:latin typeface="+mn-lt"/>
                </a:rPr>
                <a:t>US Array Seismic Network</a:t>
              </a:r>
            </a:p>
          </p:txBody>
        </p:sp>
        <p:sp>
          <p:nvSpPr>
            <p:cNvPr id="8" name="TextBox 2"/>
            <p:cNvSpPr txBox="1">
              <a:spLocks noChangeArrowheads="1"/>
            </p:cNvSpPr>
            <p:nvPr/>
          </p:nvSpPr>
          <p:spPr bwMode="auto">
            <a:xfrm>
              <a:off x="365779" y="3750320"/>
              <a:ext cx="2361087" cy="223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marL="285750" indent="-285750" eaLnBrk="1" hangingPunct="1">
                <a:buFont typeface="Arial"/>
                <a:buChar char="•"/>
              </a:pPr>
              <a:r>
                <a:rPr lang="en-US" sz="1600" b="0" dirty="0">
                  <a:solidFill>
                    <a:srgbClr val="7F7F7F"/>
                  </a:solidFill>
                  <a:latin typeface="+mn-lt"/>
                </a:rPr>
                <a:t>Includes 400 Transportable Array (TA) Stations</a:t>
              </a:r>
            </a:p>
            <a:p>
              <a:pPr marL="285750" indent="-285750" eaLnBrk="1" hangingPunct="1">
                <a:buFont typeface="Arial"/>
                <a:buChar char="•"/>
              </a:pPr>
              <a:r>
                <a:rPr lang="en-US" sz="1600" b="0" dirty="0">
                  <a:solidFill>
                    <a:srgbClr val="7F7F7F"/>
                  </a:solidFill>
                  <a:latin typeface="+mn-lt"/>
                </a:rPr>
                <a:t>Each Station </a:t>
              </a:r>
              <a:r>
                <a:rPr lang="en-US" sz="1600" b="0" dirty="0" smtClean="0">
                  <a:solidFill>
                    <a:srgbClr val="7F7F7F"/>
                  </a:solidFill>
                  <a:latin typeface="+mn-lt"/>
                </a:rPr>
                <a:t>occupies </a:t>
              </a:r>
              <a:r>
                <a:rPr lang="en-US" sz="1600" b="0" dirty="0">
                  <a:solidFill>
                    <a:srgbClr val="7F7F7F"/>
                  </a:solidFill>
                  <a:latin typeface="+mn-lt"/>
                </a:rPr>
                <a:t>a site for 1.5 – 2 years</a:t>
              </a:r>
            </a:p>
            <a:p>
              <a:pPr marL="285750" indent="-285750" eaLnBrk="1" hangingPunct="1">
                <a:buFont typeface="Arial"/>
                <a:buChar char="•"/>
              </a:pPr>
              <a:r>
                <a:rPr lang="en-US" sz="1600" b="0" dirty="0">
                  <a:solidFill>
                    <a:srgbClr val="7F7F7F"/>
                  </a:solidFill>
                  <a:latin typeface="+mn-lt"/>
                </a:rPr>
                <a:t>10 years to leap-frog across the </a:t>
              </a:r>
              <a:r>
                <a:rPr lang="en-US" sz="1600" b="0" dirty="0" smtClean="0">
                  <a:solidFill>
                    <a:srgbClr val="7F7F7F"/>
                  </a:solidFill>
                  <a:latin typeface="+mn-lt"/>
                </a:rPr>
                <a:t>country (now in Alaska)</a:t>
              </a:r>
              <a:endParaRPr lang="en-US" sz="1600" b="0" dirty="0">
                <a:solidFill>
                  <a:srgbClr val="7F7F7F"/>
                </a:solidFill>
                <a:latin typeface="+mn-lt"/>
              </a:endParaRPr>
            </a:p>
          </p:txBody>
        </p:sp>
      </p:grpSp>
      <p:pic>
        <p:nvPicPr>
          <p:cNvPr id="9" name="Picture 5" descr="Screen Shot 2013-10-09 at 3.31.55 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88922" y="2098449"/>
            <a:ext cx="2112987" cy="180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5025_1_G_002_Z_007C_R"/>
          <p:cNvPicPr>
            <a:picLocks noChangeAspect="1" noChangeArrowheads="1"/>
          </p:cNvPicPr>
          <p:nvPr/>
        </p:nvPicPr>
        <p:blipFill>
          <a:blip r:embed="rId6" cstate="screen">
            <a:lum bright="20000" contrast="10000"/>
            <a:extLst>
              <a:ext uri="{28A0092B-C50C-407E-A947-70E740481C1C}">
                <a14:useLocalDpi xmlns:a14="http://schemas.microsoft.com/office/drawing/2010/main"/>
              </a:ext>
            </a:extLst>
          </a:blip>
          <a:srcRect/>
          <a:stretch>
            <a:fillRect/>
          </a:stretch>
        </p:blipFill>
        <p:spPr bwMode="auto">
          <a:xfrm rot="10800000">
            <a:off x="114270" y="3491015"/>
            <a:ext cx="4352416" cy="4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97946" y="1319239"/>
            <a:ext cx="3468554" cy="707886"/>
          </a:xfrm>
          <a:prstGeom prst="rect">
            <a:avLst/>
          </a:prstGeom>
        </p:spPr>
        <p:txBody>
          <a:bodyPr wrap="square">
            <a:spAutoFit/>
          </a:bodyPr>
          <a:lstStyle/>
          <a:p>
            <a:pPr algn="ctr"/>
            <a:r>
              <a:rPr lang="en-US" sz="2000" dirty="0" smtClean="0">
                <a:solidFill>
                  <a:srgbClr val="7F7F7F"/>
                </a:solidFill>
              </a:rPr>
              <a:t>San </a:t>
            </a:r>
            <a:r>
              <a:rPr lang="en-US" sz="2000" dirty="0">
                <a:solidFill>
                  <a:srgbClr val="7F7F7F"/>
                </a:solidFill>
              </a:rPr>
              <a:t>Andreas Fault Observatory at </a:t>
            </a:r>
            <a:r>
              <a:rPr lang="en-US" sz="2000" dirty="0" smtClean="0">
                <a:solidFill>
                  <a:srgbClr val="7F7F7F"/>
                </a:solidFill>
              </a:rPr>
              <a:t>Depth (SAFOD)</a:t>
            </a:r>
            <a:endParaRPr lang="en-US" sz="1400" dirty="0">
              <a:solidFill>
                <a:srgbClr val="7F7F7F"/>
              </a:solidFill>
            </a:endParaRPr>
          </a:p>
        </p:txBody>
      </p:sp>
      <p:sp>
        <p:nvSpPr>
          <p:cNvPr id="12" name="TextBox 2"/>
          <p:cNvSpPr txBox="1">
            <a:spLocks noChangeArrowheads="1"/>
          </p:cNvSpPr>
          <p:nvPr/>
        </p:nvSpPr>
        <p:spPr bwMode="auto">
          <a:xfrm>
            <a:off x="4704059" y="2426356"/>
            <a:ext cx="21848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marL="285750" indent="-285750" eaLnBrk="1" hangingPunct="1">
              <a:buFont typeface="Arial"/>
              <a:buChar char="•"/>
            </a:pPr>
            <a:r>
              <a:rPr lang="en-US" sz="1600" b="0" dirty="0" smtClean="0">
                <a:solidFill>
                  <a:schemeClr val="bg1">
                    <a:lumMod val="50000"/>
                  </a:schemeClr>
                </a:solidFill>
                <a:latin typeface="+mn-lt"/>
              </a:rPr>
              <a:t>Scientific </a:t>
            </a:r>
            <a:r>
              <a:rPr lang="en-US" sz="1600" b="0" dirty="0">
                <a:solidFill>
                  <a:schemeClr val="bg1">
                    <a:lumMod val="50000"/>
                  </a:schemeClr>
                </a:solidFill>
                <a:latin typeface="+mn-lt"/>
              </a:rPr>
              <a:t>Drilling                       </a:t>
            </a:r>
            <a:endParaRPr lang="en-US" sz="1600" b="0" dirty="0" smtClean="0">
              <a:solidFill>
                <a:schemeClr val="bg1">
                  <a:lumMod val="50000"/>
                </a:schemeClr>
              </a:solidFill>
              <a:latin typeface="+mn-lt"/>
            </a:endParaRPr>
          </a:p>
          <a:p>
            <a:pPr marL="285750" indent="-285750" eaLnBrk="1" hangingPunct="1">
              <a:buFont typeface="Arial"/>
              <a:buChar char="•"/>
            </a:pPr>
            <a:r>
              <a:rPr lang="en-US" sz="1600" b="0" dirty="0" smtClean="0">
                <a:solidFill>
                  <a:schemeClr val="bg1">
                    <a:lumMod val="50000"/>
                  </a:schemeClr>
                </a:solidFill>
                <a:latin typeface="+mn-lt"/>
              </a:rPr>
              <a:t>Core </a:t>
            </a:r>
            <a:r>
              <a:rPr lang="en-US" sz="1600" b="0" dirty="0">
                <a:solidFill>
                  <a:schemeClr val="bg1">
                    <a:lumMod val="50000"/>
                  </a:schemeClr>
                </a:solidFill>
                <a:latin typeface="+mn-lt"/>
              </a:rPr>
              <a:t>Samples                           </a:t>
            </a:r>
            <a:r>
              <a:rPr lang="en-US" sz="1600" b="0" dirty="0" smtClean="0">
                <a:solidFill>
                  <a:schemeClr val="bg1">
                    <a:lumMod val="50000"/>
                  </a:schemeClr>
                </a:solidFill>
                <a:latin typeface="+mn-lt"/>
              </a:rPr>
              <a:t> </a:t>
            </a:r>
          </a:p>
          <a:p>
            <a:pPr marL="285750" indent="-285750" eaLnBrk="1" hangingPunct="1">
              <a:buFont typeface="Arial"/>
              <a:buChar char="•"/>
            </a:pPr>
            <a:r>
              <a:rPr lang="en-US" sz="1600" b="0" dirty="0" smtClean="0">
                <a:solidFill>
                  <a:schemeClr val="bg1">
                    <a:lumMod val="50000"/>
                  </a:schemeClr>
                </a:solidFill>
                <a:latin typeface="+mn-lt"/>
              </a:rPr>
              <a:t>Geophysical monitoring</a:t>
            </a:r>
          </a:p>
          <a:p>
            <a:pPr marL="285750" indent="-285750" eaLnBrk="1" hangingPunct="1">
              <a:buFont typeface="Arial"/>
              <a:buChar char="•"/>
            </a:pPr>
            <a:r>
              <a:rPr lang="en-US" sz="1600" b="0" dirty="0" smtClean="0">
                <a:solidFill>
                  <a:schemeClr val="bg1">
                    <a:lumMod val="50000"/>
                  </a:schemeClr>
                </a:solidFill>
                <a:latin typeface="+mn-lt"/>
              </a:rPr>
              <a:t>3 km deep </a:t>
            </a:r>
            <a:r>
              <a:rPr lang="en-US" sz="1600" b="0" dirty="0">
                <a:solidFill>
                  <a:schemeClr val="bg1">
                    <a:lumMod val="50000"/>
                  </a:schemeClr>
                </a:solidFill>
                <a:latin typeface="+mn-lt"/>
              </a:rPr>
              <a:t>hole</a:t>
            </a:r>
          </a:p>
        </p:txBody>
      </p:sp>
      <p:cxnSp>
        <p:nvCxnSpPr>
          <p:cNvPr id="15" name="Straight Connector 14"/>
          <p:cNvCxnSpPr/>
          <p:nvPr/>
        </p:nvCxnSpPr>
        <p:spPr>
          <a:xfrm>
            <a:off x="4564522" y="1319239"/>
            <a:ext cx="14853" cy="523610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5664" y="4008730"/>
            <a:ext cx="8816245"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0367" y="1334537"/>
            <a:ext cx="4396319" cy="2031325"/>
          </a:xfrm>
          <a:prstGeom prst="rect">
            <a:avLst/>
          </a:prstGeom>
        </p:spPr>
        <p:txBody>
          <a:bodyPr wrap="square">
            <a:spAutoFit/>
          </a:bodyPr>
          <a:lstStyle/>
          <a:p>
            <a:r>
              <a:rPr lang="en-US" dirty="0">
                <a:solidFill>
                  <a:srgbClr val="7F7F7F"/>
                </a:solidFill>
              </a:rPr>
              <a:t>By integrating scientific information derived from its multi-disciplinary observatories, which use a wide variety of geophysical instrumentation, EarthScope yield a comprehensive, time-dependent picture of the continent beyond that which any single discipline can achieve. </a:t>
            </a:r>
          </a:p>
        </p:txBody>
      </p:sp>
      <p:sp>
        <p:nvSpPr>
          <p:cNvPr id="22" name="Title 1"/>
          <p:cNvSpPr txBox="1">
            <a:spLocks/>
          </p:cNvSpPr>
          <p:nvPr/>
        </p:nvSpPr>
        <p:spPr bwMode="auto">
          <a:xfrm>
            <a:off x="4474726" y="0"/>
            <a:ext cx="4286853" cy="106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algn="r"/>
            <a:r>
              <a:rPr lang="en-US" sz="3200" b="0" dirty="0" smtClean="0">
                <a:solidFill>
                  <a:srgbClr val="7F7F7F"/>
                </a:solidFill>
                <a:latin typeface="+mj-lt"/>
              </a:rPr>
              <a:t>Three</a:t>
            </a:r>
            <a:r>
              <a:rPr lang="en-US" sz="3600" b="0" dirty="0" smtClean="0">
                <a:solidFill>
                  <a:srgbClr val="7F7F7F"/>
                </a:solidFill>
                <a:latin typeface="+mj-lt"/>
              </a:rPr>
              <a:t> </a:t>
            </a:r>
            <a:r>
              <a:rPr lang="en-US" sz="3200" b="0" dirty="0" smtClean="0">
                <a:solidFill>
                  <a:srgbClr val="7F7F7F"/>
                </a:solidFill>
                <a:latin typeface="+mj-lt"/>
              </a:rPr>
              <a:t>Observatories</a:t>
            </a:r>
            <a:endParaRPr lang="en-US" sz="3600" b="0" dirty="0">
              <a:solidFill>
                <a:srgbClr val="7F7F7F"/>
              </a:solidFill>
              <a:latin typeface="+mj-lt"/>
            </a:endParaRPr>
          </a:p>
        </p:txBody>
      </p:sp>
      <p:sp>
        <p:nvSpPr>
          <p:cNvPr id="18" name="TextBox 2"/>
          <p:cNvSpPr txBox="1">
            <a:spLocks noChangeArrowheads="1"/>
          </p:cNvSpPr>
          <p:nvPr/>
        </p:nvSpPr>
        <p:spPr bwMode="auto">
          <a:xfrm>
            <a:off x="4579375" y="4710981"/>
            <a:ext cx="25508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marL="285750" indent="-285750" eaLnBrk="1" hangingPunct="1">
              <a:buFont typeface="Arial"/>
              <a:buChar char="•"/>
            </a:pPr>
            <a:r>
              <a:rPr lang="en-US" sz="1600" b="0" dirty="0" smtClean="0">
                <a:solidFill>
                  <a:schemeClr val="bg1">
                    <a:lumMod val="50000"/>
                  </a:schemeClr>
                </a:solidFill>
                <a:latin typeface="Calibri"/>
                <a:cs typeface="Calibri"/>
              </a:rPr>
              <a:t>Geodetic data</a:t>
            </a:r>
          </a:p>
          <a:p>
            <a:pPr marL="285750" indent="-285750" eaLnBrk="1" hangingPunct="1">
              <a:buFont typeface="Arial"/>
              <a:buChar char="•"/>
            </a:pPr>
            <a:r>
              <a:rPr lang="en-US" sz="1600" b="0" dirty="0" smtClean="0">
                <a:solidFill>
                  <a:schemeClr val="bg1">
                    <a:lumMod val="50000"/>
                  </a:schemeClr>
                </a:solidFill>
                <a:latin typeface="Calibri"/>
                <a:cs typeface="Calibri"/>
              </a:rPr>
              <a:t>Network </a:t>
            </a:r>
            <a:r>
              <a:rPr lang="en-US" sz="1600" b="0" dirty="0">
                <a:solidFill>
                  <a:schemeClr val="bg1">
                    <a:lumMod val="50000"/>
                  </a:schemeClr>
                </a:solidFill>
                <a:latin typeface="Calibri"/>
                <a:cs typeface="Calibri"/>
              </a:rPr>
              <a:t>of more than 1,200 continuous GPS instruments, borehole </a:t>
            </a:r>
            <a:r>
              <a:rPr lang="en-US" sz="1600" b="0" dirty="0" err="1" smtClean="0">
                <a:solidFill>
                  <a:schemeClr val="bg1">
                    <a:lumMod val="50000"/>
                  </a:schemeClr>
                </a:solidFill>
                <a:latin typeface="Calibri"/>
                <a:cs typeface="Calibri"/>
              </a:rPr>
              <a:t>strainmeters</a:t>
            </a:r>
            <a:r>
              <a:rPr lang="en-US" sz="1600" b="0" dirty="0" smtClean="0">
                <a:solidFill>
                  <a:schemeClr val="bg1">
                    <a:lumMod val="50000"/>
                  </a:schemeClr>
                </a:solidFill>
                <a:latin typeface="Calibri"/>
                <a:cs typeface="Calibri"/>
              </a:rPr>
              <a:t> &amp; seismometers</a:t>
            </a:r>
            <a:r>
              <a:rPr lang="en-US" sz="1600" b="0" dirty="0">
                <a:solidFill>
                  <a:schemeClr val="bg1">
                    <a:lumMod val="50000"/>
                  </a:schemeClr>
                </a:solidFill>
                <a:latin typeface="Calibri"/>
                <a:cs typeface="Calibri"/>
              </a:rPr>
              <a:t>, </a:t>
            </a:r>
            <a:r>
              <a:rPr lang="en-US" sz="1600" b="0" dirty="0" err="1" smtClean="0">
                <a:solidFill>
                  <a:schemeClr val="bg1">
                    <a:lumMod val="50000"/>
                  </a:schemeClr>
                </a:solidFill>
                <a:latin typeface="Calibri"/>
                <a:cs typeface="Calibri"/>
              </a:rPr>
              <a:t>tiltmeters</a:t>
            </a:r>
            <a:r>
              <a:rPr lang="en-US" sz="1600" b="0" dirty="0" smtClean="0">
                <a:solidFill>
                  <a:schemeClr val="bg1">
                    <a:lumMod val="50000"/>
                  </a:schemeClr>
                </a:solidFill>
                <a:latin typeface="Calibri"/>
                <a:cs typeface="Calibri"/>
              </a:rPr>
              <a:t> </a:t>
            </a:r>
            <a:endParaRPr lang="en-US" sz="1600" b="0" dirty="0">
              <a:solidFill>
                <a:srgbClr val="000000"/>
              </a:solidFill>
              <a:latin typeface="Calibri"/>
              <a:cs typeface="Calibri"/>
            </a:endParaRPr>
          </a:p>
        </p:txBody>
      </p:sp>
    </p:spTree>
    <p:extLst>
      <p:ext uri="{BB962C8B-B14F-4D97-AF65-F5344CB8AC3E}">
        <p14:creationId xmlns:p14="http://schemas.microsoft.com/office/powerpoint/2010/main" val="407626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8-15_AK_TA_top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119" y="3505140"/>
            <a:ext cx="2287093" cy="1929998"/>
          </a:xfrm>
          <a:prstGeom prst="rect">
            <a:avLst/>
          </a:prstGeom>
        </p:spPr>
      </p:pic>
      <p:sp>
        <p:nvSpPr>
          <p:cNvPr id="4" name="TextBox 3"/>
          <p:cNvSpPr txBox="1"/>
          <p:nvPr/>
        </p:nvSpPr>
        <p:spPr>
          <a:xfrm>
            <a:off x="3156681" y="1220116"/>
            <a:ext cx="2914024" cy="1415772"/>
          </a:xfrm>
          <a:prstGeom prst="rect">
            <a:avLst/>
          </a:prstGeom>
          <a:noFill/>
        </p:spPr>
        <p:txBody>
          <a:bodyPr wrap="square" rtlCol="0">
            <a:spAutoFit/>
          </a:bodyPr>
          <a:lstStyle/>
          <a:p>
            <a:pPr algn="ctr"/>
            <a:r>
              <a:rPr lang="en-US" sz="2400" dirty="0" smtClean="0">
                <a:solidFill>
                  <a:srgbClr val="7F7F7F"/>
                </a:solidFill>
              </a:rPr>
              <a:t>Plate Boundary Observatory </a:t>
            </a:r>
          </a:p>
          <a:p>
            <a:pPr algn="ctr"/>
            <a:r>
              <a:rPr lang="en-US" sz="2400" dirty="0" smtClean="0">
                <a:solidFill>
                  <a:srgbClr val="7F7F7F"/>
                </a:solidFill>
              </a:rPr>
              <a:t>(PBO)</a:t>
            </a:r>
          </a:p>
          <a:p>
            <a:pPr algn="ctr"/>
            <a:r>
              <a:rPr lang="en-US" sz="1400" dirty="0" smtClean="0">
                <a:solidFill>
                  <a:srgbClr val="7F7F7F"/>
                </a:solidFill>
              </a:rPr>
              <a:t> </a:t>
            </a:r>
            <a:endParaRPr lang="en-US" sz="1400" dirty="0">
              <a:solidFill>
                <a:srgbClr val="7F7F7F"/>
              </a:solidFill>
            </a:endParaRPr>
          </a:p>
        </p:txBody>
      </p:sp>
      <p:sp>
        <p:nvSpPr>
          <p:cNvPr id="6" name="Title 1"/>
          <p:cNvSpPr txBox="1">
            <a:spLocks/>
          </p:cNvSpPr>
          <p:nvPr/>
        </p:nvSpPr>
        <p:spPr bwMode="auto">
          <a:xfrm>
            <a:off x="397119" y="1433796"/>
            <a:ext cx="2590169" cy="10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algn="ctr"/>
            <a:r>
              <a:rPr lang="en-US" sz="2400" b="0" dirty="0">
                <a:solidFill>
                  <a:srgbClr val="7F7F7F"/>
                </a:solidFill>
                <a:latin typeface="Calibri"/>
                <a:cs typeface="Calibri"/>
              </a:rPr>
              <a:t>US Array Seismic </a:t>
            </a:r>
            <a:r>
              <a:rPr lang="en-US" sz="2400" b="0" dirty="0" smtClean="0">
                <a:solidFill>
                  <a:srgbClr val="7F7F7F"/>
                </a:solidFill>
                <a:latin typeface="Calibri"/>
                <a:cs typeface="Calibri"/>
              </a:rPr>
              <a:t>Network </a:t>
            </a:r>
            <a:endParaRPr lang="en-US" sz="1400" b="0" dirty="0">
              <a:solidFill>
                <a:srgbClr val="7F7F7F"/>
              </a:solidFill>
              <a:latin typeface="Calibri"/>
              <a:cs typeface="Calibri"/>
            </a:endParaRPr>
          </a:p>
          <a:p>
            <a:pPr algn="ctr"/>
            <a:endParaRPr lang="en-US" sz="1400" b="0" dirty="0">
              <a:solidFill>
                <a:schemeClr val="accent3">
                  <a:lumMod val="75000"/>
                </a:schemeClr>
              </a:solidFill>
              <a:latin typeface="Calibri"/>
              <a:cs typeface="Calibri"/>
            </a:endParaRPr>
          </a:p>
        </p:txBody>
      </p:sp>
      <p:grpSp>
        <p:nvGrpSpPr>
          <p:cNvPr id="7" name="Group 6"/>
          <p:cNvGrpSpPr/>
          <p:nvPr/>
        </p:nvGrpSpPr>
        <p:grpSpPr>
          <a:xfrm>
            <a:off x="6070705" y="1220114"/>
            <a:ext cx="2891573" cy="4354607"/>
            <a:chOff x="983408" y="-993993"/>
            <a:chExt cx="3766395" cy="4342323"/>
          </a:xfrm>
        </p:grpSpPr>
        <p:pic>
          <p:nvPicPr>
            <p:cNvPr id="8" name="Picture 5" descr="Screen Shot 2013-10-09 at 3.31.55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6138" y="1367498"/>
              <a:ext cx="2506415" cy="198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83408" y="-993993"/>
              <a:ext cx="3766395" cy="1196942"/>
            </a:xfrm>
            <a:prstGeom prst="rect">
              <a:avLst/>
            </a:prstGeom>
          </p:spPr>
          <p:txBody>
            <a:bodyPr wrap="square">
              <a:spAutoFit/>
            </a:bodyPr>
            <a:lstStyle/>
            <a:p>
              <a:pPr algn="ctr"/>
              <a:r>
                <a:rPr lang="en-US" sz="2400" dirty="0" smtClean="0">
                  <a:solidFill>
                    <a:srgbClr val="7F7F7F"/>
                  </a:solidFill>
                </a:rPr>
                <a:t>San </a:t>
              </a:r>
              <a:r>
                <a:rPr lang="en-US" sz="2400" dirty="0">
                  <a:solidFill>
                    <a:srgbClr val="7F7F7F"/>
                  </a:solidFill>
                </a:rPr>
                <a:t>Andreas Fault Observatory at </a:t>
              </a:r>
              <a:r>
                <a:rPr lang="en-US" sz="2400" dirty="0" smtClean="0">
                  <a:solidFill>
                    <a:srgbClr val="7F7F7F"/>
                  </a:solidFill>
                </a:rPr>
                <a:t>Depth</a:t>
              </a:r>
            </a:p>
            <a:p>
              <a:pPr algn="ctr"/>
              <a:r>
                <a:rPr lang="en-US" sz="2400" dirty="0" smtClean="0">
                  <a:solidFill>
                    <a:srgbClr val="7F7F7F"/>
                  </a:solidFill>
                </a:rPr>
                <a:t>(SAFOD) </a:t>
              </a:r>
            </a:p>
          </p:txBody>
        </p:sp>
      </p:grpSp>
      <p:pic>
        <p:nvPicPr>
          <p:cNvPr id="10" name="Picture 2" descr="5025_1_G_002_Z_007C_R"/>
          <p:cNvPicPr>
            <a:picLocks noChangeAspect="1" noChangeArrowheads="1"/>
          </p:cNvPicPr>
          <p:nvPr/>
        </p:nvPicPr>
        <p:blipFill>
          <a:blip r:embed="rId5" cstate="screen">
            <a:lum bright="20000" contrast="10000"/>
            <a:extLst>
              <a:ext uri="{28A0092B-C50C-407E-A947-70E740481C1C}">
                <a14:useLocalDpi xmlns:a14="http://schemas.microsoft.com/office/drawing/2010/main"/>
              </a:ext>
            </a:extLst>
          </a:blip>
          <a:srcRect/>
          <a:stretch>
            <a:fillRect/>
          </a:stretch>
        </p:blipFill>
        <p:spPr bwMode="auto">
          <a:xfrm>
            <a:off x="438742" y="6047537"/>
            <a:ext cx="8111073" cy="44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115843" y="6497161"/>
            <a:ext cx="832163" cy="246221"/>
          </a:xfrm>
          <a:prstGeom prst="rect">
            <a:avLst/>
          </a:prstGeom>
          <a:noFill/>
        </p:spPr>
        <p:txBody>
          <a:bodyPr wrap="square" rtlCol="0">
            <a:spAutoFit/>
          </a:bodyPr>
          <a:lstStyle/>
          <a:p>
            <a:r>
              <a:rPr lang="en-US" sz="1000" dirty="0" smtClean="0">
                <a:solidFill>
                  <a:srgbClr val="77933C"/>
                </a:solidFill>
              </a:rPr>
              <a:t>SAFOD Core</a:t>
            </a:r>
            <a:endParaRPr lang="en-US" sz="1000" dirty="0">
              <a:solidFill>
                <a:srgbClr val="77933C"/>
              </a:solidFill>
            </a:endParaRPr>
          </a:p>
        </p:txBody>
      </p:sp>
      <p:sp>
        <p:nvSpPr>
          <p:cNvPr id="12" name="TextBox 11"/>
          <p:cNvSpPr txBox="1"/>
          <p:nvPr/>
        </p:nvSpPr>
        <p:spPr>
          <a:xfrm>
            <a:off x="2655350" y="1818218"/>
            <a:ext cx="184666" cy="369332"/>
          </a:xfrm>
          <a:prstGeom prst="rect">
            <a:avLst/>
          </a:prstGeom>
          <a:noFill/>
        </p:spPr>
        <p:txBody>
          <a:bodyPr wrap="none" rtlCol="0">
            <a:spAutoFit/>
          </a:bodyPr>
          <a:lstStyle/>
          <a:p>
            <a:endParaRPr lang="en-US" dirty="0"/>
          </a:p>
        </p:txBody>
      </p:sp>
      <p:sp>
        <p:nvSpPr>
          <p:cNvPr id="13" name="Rectangle 12"/>
          <p:cNvSpPr/>
          <p:nvPr/>
        </p:nvSpPr>
        <p:spPr>
          <a:xfrm>
            <a:off x="724955" y="2687251"/>
            <a:ext cx="1829376" cy="646331"/>
          </a:xfrm>
          <a:prstGeom prst="rect">
            <a:avLst/>
          </a:prstGeom>
        </p:spPr>
        <p:txBody>
          <a:bodyPr wrap="square">
            <a:spAutoFit/>
          </a:bodyPr>
          <a:lstStyle/>
          <a:p>
            <a:pPr algn="ctr"/>
            <a:r>
              <a:rPr lang="en-US" dirty="0" smtClean="0">
                <a:solidFill>
                  <a:srgbClr val="7F7F7F"/>
                </a:solidFill>
                <a:cs typeface="Calibri"/>
              </a:rPr>
              <a:t>Seismic</a:t>
            </a:r>
          </a:p>
          <a:p>
            <a:pPr algn="ctr"/>
            <a:r>
              <a:rPr lang="en-US" dirty="0" smtClean="0">
                <a:solidFill>
                  <a:srgbClr val="7F7F7F"/>
                </a:solidFill>
                <a:cs typeface="Calibri"/>
              </a:rPr>
              <a:t>MT</a:t>
            </a:r>
            <a:endParaRPr lang="en-US" dirty="0">
              <a:solidFill>
                <a:srgbClr val="7F7F7F"/>
              </a:solidFill>
            </a:endParaRPr>
          </a:p>
        </p:txBody>
      </p:sp>
      <p:sp>
        <p:nvSpPr>
          <p:cNvPr id="14" name="Rectangle 13"/>
          <p:cNvSpPr/>
          <p:nvPr/>
        </p:nvSpPr>
        <p:spPr>
          <a:xfrm>
            <a:off x="3763605" y="2687251"/>
            <a:ext cx="1829376" cy="646331"/>
          </a:xfrm>
          <a:prstGeom prst="rect">
            <a:avLst/>
          </a:prstGeom>
        </p:spPr>
        <p:txBody>
          <a:bodyPr wrap="square">
            <a:spAutoFit/>
          </a:bodyPr>
          <a:lstStyle/>
          <a:p>
            <a:pPr algn="ctr"/>
            <a:r>
              <a:rPr lang="en-US" dirty="0" smtClean="0">
                <a:solidFill>
                  <a:srgbClr val="7F7F7F"/>
                </a:solidFill>
                <a:cs typeface="Calibri"/>
              </a:rPr>
              <a:t>Geodetic</a:t>
            </a:r>
          </a:p>
          <a:p>
            <a:pPr algn="ctr"/>
            <a:r>
              <a:rPr lang="en-US" dirty="0" smtClean="0">
                <a:solidFill>
                  <a:srgbClr val="7F7F7F"/>
                </a:solidFill>
                <a:cs typeface="Calibri"/>
              </a:rPr>
              <a:t>Seismic</a:t>
            </a:r>
          </a:p>
        </p:txBody>
      </p:sp>
      <p:sp>
        <p:nvSpPr>
          <p:cNvPr id="15" name="Rectangle 14"/>
          <p:cNvSpPr/>
          <p:nvPr/>
        </p:nvSpPr>
        <p:spPr>
          <a:xfrm>
            <a:off x="6720439" y="2836533"/>
            <a:ext cx="1829376" cy="646331"/>
          </a:xfrm>
          <a:prstGeom prst="rect">
            <a:avLst/>
          </a:prstGeom>
        </p:spPr>
        <p:txBody>
          <a:bodyPr wrap="square">
            <a:spAutoFit/>
          </a:bodyPr>
          <a:lstStyle/>
          <a:p>
            <a:pPr algn="ctr"/>
            <a:r>
              <a:rPr lang="en-US" dirty="0" smtClean="0">
                <a:solidFill>
                  <a:srgbClr val="7F7F7F"/>
                </a:solidFill>
                <a:cs typeface="Calibri"/>
              </a:rPr>
              <a:t>Samples</a:t>
            </a:r>
          </a:p>
          <a:p>
            <a:pPr algn="ctr"/>
            <a:r>
              <a:rPr lang="en-US" dirty="0" smtClean="0">
                <a:solidFill>
                  <a:srgbClr val="7F7F7F"/>
                </a:solidFill>
                <a:cs typeface="Calibri"/>
              </a:rPr>
              <a:t>Seismic/EM</a:t>
            </a:r>
          </a:p>
        </p:txBody>
      </p:sp>
      <p:sp>
        <p:nvSpPr>
          <p:cNvPr id="16" name="Rectangle 15"/>
          <p:cNvSpPr/>
          <p:nvPr/>
        </p:nvSpPr>
        <p:spPr>
          <a:xfrm>
            <a:off x="3607812" y="145810"/>
            <a:ext cx="5354467" cy="769441"/>
          </a:xfrm>
          <a:prstGeom prst="rect">
            <a:avLst/>
          </a:prstGeom>
        </p:spPr>
        <p:txBody>
          <a:bodyPr wrap="square">
            <a:spAutoFit/>
          </a:bodyPr>
          <a:lstStyle/>
          <a:p>
            <a:pPr algn="ctr"/>
            <a:r>
              <a:rPr lang="en-US" sz="4400" dirty="0" smtClean="0">
                <a:solidFill>
                  <a:schemeClr val="bg1">
                    <a:lumMod val="50000"/>
                  </a:schemeClr>
                </a:solidFill>
              </a:rPr>
              <a:t>Three Observatories</a:t>
            </a:r>
          </a:p>
        </p:txBody>
      </p:sp>
      <p:pic>
        <p:nvPicPr>
          <p:cNvPr id="17" name="Picture 16" descr="Screen Shot 2016-06-13 at 12.47.22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7312" y="3505141"/>
            <a:ext cx="2676979" cy="1929998"/>
          </a:xfrm>
          <a:prstGeom prst="rect">
            <a:avLst/>
          </a:prstGeom>
        </p:spPr>
      </p:pic>
    </p:spTree>
    <p:extLst>
      <p:ext uri="{BB962C8B-B14F-4D97-AF65-F5344CB8AC3E}">
        <p14:creationId xmlns:p14="http://schemas.microsoft.com/office/powerpoint/2010/main" val="191302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2934" y="1464734"/>
            <a:ext cx="3162985" cy="1799745"/>
          </a:xfrm>
          <a:prstGeom prst="rect">
            <a:avLst/>
          </a:prstGeom>
        </p:spPr>
      </p:pic>
      <p:pic>
        <p:nvPicPr>
          <p:cNvPr id="4" name="Picture 3" descr="LA PB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525" y="3426222"/>
            <a:ext cx="1863612" cy="1376357"/>
          </a:xfrm>
          <a:prstGeom prst="rect">
            <a:avLst/>
          </a:prstGeom>
        </p:spPr>
      </p:pic>
      <p:sp>
        <p:nvSpPr>
          <p:cNvPr id="5" name="Rectangle 4"/>
          <p:cNvSpPr/>
          <p:nvPr/>
        </p:nvSpPr>
        <p:spPr>
          <a:xfrm>
            <a:off x="310007" y="1499137"/>
            <a:ext cx="5362659" cy="1569660"/>
          </a:xfrm>
          <a:prstGeom prst="rect">
            <a:avLst/>
          </a:prstGeom>
        </p:spPr>
        <p:txBody>
          <a:bodyPr wrap="square">
            <a:spAutoFit/>
          </a:bodyPr>
          <a:lstStyle/>
          <a:p>
            <a:r>
              <a:rPr lang="en-US" sz="2400" dirty="0" smtClean="0">
                <a:solidFill>
                  <a:srgbClr val="7F7F7F"/>
                </a:solidFill>
              </a:rPr>
              <a:t>Freely </a:t>
            </a:r>
            <a:r>
              <a:rPr lang="en-US" sz="2400" dirty="0">
                <a:solidFill>
                  <a:srgbClr val="7F7F7F"/>
                </a:solidFill>
              </a:rPr>
              <a:t>available, high precision data can be viewed as the most important legacy of the National Science Foundation's largest investment in solid-Earth Science.</a:t>
            </a:r>
          </a:p>
        </p:txBody>
      </p:sp>
      <p:pic>
        <p:nvPicPr>
          <p:cNvPr id="6" name="Picture 5" descr="PBO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863" y="3456061"/>
            <a:ext cx="1850404" cy="1346518"/>
          </a:xfrm>
          <a:prstGeom prst="rect">
            <a:avLst/>
          </a:prstGeom>
        </p:spPr>
      </p:pic>
      <p:pic>
        <p:nvPicPr>
          <p:cNvPr id="7" name="Picture 6" descr="24029108033_52e6fbc55a_o cop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862" y="4944272"/>
            <a:ext cx="1850405" cy="1387804"/>
          </a:xfrm>
          <a:prstGeom prst="rect">
            <a:avLst/>
          </a:prstGeom>
        </p:spPr>
      </p:pic>
      <p:pic>
        <p:nvPicPr>
          <p:cNvPr id="8" name="Picture 7" descr="24027648204_76e3dde883_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9525" y="4944271"/>
            <a:ext cx="1863612" cy="1397709"/>
          </a:xfrm>
          <a:prstGeom prst="rect">
            <a:avLst/>
          </a:prstGeom>
        </p:spPr>
      </p:pic>
      <p:sp>
        <p:nvSpPr>
          <p:cNvPr id="9" name="TextBox 8"/>
          <p:cNvSpPr txBox="1"/>
          <p:nvPr/>
        </p:nvSpPr>
        <p:spPr>
          <a:xfrm>
            <a:off x="2880854" y="0"/>
            <a:ext cx="6285889" cy="1077218"/>
          </a:xfrm>
          <a:prstGeom prst="rect">
            <a:avLst/>
          </a:prstGeom>
          <a:noFill/>
        </p:spPr>
        <p:txBody>
          <a:bodyPr wrap="square" rtlCol="0">
            <a:spAutoFit/>
          </a:bodyPr>
          <a:lstStyle/>
          <a:p>
            <a:r>
              <a:rPr lang="en-US" sz="3200" dirty="0" smtClean="0">
                <a:solidFill>
                  <a:srgbClr val="7F7F7F"/>
                </a:solidFill>
              </a:rPr>
              <a:t>A new way of doing big </a:t>
            </a:r>
            <a:r>
              <a:rPr lang="en-US" sz="3200" dirty="0">
                <a:solidFill>
                  <a:srgbClr val="7F7F7F"/>
                </a:solidFill>
              </a:rPr>
              <a:t>science: Community </a:t>
            </a:r>
            <a:r>
              <a:rPr lang="en-US" sz="3200" dirty="0" smtClean="0">
                <a:solidFill>
                  <a:srgbClr val="7F7F7F"/>
                </a:solidFill>
              </a:rPr>
              <a:t>governed</a:t>
            </a:r>
            <a:endParaRPr lang="en-US" sz="3200" dirty="0">
              <a:solidFill>
                <a:srgbClr val="7F7F7F"/>
              </a:solidFill>
            </a:endParaRPr>
          </a:p>
        </p:txBody>
      </p:sp>
      <p:sp>
        <p:nvSpPr>
          <p:cNvPr id="10" name="Rectangle 9"/>
          <p:cNvSpPr/>
          <p:nvPr/>
        </p:nvSpPr>
        <p:spPr>
          <a:xfrm>
            <a:off x="4961467" y="3361267"/>
            <a:ext cx="4063719" cy="3209313"/>
          </a:xfrm>
          <a:prstGeom prst="rect">
            <a:avLst/>
          </a:prstGeom>
        </p:spPr>
        <p:txBody>
          <a:bodyPr wrap="square">
            <a:spAutoFit/>
          </a:bodyPr>
          <a:lstStyle/>
          <a:p>
            <a:pPr>
              <a:spcBef>
                <a:spcPts val="600"/>
              </a:spcBef>
            </a:pPr>
            <a:r>
              <a:rPr lang="en-US" sz="2400" dirty="0" smtClean="0">
                <a:solidFill>
                  <a:srgbClr val="7F7F7F"/>
                </a:solidFill>
              </a:rPr>
              <a:t>Uncovered </a:t>
            </a:r>
            <a:r>
              <a:rPr lang="en-US" sz="2400" dirty="0">
                <a:solidFill>
                  <a:srgbClr val="7F7F7F"/>
                </a:solidFill>
              </a:rPr>
              <a:t>unexpected findings . . .</a:t>
            </a:r>
          </a:p>
          <a:p>
            <a:pPr marL="1200150" lvl="2" indent="-285750">
              <a:spcBef>
                <a:spcPts val="600"/>
              </a:spcBef>
              <a:buFont typeface="Courier New"/>
              <a:buChar char="o"/>
            </a:pPr>
            <a:r>
              <a:rPr lang="en-US" dirty="0">
                <a:solidFill>
                  <a:srgbClr val="7F7F7F"/>
                </a:solidFill>
              </a:rPr>
              <a:t>PBO H</a:t>
            </a:r>
            <a:r>
              <a:rPr lang="en-US" baseline="30000" dirty="0">
                <a:solidFill>
                  <a:srgbClr val="7F7F7F"/>
                </a:solidFill>
              </a:rPr>
              <a:t>2</a:t>
            </a:r>
            <a:r>
              <a:rPr lang="en-US" dirty="0">
                <a:solidFill>
                  <a:srgbClr val="7F7F7F"/>
                </a:solidFill>
              </a:rPr>
              <a:t>0 project</a:t>
            </a:r>
          </a:p>
          <a:p>
            <a:pPr marL="1200150" lvl="2" indent="-285750">
              <a:buFont typeface="Courier New"/>
              <a:buChar char="o"/>
            </a:pPr>
            <a:r>
              <a:rPr lang="en-US" dirty="0">
                <a:solidFill>
                  <a:srgbClr val="7F7F7F"/>
                </a:solidFill>
              </a:rPr>
              <a:t>Tracking  hurricanes  &amp; tornadoes</a:t>
            </a:r>
          </a:p>
          <a:p>
            <a:pPr marL="1200150" lvl="2" indent="-285750">
              <a:buFont typeface="Courier New"/>
              <a:buChar char="o"/>
            </a:pPr>
            <a:r>
              <a:rPr lang="en-US" dirty="0" err="1">
                <a:solidFill>
                  <a:srgbClr val="7F7F7F"/>
                </a:solidFill>
              </a:rPr>
              <a:t>USArray</a:t>
            </a:r>
            <a:r>
              <a:rPr lang="en-US" dirty="0">
                <a:solidFill>
                  <a:srgbClr val="7F7F7F"/>
                </a:solidFill>
              </a:rPr>
              <a:t>  “hears”  the Chelyabinsk Meteorite &amp; volcanoes</a:t>
            </a:r>
          </a:p>
          <a:p>
            <a:pPr marL="1200150" lvl="2" indent="-285750">
              <a:buFont typeface="Courier New"/>
              <a:buChar char="o"/>
            </a:pPr>
            <a:r>
              <a:rPr lang="en-US" dirty="0">
                <a:solidFill>
                  <a:srgbClr val="7F7F7F"/>
                </a:solidFill>
              </a:rPr>
              <a:t>Earthquake Early Warning System</a:t>
            </a:r>
          </a:p>
        </p:txBody>
      </p:sp>
    </p:spTree>
    <p:extLst>
      <p:ext uri="{BB962C8B-B14F-4D97-AF65-F5344CB8AC3E}">
        <p14:creationId xmlns:p14="http://schemas.microsoft.com/office/powerpoint/2010/main" val="783293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0123" y="165739"/>
            <a:ext cx="3914802" cy="584776"/>
          </a:xfrm>
          <a:prstGeom prst="rect">
            <a:avLst/>
          </a:prstGeom>
          <a:noFill/>
        </p:spPr>
        <p:txBody>
          <a:bodyPr wrap="square" rtlCol="0">
            <a:spAutoFit/>
          </a:bodyPr>
          <a:lstStyle/>
          <a:p>
            <a:r>
              <a:rPr lang="en-US" sz="3200" dirty="0" smtClean="0">
                <a:solidFill>
                  <a:srgbClr val="7F7F7F"/>
                </a:solidFill>
              </a:rPr>
              <a:t>Outreach &amp; Education</a:t>
            </a:r>
            <a:endParaRPr lang="en-US" sz="3200" dirty="0">
              <a:solidFill>
                <a:srgbClr val="7F7F7F"/>
              </a:solidFill>
            </a:endParaRPr>
          </a:p>
        </p:txBody>
      </p:sp>
      <p:pic>
        <p:nvPicPr>
          <p:cNvPr id="5" name="Picture 4" descr="schooltour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5142" y="3550257"/>
            <a:ext cx="5688858" cy="3307743"/>
          </a:xfrm>
          <a:prstGeom prst="rect">
            <a:avLst/>
          </a:prstGeom>
        </p:spPr>
      </p:pic>
      <p:pic>
        <p:nvPicPr>
          <p:cNvPr id="6" name="Picture 5" descr="P101086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67592"/>
            <a:ext cx="3343451" cy="4090408"/>
          </a:xfrm>
          <a:prstGeom prst="rect">
            <a:avLst/>
          </a:prstGeom>
        </p:spPr>
      </p:pic>
      <p:pic>
        <p:nvPicPr>
          <p:cNvPr id="7" name="Picture 6" descr="IMG_2559.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0186" y="1262760"/>
            <a:ext cx="2343814" cy="2175449"/>
          </a:xfrm>
          <a:prstGeom prst="rect">
            <a:avLst/>
          </a:prstGeom>
        </p:spPr>
      </p:pic>
      <p:pic>
        <p:nvPicPr>
          <p:cNvPr id="8" name="Picture 7" descr="DSC0018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3454" y="1290094"/>
            <a:ext cx="3216106" cy="2148116"/>
          </a:xfrm>
          <a:prstGeom prst="rect">
            <a:avLst/>
          </a:prstGeom>
        </p:spPr>
      </p:pic>
      <p:sp>
        <p:nvSpPr>
          <p:cNvPr id="12" name="TextBox 11"/>
          <p:cNvSpPr txBox="1"/>
          <p:nvPr/>
        </p:nvSpPr>
        <p:spPr>
          <a:xfrm>
            <a:off x="269730" y="992084"/>
            <a:ext cx="2228345" cy="1569660"/>
          </a:xfrm>
          <a:prstGeom prst="rect">
            <a:avLst/>
          </a:prstGeom>
          <a:noFill/>
        </p:spPr>
        <p:txBody>
          <a:bodyPr wrap="square" rtlCol="0">
            <a:spAutoFit/>
          </a:bodyPr>
          <a:lstStyle/>
          <a:p>
            <a:pPr algn="ctr"/>
            <a:r>
              <a:rPr lang="en-US" sz="3200" dirty="0" smtClean="0">
                <a:solidFill>
                  <a:srgbClr val="7F7F7F"/>
                </a:solidFill>
              </a:rPr>
              <a:t>Inspire </a:t>
            </a:r>
          </a:p>
          <a:p>
            <a:pPr algn="ctr"/>
            <a:r>
              <a:rPr lang="en-US" sz="3200" dirty="0" smtClean="0">
                <a:solidFill>
                  <a:srgbClr val="7F7F7F"/>
                </a:solidFill>
              </a:rPr>
              <a:t>Educate</a:t>
            </a:r>
          </a:p>
          <a:p>
            <a:pPr algn="ctr"/>
            <a:r>
              <a:rPr lang="en-US" sz="3200" dirty="0" smtClean="0">
                <a:solidFill>
                  <a:srgbClr val="7F7F7F"/>
                </a:solidFill>
              </a:rPr>
              <a:t>Collaborate </a:t>
            </a:r>
            <a:endParaRPr lang="en-US" sz="3200" dirty="0">
              <a:solidFill>
                <a:srgbClr val="7F7F7F"/>
              </a:solidFill>
            </a:endParaRPr>
          </a:p>
        </p:txBody>
      </p:sp>
    </p:spTree>
    <p:extLst>
      <p:ext uri="{BB962C8B-B14F-4D97-AF65-F5344CB8AC3E}">
        <p14:creationId xmlns:p14="http://schemas.microsoft.com/office/powerpoint/2010/main" val="168332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3092" y="142055"/>
            <a:ext cx="6660038" cy="584776"/>
          </a:xfrm>
          <a:prstGeom prst="rect">
            <a:avLst/>
          </a:prstGeom>
          <a:noFill/>
        </p:spPr>
        <p:txBody>
          <a:bodyPr wrap="square" rtlCol="0">
            <a:spAutoFit/>
          </a:bodyPr>
          <a:lstStyle/>
          <a:p>
            <a:r>
              <a:rPr lang="en-US" sz="3200" dirty="0" smtClean="0">
                <a:solidFill>
                  <a:srgbClr val="7F7F7F"/>
                </a:solidFill>
              </a:rPr>
              <a:t>Online community: </a:t>
            </a:r>
            <a:r>
              <a:rPr lang="en-US" sz="3200" dirty="0" err="1" smtClean="0">
                <a:solidFill>
                  <a:srgbClr val="7F7F7F"/>
                </a:solidFill>
              </a:rPr>
              <a:t>earthscope.org</a:t>
            </a:r>
            <a:endParaRPr lang="en-US" sz="3200" dirty="0">
              <a:solidFill>
                <a:srgbClr val="7F7F7F"/>
              </a:solidFill>
            </a:endParaRPr>
          </a:p>
        </p:txBody>
      </p:sp>
      <p:sp>
        <p:nvSpPr>
          <p:cNvPr id="12" name="TextBox 11"/>
          <p:cNvSpPr txBox="1"/>
          <p:nvPr/>
        </p:nvSpPr>
        <p:spPr>
          <a:xfrm>
            <a:off x="272129" y="1629871"/>
            <a:ext cx="4168232" cy="584776"/>
          </a:xfrm>
          <a:prstGeom prst="rect">
            <a:avLst/>
          </a:prstGeom>
          <a:noFill/>
          <a:ln>
            <a:noFill/>
          </a:ln>
        </p:spPr>
        <p:txBody>
          <a:bodyPr wrap="square" rtlCol="0">
            <a:spAutoFit/>
          </a:bodyPr>
          <a:lstStyle/>
          <a:p>
            <a:pPr algn="ctr"/>
            <a:r>
              <a:rPr lang="en-US" sz="3200" dirty="0" smtClean="0">
                <a:solidFill>
                  <a:srgbClr val="7F7F7F"/>
                </a:solidFill>
              </a:rPr>
              <a:t>Online Resources</a:t>
            </a:r>
            <a:endParaRPr lang="en-US" sz="3200" dirty="0">
              <a:solidFill>
                <a:srgbClr val="7F7F7F"/>
              </a:solidFill>
            </a:endParaRPr>
          </a:p>
        </p:txBody>
      </p:sp>
      <p:grpSp>
        <p:nvGrpSpPr>
          <p:cNvPr id="22" name="Group 21"/>
          <p:cNvGrpSpPr/>
          <p:nvPr/>
        </p:nvGrpSpPr>
        <p:grpSpPr>
          <a:xfrm>
            <a:off x="4642873" y="4257099"/>
            <a:ext cx="3756981" cy="2329366"/>
            <a:chOff x="5584893" y="4139350"/>
            <a:chExt cx="3500618" cy="2570335"/>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7003" y="4788678"/>
              <a:ext cx="636545" cy="636545"/>
            </a:xfrm>
            <a:prstGeom prst="rect">
              <a:avLst/>
            </a:prstGeom>
          </p:spPr>
        </p:pic>
        <p:sp>
          <p:nvSpPr>
            <p:cNvPr id="7" name="Rectangle 6"/>
            <p:cNvSpPr/>
            <p:nvPr/>
          </p:nvSpPr>
          <p:spPr>
            <a:xfrm>
              <a:off x="6648824" y="4793367"/>
              <a:ext cx="1927124" cy="523220"/>
            </a:xfrm>
            <a:prstGeom prst="rect">
              <a:avLst/>
            </a:prstGeom>
          </p:spPr>
          <p:txBody>
            <a:bodyPr wrap="square">
              <a:spAutoFit/>
            </a:bodyPr>
            <a:lstStyle/>
            <a:p>
              <a:r>
                <a:rPr lang="en-US" sz="2800" dirty="0" smtClean="0">
                  <a:solidFill>
                    <a:srgbClr val="7F7F7F"/>
                  </a:solidFill>
                  <a:latin typeface="Arial Narrow"/>
                  <a:cs typeface="Arial Narrow"/>
                </a:rPr>
                <a:t>#</a:t>
              </a:r>
              <a:r>
                <a:rPr lang="en-US" sz="2800" dirty="0" err="1" smtClean="0">
                  <a:solidFill>
                    <a:srgbClr val="7F7F7F"/>
                  </a:solidFill>
                  <a:latin typeface="Arial Narrow"/>
                  <a:cs typeface="Arial Narrow"/>
                </a:rPr>
                <a:t>earthscope</a:t>
              </a:r>
              <a:endParaRPr lang="en-US" sz="2800" dirty="0">
                <a:solidFill>
                  <a:srgbClr val="7F7F7F"/>
                </a:solidFill>
                <a:latin typeface="Arial Narrow"/>
                <a:cs typeface="Arial Narrow"/>
              </a:endParaRPr>
            </a:p>
          </p:txBody>
        </p:sp>
        <p:pic>
          <p:nvPicPr>
            <p:cNvPr id="8" name="Picture 7" descr="twitte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4893" y="5456830"/>
              <a:ext cx="847406" cy="629960"/>
            </a:xfrm>
            <a:prstGeom prst="rect">
              <a:avLst/>
            </a:prstGeom>
          </p:spPr>
        </p:pic>
        <p:sp>
          <p:nvSpPr>
            <p:cNvPr id="9" name="TextBox 8"/>
            <p:cNvSpPr txBox="1"/>
            <p:nvPr/>
          </p:nvSpPr>
          <p:spPr>
            <a:xfrm>
              <a:off x="6590336" y="5495071"/>
              <a:ext cx="2495175" cy="523220"/>
            </a:xfrm>
            <a:prstGeom prst="rect">
              <a:avLst/>
            </a:prstGeom>
            <a:noFill/>
          </p:spPr>
          <p:txBody>
            <a:bodyPr wrap="square" rtlCol="0">
              <a:spAutoFit/>
            </a:bodyPr>
            <a:lstStyle/>
            <a:p>
              <a:r>
                <a:rPr lang="en-US" sz="2800" dirty="0" smtClean="0">
                  <a:solidFill>
                    <a:srgbClr val="7F7F7F"/>
                  </a:solidFill>
                  <a:latin typeface="Arial Narrow"/>
                  <a:cs typeface="Arial Narrow"/>
                </a:rPr>
                <a:t>@</a:t>
              </a:r>
              <a:r>
                <a:rPr lang="en-US" sz="2800" dirty="0" err="1" smtClean="0">
                  <a:solidFill>
                    <a:srgbClr val="7F7F7F"/>
                  </a:solidFill>
                  <a:latin typeface="Arial Narrow"/>
                  <a:cs typeface="Arial Narrow"/>
                </a:rPr>
                <a:t>EarthScopeInfo</a:t>
              </a:r>
              <a:endParaRPr lang="en-US" sz="2800" dirty="0">
                <a:solidFill>
                  <a:srgbClr val="7F7F7F"/>
                </a:solidFill>
                <a:latin typeface="Arial Narrow"/>
                <a:cs typeface="Arial Narrow"/>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7003" y="4139350"/>
              <a:ext cx="568818" cy="568818"/>
            </a:xfrm>
            <a:prstGeom prst="rect">
              <a:avLst/>
            </a:prstGeom>
          </p:spPr>
        </p:pic>
        <p:sp>
          <p:nvSpPr>
            <p:cNvPr id="11" name="TextBox 10"/>
            <p:cNvSpPr txBox="1"/>
            <p:nvPr/>
          </p:nvSpPr>
          <p:spPr>
            <a:xfrm>
              <a:off x="6648824" y="4151261"/>
              <a:ext cx="2164353" cy="523220"/>
            </a:xfrm>
            <a:prstGeom prst="rect">
              <a:avLst/>
            </a:prstGeom>
            <a:noFill/>
          </p:spPr>
          <p:txBody>
            <a:bodyPr wrap="square" rtlCol="0">
              <a:spAutoFit/>
            </a:bodyPr>
            <a:lstStyle/>
            <a:p>
              <a:r>
                <a:rPr lang="en-US" sz="2800" dirty="0" smtClean="0">
                  <a:solidFill>
                    <a:srgbClr val="7F7F7F"/>
                  </a:solidFill>
                  <a:latin typeface="Arial Narrow"/>
                  <a:cs typeface="Arial Narrow"/>
                </a:rPr>
                <a:t>#</a:t>
              </a:r>
              <a:r>
                <a:rPr lang="en-US" sz="2800" dirty="0" err="1" smtClean="0">
                  <a:solidFill>
                    <a:srgbClr val="7F7F7F"/>
                  </a:solidFill>
                  <a:latin typeface="Arial Narrow"/>
                  <a:cs typeface="Arial Narrow"/>
                </a:rPr>
                <a:t>earthscope</a:t>
              </a:r>
              <a:endParaRPr lang="en-US" sz="3600" dirty="0">
                <a:solidFill>
                  <a:srgbClr val="7F7F7F"/>
                </a:solidFill>
                <a:latin typeface="Arial Narrow"/>
                <a:cs typeface="Arial Narrow"/>
              </a:endParaRPr>
            </a:p>
          </p:txBody>
        </p:sp>
        <p:pic>
          <p:nvPicPr>
            <p:cNvPr id="14" name="Picture 13" descr="Linkedin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7003" y="6073140"/>
              <a:ext cx="636545" cy="636545"/>
            </a:xfrm>
            <a:prstGeom prst="rect">
              <a:avLst/>
            </a:prstGeom>
          </p:spPr>
        </p:pic>
        <p:sp>
          <p:nvSpPr>
            <p:cNvPr id="15" name="TextBox 14"/>
            <p:cNvSpPr txBox="1"/>
            <p:nvPr/>
          </p:nvSpPr>
          <p:spPr>
            <a:xfrm>
              <a:off x="6590337" y="6144593"/>
              <a:ext cx="1790184" cy="523220"/>
            </a:xfrm>
            <a:prstGeom prst="rect">
              <a:avLst/>
            </a:prstGeom>
            <a:noFill/>
          </p:spPr>
          <p:txBody>
            <a:bodyPr wrap="square" rtlCol="0">
              <a:spAutoFit/>
            </a:bodyPr>
            <a:lstStyle/>
            <a:p>
              <a:r>
                <a:rPr lang="en-US" sz="2800" dirty="0" err="1" smtClean="0">
                  <a:solidFill>
                    <a:srgbClr val="7F7F7F"/>
                  </a:solidFill>
                  <a:latin typeface="Arial Narrow"/>
                  <a:cs typeface="Arial Narrow"/>
                </a:rPr>
                <a:t>earthscope</a:t>
              </a:r>
              <a:endParaRPr lang="en-US" sz="2800" dirty="0">
                <a:solidFill>
                  <a:srgbClr val="7F7F7F"/>
                </a:solidFill>
                <a:latin typeface="Arial Narrow"/>
                <a:cs typeface="Arial Narrow"/>
              </a:endParaRPr>
            </a:p>
          </p:txBody>
        </p:sp>
      </p:grpSp>
      <p:pic>
        <p:nvPicPr>
          <p:cNvPr id="21" name="Picture 20" descr="Screen Shot 2016-06-23 at 9.41.20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8272" y="870064"/>
            <a:ext cx="4473533" cy="2983916"/>
          </a:xfrm>
          <a:prstGeom prst="rect">
            <a:avLst/>
          </a:prstGeom>
        </p:spPr>
      </p:pic>
      <p:grpSp>
        <p:nvGrpSpPr>
          <p:cNvPr id="24" name="Group 23"/>
          <p:cNvGrpSpPr/>
          <p:nvPr/>
        </p:nvGrpSpPr>
        <p:grpSpPr>
          <a:xfrm>
            <a:off x="272129" y="2408420"/>
            <a:ext cx="4168232" cy="3697358"/>
            <a:chOff x="231889" y="2418606"/>
            <a:chExt cx="4168232" cy="3697358"/>
          </a:xfrm>
        </p:grpSpPr>
        <p:pic>
          <p:nvPicPr>
            <p:cNvPr id="17" name="Picture 16" descr="Screen Shot 2016-06-23 at 9.24.20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1889" y="5393601"/>
              <a:ext cx="4168232" cy="722363"/>
            </a:xfrm>
            <a:prstGeom prst="rect">
              <a:avLst/>
            </a:prstGeom>
          </p:spPr>
        </p:pic>
        <p:pic>
          <p:nvPicPr>
            <p:cNvPr id="18" name="Picture 17" descr="Screen Shot 2016-06-23 at 9.29.44 A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56245" y="2440403"/>
              <a:ext cx="2043876" cy="1347989"/>
            </a:xfrm>
            <a:prstGeom prst="rect">
              <a:avLst/>
            </a:prstGeom>
          </p:spPr>
        </p:pic>
        <p:pic>
          <p:nvPicPr>
            <p:cNvPr id="19" name="Picture 18" descr="Screen Shot 2016-06-23 at 9.31.14 AM.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1889" y="3933922"/>
              <a:ext cx="1992416" cy="1350084"/>
            </a:xfrm>
            <a:prstGeom prst="rect">
              <a:avLst/>
            </a:prstGeom>
          </p:spPr>
        </p:pic>
        <p:pic>
          <p:nvPicPr>
            <p:cNvPr id="20" name="Picture 19" descr="Screen Shot 2016-06-23 at 9.31.51 A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1889" y="2418606"/>
              <a:ext cx="1992416" cy="1369786"/>
            </a:xfrm>
            <a:prstGeom prst="rect">
              <a:avLst/>
            </a:prstGeom>
          </p:spPr>
        </p:pic>
        <p:pic>
          <p:nvPicPr>
            <p:cNvPr id="23" name="Picture 22" descr="Screen Shot 2016-06-23 at 9.44.40 AM.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56245" y="3933921"/>
              <a:ext cx="2043876" cy="1350084"/>
            </a:xfrm>
            <a:prstGeom prst="rect">
              <a:avLst/>
            </a:prstGeom>
          </p:spPr>
        </p:pic>
      </p:grpSp>
    </p:spTree>
    <p:extLst>
      <p:ext uri="{BB962C8B-B14F-4D97-AF65-F5344CB8AC3E}">
        <p14:creationId xmlns:p14="http://schemas.microsoft.com/office/powerpoint/2010/main" val="261328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58849" y="304878"/>
            <a:ext cx="7753527" cy="2062103"/>
          </a:xfrm>
          <a:prstGeom prst="rect">
            <a:avLst/>
          </a:prstGeom>
          <a:noFill/>
        </p:spPr>
        <p:txBody>
          <a:bodyPr wrap="square" rtlCol="0">
            <a:spAutoFit/>
          </a:bodyPr>
          <a:lstStyle/>
          <a:p>
            <a:r>
              <a:rPr lang="en-US" sz="3200" dirty="0">
                <a:solidFill>
                  <a:schemeClr val="bg1"/>
                </a:solidFill>
                <a:latin typeface="Arial" charset="0"/>
                <a:ea typeface="MS PGothic" charset="0"/>
              </a:rPr>
              <a:t>Rotating </a:t>
            </a:r>
            <a:r>
              <a:rPr lang="en-US" sz="3200" dirty="0" smtClean="0">
                <a:solidFill>
                  <a:schemeClr val="bg1"/>
                </a:solidFill>
                <a:latin typeface="Arial" charset="0"/>
                <a:ea typeface="MS PGothic" charset="0"/>
              </a:rPr>
              <a:t>EarthScope National Office  </a:t>
            </a:r>
          </a:p>
          <a:p>
            <a:r>
              <a:rPr lang="en-US" sz="2400" dirty="0" smtClean="0">
                <a:solidFill>
                  <a:schemeClr val="bg1"/>
                </a:solidFill>
                <a:latin typeface="Arial" charset="0"/>
                <a:ea typeface="MS PGothic" charset="0"/>
              </a:rPr>
              <a:t>              </a:t>
            </a:r>
            <a:endParaRPr lang="en-US" sz="2400" dirty="0">
              <a:solidFill>
                <a:schemeClr val="bg1"/>
              </a:solidFill>
              <a:latin typeface="Arial" charset="0"/>
              <a:ea typeface="MS PGothic" charset="0"/>
            </a:endParaRPr>
          </a:p>
          <a:p>
            <a:r>
              <a:rPr lang="en-US" sz="2400" dirty="0" smtClean="0">
                <a:solidFill>
                  <a:schemeClr val="bg1"/>
                </a:solidFill>
                <a:latin typeface="Arial" charset="0"/>
                <a:ea typeface="MS PGothic" charset="0"/>
              </a:rPr>
              <a:t>Oregon </a:t>
            </a:r>
            <a:r>
              <a:rPr lang="en-US" sz="2400" dirty="0">
                <a:solidFill>
                  <a:schemeClr val="bg1"/>
                </a:solidFill>
                <a:latin typeface="Arial" charset="0"/>
                <a:ea typeface="MS PGothic" charset="0"/>
              </a:rPr>
              <a:t>State University (2006 – 2011)</a:t>
            </a:r>
          </a:p>
          <a:p>
            <a:r>
              <a:rPr lang="en-US" sz="2400" dirty="0" smtClean="0">
                <a:solidFill>
                  <a:schemeClr val="bg1"/>
                </a:solidFill>
                <a:latin typeface="Arial" charset="0"/>
                <a:ea typeface="MS PGothic" charset="0"/>
              </a:rPr>
              <a:t>Arizona </a:t>
            </a:r>
            <a:r>
              <a:rPr lang="en-US" sz="2400" dirty="0">
                <a:solidFill>
                  <a:schemeClr val="bg1"/>
                </a:solidFill>
                <a:latin typeface="Arial" charset="0"/>
                <a:ea typeface="MS PGothic" charset="0"/>
              </a:rPr>
              <a:t>State University (2011 – 2015)</a:t>
            </a:r>
          </a:p>
          <a:p>
            <a:r>
              <a:rPr lang="en-US" sz="2400" dirty="0" smtClean="0">
                <a:solidFill>
                  <a:schemeClr val="bg1"/>
                </a:solidFill>
                <a:latin typeface="Arial" charset="0"/>
                <a:ea typeface="MS PGothic" charset="0"/>
              </a:rPr>
              <a:t>University </a:t>
            </a:r>
            <a:r>
              <a:rPr lang="en-US" sz="2400" dirty="0">
                <a:solidFill>
                  <a:schemeClr val="bg1"/>
                </a:solidFill>
                <a:latin typeface="Arial" charset="0"/>
                <a:ea typeface="MS PGothic" charset="0"/>
              </a:rPr>
              <a:t>of Alaska Fairbanks (2015 – 2018)</a:t>
            </a:r>
          </a:p>
        </p:txBody>
      </p:sp>
      <p:sp>
        <p:nvSpPr>
          <p:cNvPr id="4" name="TextBox 3"/>
          <p:cNvSpPr txBox="1"/>
          <p:nvPr/>
        </p:nvSpPr>
        <p:spPr>
          <a:xfrm>
            <a:off x="358849" y="6143784"/>
            <a:ext cx="7162009" cy="584776"/>
          </a:xfrm>
          <a:prstGeom prst="rect">
            <a:avLst/>
          </a:prstGeom>
          <a:noFill/>
        </p:spPr>
        <p:txBody>
          <a:bodyPr wrap="square" rtlCol="0">
            <a:spAutoFit/>
          </a:bodyPr>
          <a:lstStyle/>
          <a:p>
            <a:r>
              <a:rPr lang="en-US" sz="3200" dirty="0" err="1">
                <a:solidFill>
                  <a:srgbClr val="FFFFFF"/>
                </a:solidFill>
              </a:rPr>
              <a:t>u</a:t>
            </a:r>
            <a:r>
              <a:rPr lang="en-US" sz="3200" dirty="0" err="1" smtClean="0">
                <a:solidFill>
                  <a:srgbClr val="FFFFFF"/>
                </a:solidFill>
              </a:rPr>
              <a:t>af-earthscope@alaska.edu</a:t>
            </a:r>
            <a:endParaRPr lang="en-US" sz="3200" dirty="0">
              <a:solidFill>
                <a:srgbClr val="FFFFFF"/>
              </a:solidFill>
            </a:endParaRPr>
          </a:p>
        </p:txBody>
      </p:sp>
      <p:pic>
        <p:nvPicPr>
          <p:cNvPr id="7" name="Picture 6" descr="ES_LOGO1 just white.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9008" y="5181600"/>
            <a:ext cx="2819400" cy="1676400"/>
          </a:xfrm>
          <a:prstGeom prst="rect">
            <a:avLst/>
          </a:prstGeom>
        </p:spPr>
      </p:pic>
    </p:spTree>
    <p:extLst>
      <p:ext uri="{BB962C8B-B14F-4D97-AF65-F5344CB8AC3E}">
        <p14:creationId xmlns:p14="http://schemas.microsoft.com/office/powerpoint/2010/main" val="3130061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228600" y="914399"/>
            <a:ext cx="8686800" cy="955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3175">
              <a:buFontTx/>
              <a:buNone/>
            </a:pPr>
            <a:r>
              <a:rPr lang="en-US" sz="2400" b="1" dirty="0" smtClean="0">
                <a:solidFill>
                  <a:schemeClr val="bg1">
                    <a:lumMod val="50000"/>
                  </a:schemeClr>
                </a:solidFill>
                <a:latin typeface="Times New Roman" charset="0"/>
                <a:ea typeface="ＭＳ Ｐゴシック" charset="0"/>
                <a:cs typeface="ＭＳ Ｐゴシック" charset="0"/>
              </a:rPr>
              <a:t>EarthScope</a:t>
            </a:r>
            <a:r>
              <a:rPr lang="en-US" sz="2400" dirty="0" smtClean="0">
                <a:solidFill>
                  <a:schemeClr val="bg1">
                    <a:lumMod val="50000"/>
                  </a:schemeClr>
                </a:solidFill>
                <a:latin typeface="Times New Roman" charset="0"/>
                <a:ea typeface="ＭＳ Ｐゴシック" charset="0"/>
                <a:cs typeface="ＭＳ Ｐゴシック" charset="0"/>
              </a:rPr>
              <a:t> </a:t>
            </a:r>
            <a:r>
              <a:rPr lang="en-US" sz="2000" dirty="0">
                <a:solidFill>
                  <a:srgbClr val="7F7F7F"/>
                </a:solidFill>
              </a:rPr>
              <a:t>is a multi-disciplinary project funded by the National Science Foundation </a:t>
            </a:r>
            <a:r>
              <a:rPr lang="en-US" sz="2000" dirty="0">
                <a:solidFill>
                  <a:schemeClr val="bg1">
                    <a:lumMod val="50000"/>
                  </a:schemeClr>
                </a:solidFill>
                <a:latin typeface="Times New Roman" charset="0"/>
                <a:ea typeface="ＭＳ Ｐゴシック" charset="0"/>
                <a:cs typeface="ＭＳ Ｐゴシック" charset="0"/>
              </a:rPr>
              <a:t>(NSF</a:t>
            </a:r>
            <a:r>
              <a:rPr lang="en-US" sz="2000" dirty="0" smtClean="0">
                <a:solidFill>
                  <a:schemeClr val="bg1">
                    <a:lumMod val="50000"/>
                  </a:schemeClr>
                </a:solidFill>
                <a:latin typeface="Times New Roman" charset="0"/>
                <a:ea typeface="ＭＳ Ｐゴシック" charset="0"/>
                <a:cs typeface="ＭＳ Ｐゴシック" charset="0"/>
              </a:rPr>
              <a:t>) </a:t>
            </a:r>
            <a:r>
              <a:rPr lang="en-US" sz="2000" dirty="0" smtClean="0">
                <a:solidFill>
                  <a:srgbClr val="7F7F7F"/>
                </a:solidFill>
              </a:rPr>
              <a:t>that </a:t>
            </a:r>
            <a:r>
              <a:rPr lang="en-US" sz="2000" dirty="0">
                <a:solidFill>
                  <a:srgbClr val="7F7F7F"/>
                </a:solidFill>
              </a:rPr>
              <a:t>is governed by a science </a:t>
            </a:r>
            <a:r>
              <a:rPr lang="en-US" sz="2000" dirty="0" smtClean="0">
                <a:solidFill>
                  <a:srgbClr val="7F7F7F"/>
                </a:solidFill>
              </a:rPr>
              <a:t>plan</a:t>
            </a:r>
            <a:r>
              <a:rPr lang="en-US" sz="2000" dirty="0" smtClean="0">
                <a:solidFill>
                  <a:schemeClr val="bg1">
                    <a:lumMod val="50000"/>
                  </a:schemeClr>
                </a:solidFill>
                <a:latin typeface="Times New Roman" charset="0"/>
                <a:ea typeface="ＭＳ Ｐゴシック" charset="0"/>
                <a:cs typeface="ＭＳ Ｐゴシック" charset="0"/>
              </a:rPr>
              <a:t>.</a:t>
            </a:r>
          </a:p>
          <a:p>
            <a:pPr marL="0" indent="3175">
              <a:buFontTx/>
              <a:buNone/>
            </a:pPr>
            <a:endParaRPr lang="en-US" sz="2000" dirty="0">
              <a:solidFill>
                <a:schemeClr val="bg1">
                  <a:lumMod val="50000"/>
                </a:schemeClr>
              </a:solidFill>
              <a:latin typeface="Times New Roman" charset="0"/>
              <a:ea typeface="ＭＳ Ｐゴシック" charset="0"/>
              <a:cs typeface="ＭＳ Ｐゴシック" charset="0"/>
            </a:endParaRPr>
          </a:p>
          <a:p>
            <a:pPr marL="0" indent="3175">
              <a:buFontTx/>
              <a:buNone/>
            </a:pPr>
            <a:endParaRPr lang="en-US" sz="2000" dirty="0" smtClean="0">
              <a:solidFill>
                <a:schemeClr val="bg1">
                  <a:lumMod val="50000"/>
                </a:schemeClr>
              </a:solidFill>
              <a:latin typeface="Times New Roman" charset="0"/>
              <a:ea typeface="ＭＳ Ｐゴシック" charset="0"/>
              <a:cs typeface="ＭＳ Ｐゴシック" charset="0"/>
            </a:endParaRPr>
          </a:p>
          <a:p>
            <a:pPr marL="0" indent="3175">
              <a:buFontTx/>
              <a:buNone/>
            </a:pPr>
            <a:endParaRPr lang="en-US" sz="1800" b="1" dirty="0" smtClean="0">
              <a:solidFill>
                <a:schemeClr val="bg1">
                  <a:lumMod val="50000"/>
                </a:schemeClr>
              </a:solidFill>
              <a:latin typeface="Times New Roman" charset="0"/>
              <a:ea typeface="ＭＳ Ｐゴシック" charset="0"/>
              <a:cs typeface="ＭＳ Ｐゴシック" charset="0"/>
            </a:endParaRPr>
          </a:p>
          <a:p>
            <a:pPr marL="0" indent="3175">
              <a:buFontTx/>
              <a:buNone/>
            </a:pPr>
            <a:endParaRPr lang="en-US" sz="1800" b="1" dirty="0">
              <a:solidFill>
                <a:schemeClr val="bg1">
                  <a:lumMod val="50000"/>
                </a:schemeClr>
              </a:solidFill>
              <a:latin typeface="Times New Roman" charset="0"/>
              <a:ea typeface="ＭＳ Ｐゴシック" charset="0"/>
              <a:cs typeface="ＭＳ Ｐゴシック" charset="0"/>
            </a:endParaRPr>
          </a:p>
          <a:p>
            <a:pPr marL="0" indent="3175">
              <a:buFontTx/>
              <a:buNone/>
            </a:pPr>
            <a:r>
              <a:rPr lang="en-US" sz="2400" b="1" dirty="0" smtClean="0">
                <a:solidFill>
                  <a:schemeClr val="bg1">
                    <a:lumMod val="50000"/>
                  </a:schemeClr>
                </a:solidFill>
                <a:latin typeface="Times New Roman" charset="0"/>
                <a:ea typeface="ＭＳ Ｐゴシック" charset="0"/>
                <a:cs typeface="ＭＳ Ｐゴシック" charset="0"/>
              </a:rPr>
              <a:t>EarthScope</a:t>
            </a:r>
            <a:r>
              <a:rPr lang="en-US" sz="2000" dirty="0" smtClean="0">
                <a:solidFill>
                  <a:schemeClr val="bg1">
                    <a:lumMod val="50000"/>
                  </a:schemeClr>
                </a:solidFill>
                <a:latin typeface="Times New Roman" charset="0"/>
                <a:ea typeface="ＭＳ Ｐゴシック" charset="0"/>
                <a:cs typeface="ＭＳ Ｐゴシック" charset="0"/>
              </a:rPr>
              <a:t> facilities are being operated and maintained as a collaborative effort with UNAVCO Inc. and the Incorporated Research Institutions for Seismology (IRIS) with contributions from the U. S. Geological Survey (USGS), National Aeronautics and Space Administration (NASA), and several other national and international organizations. The EarthScope National office is located at the University of Alaska Fairbanks. </a:t>
            </a:r>
            <a:endParaRPr lang="en-US" sz="2000" dirty="0">
              <a:solidFill>
                <a:schemeClr val="bg1">
                  <a:lumMod val="50000"/>
                </a:schemeClr>
              </a:solidFill>
              <a:latin typeface="Times New Roman" charset="0"/>
              <a:ea typeface="ＭＳ Ｐゴシック" charset="0"/>
              <a:cs typeface="ＭＳ Ｐゴシック" charset="0"/>
            </a:endParaRPr>
          </a:p>
        </p:txBody>
      </p:sp>
      <p:sp>
        <p:nvSpPr>
          <p:cNvPr id="4" name="Rectangle 3"/>
          <p:cNvSpPr/>
          <p:nvPr/>
        </p:nvSpPr>
        <p:spPr>
          <a:xfrm>
            <a:off x="3607812" y="145810"/>
            <a:ext cx="5354467" cy="769441"/>
          </a:xfrm>
          <a:prstGeom prst="rect">
            <a:avLst/>
          </a:prstGeom>
        </p:spPr>
        <p:txBody>
          <a:bodyPr wrap="square">
            <a:spAutoFit/>
          </a:bodyPr>
          <a:lstStyle/>
          <a:p>
            <a:pPr algn="ctr"/>
            <a:r>
              <a:rPr lang="en-US" sz="4400" dirty="0" smtClean="0">
                <a:solidFill>
                  <a:schemeClr val="bg1">
                    <a:lumMod val="50000"/>
                  </a:schemeClr>
                </a:solidFill>
              </a:rPr>
              <a:t>Acknowledgements</a:t>
            </a:r>
          </a:p>
        </p:txBody>
      </p:sp>
      <p:grpSp>
        <p:nvGrpSpPr>
          <p:cNvPr id="6" name="Group 5"/>
          <p:cNvGrpSpPr/>
          <p:nvPr/>
        </p:nvGrpSpPr>
        <p:grpSpPr>
          <a:xfrm>
            <a:off x="560341" y="5039697"/>
            <a:ext cx="4178697" cy="1593002"/>
            <a:chOff x="5823382" y="3696618"/>
            <a:chExt cx="3259603" cy="1220387"/>
          </a:xfrm>
        </p:grpSpPr>
        <p:pic>
          <p:nvPicPr>
            <p:cNvPr id="7" name="Picture 6" descr="USGS logo black bkgr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2751" y="4444989"/>
              <a:ext cx="1096154" cy="438462"/>
            </a:xfrm>
            <a:prstGeom prst="rect">
              <a:avLst/>
            </a:prstGeom>
          </p:spPr>
        </p:pic>
        <p:pic>
          <p:nvPicPr>
            <p:cNvPr id="8" name="Picture 7" descr="AGI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4102" y="4444989"/>
              <a:ext cx="1218883" cy="438462"/>
            </a:xfrm>
            <a:prstGeom prst="rect">
              <a:avLst/>
            </a:prstGeom>
          </p:spPr>
        </p:pic>
        <p:pic>
          <p:nvPicPr>
            <p:cNvPr id="9" name="Picture 8"/>
            <p:cNvPicPr>
              <a:picLocks noChangeAspect="1"/>
            </p:cNvPicPr>
            <p:nvPr/>
          </p:nvPicPr>
          <p:blipFill>
            <a:blip r:embed="rId5"/>
            <a:stretch>
              <a:fillRect/>
            </a:stretch>
          </p:blipFill>
          <p:spPr>
            <a:xfrm>
              <a:off x="6179937" y="3898900"/>
              <a:ext cx="1959440" cy="489860"/>
            </a:xfrm>
            <a:prstGeom prst="rect">
              <a:avLst/>
            </a:prstGeom>
          </p:spPr>
        </p:pic>
        <p:pic>
          <p:nvPicPr>
            <p:cNvPr id="10" name="Picture 9" descr="nasa-logo_noglow copy.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3382" y="4322747"/>
              <a:ext cx="713109" cy="594258"/>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3533" y="3696618"/>
              <a:ext cx="739620" cy="584178"/>
            </a:xfrm>
            <a:prstGeom prst="rect">
              <a:avLst/>
            </a:prstGeom>
          </p:spPr>
        </p:pic>
      </p:grpSp>
      <p:pic>
        <p:nvPicPr>
          <p:cNvPr id="12" name="Picture 11" descr="NSF Logo copy.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29366" y="1702386"/>
            <a:ext cx="1298937" cy="1298937"/>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0142" y="5856999"/>
            <a:ext cx="777322" cy="777322"/>
          </a:xfrm>
          <a:prstGeom prst="rect">
            <a:avLst/>
          </a:prstGeom>
        </p:spPr>
      </p:pic>
      <p:pic>
        <p:nvPicPr>
          <p:cNvPr id="14" name="Picture 13" descr="geoprisms_logo_plain.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06749" y="5998220"/>
            <a:ext cx="1903437" cy="634479"/>
          </a:xfrm>
          <a:prstGeom prst="rect">
            <a:avLst/>
          </a:prstGeom>
        </p:spPr>
      </p:pic>
      <p:pic>
        <p:nvPicPr>
          <p:cNvPr id="15" name="Picture 14" descr="ICDP_LOGO_AI-Vectorgraphics [Converted].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00139" y="5244494"/>
            <a:ext cx="1383787" cy="686139"/>
          </a:xfrm>
          <a:prstGeom prst="rect">
            <a:avLst/>
          </a:prstGeom>
        </p:spPr>
      </p:pic>
    </p:spTree>
    <p:extLst>
      <p:ext uri="{BB962C8B-B14F-4D97-AF65-F5344CB8AC3E}">
        <p14:creationId xmlns:p14="http://schemas.microsoft.com/office/powerpoint/2010/main" val="3830357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227</TotalTime>
  <Words>1867</Words>
  <Application>Microsoft Macintosh PowerPoint</Application>
  <PresentationFormat>On-screen Show (4:3)</PresentationFormat>
  <Paragraphs>120</Paragraphs>
  <Slides>9</Slides>
  <Notes>6</Notes>
  <HiddenSlides>0</HiddenSlides>
  <MMClips>1</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Maite</dc:creator>
  <cp:lastModifiedBy>Maite</cp:lastModifiedBy>
  <cp:revision>19</cp:revision>
  <dcterms:created xsi:type="dcterms:W3CDTF">2016-01-20T19:48:59Z</dcterms:created>
  <dcterms:modified xsi:type="dcterms:W3CDTF">2016-06-27T20:52:30Z</dcterms:modified>
</cp:coreProperties>
</file>