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60" r:id="rId2"/>
    <p:sldId id="312" r:id="rId3"/>
    <p:sldId id="319" r:id="rId4"/>
    <p:sldId id="320" r:id="rId5"/>
    <p:sldId id="326" r:id="rId6"/>
    <p:sldId id="321" r:id="rId7"/>
    <p:sldId id="322" r:id="rId8"/>
    <p:sldId id="363" r:id="rId9"/>
    <p:sldId id="324" r:id="rId10"/>
    <p:sldId id="325" r:id="rId11"/>
    <p:sldId id="327" r:id="rId12"/>
    <p:sldId id="359" r:id="rId13"/>
    <p:sldId id="364" r:id="rId14"/>
    <p:sldId id="365" r:id="rId15"/>
    <p:sldId id="366" r:id="rId16"/>
    <p:sldId id="368" r:id="rId17"/>
    <p:sldId id="367" r:id="rId18"/>
    <p:sldId id="328" r:id="rId19"/>
    <p:sldId id="331" r:id="rId20"/>
    <p:sldId id="332" r:id="rId21"/>
    <p:sldId id="333" r:id="rId22"/>
    <p:sldId id="369" r:id="rId23"/>
    <p:sldId id="370" r:id="rId24"/>
    <p:sldId id="371" r:id="rId25"/>
    <p:sldId id="372" r:id="rId26"/>
    <p:sldId id="374" r:id="rId27"/>
    <p:sldId id="373" r:id="rId28"/>
    <p:sldId id="375" r:id="rId29"/>
    <p:sldId id="376" r:id="rId30"/>
    <p:sldId id="377" r:id="rId31"/>
    <p:sldId id="378" r:id="rId32"/>
    <p:sldId id="379" r:id="rId33"/>
    <p:sldId id="380" r:id="rId34"/>
    <p:sldId id="381" r:id="rId35"/>
    <p:sldId id="350" r:id="rId36"/>
    <p:sldId id="335" r:id="rId37"/>
    <p:sldId id="336" r:id="rId38"/>
    <p:sldId id="337" r:id="rId39"/>
    <p:sldId id="338" r:id="rId40"/>
    <p:sldId id="339" r:id="rId41"/>
    <p:sldId id="340"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F6969"/>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76" autoAdjust="0"/>
  </p:normalViewPr>
  <p:slideViewPr>
    <p:cSldViewPr snapToGrid="0">
      <p:cViewPr varScale="1">
        <p:scale>
          <a:sx n="63" d="100"/>
          <a:sy n="63" d="100"/>
        </p:scale>
        <p:origin x="-96" y="-744"/>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45" d="100"/>
        <a:sy n="145" d="100"/>
      </p:scale>
      <p:origin x="0" y="20856"/>
    </p:cViewPr>
  </p:sorterViewPr>
  <p:notesViewPr>
    <p:cSldViewPr snapToGrid="0">
      <p:cViewPr varScale="1">
        <p:scale>
          <a:sx n="74" d="100"/>
          <a:sy n="74" d="100"/>
        </p:scale>
        <p:origin x="-252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80494A9-D6E4-8846-A985-D5DFF7F101BE}" type="slidenum">
              <a:rPr lang="en-US"/>
              <a:pPr>
                <a:defRPr/>
              </a:pPr>
              <a:t>‹#›</a:t>
            </a:fld>
            <a:endParaRPr lang="en-US"/>
          </a:p>
        </p:txBody>
      </p:sp>
    </p:spTree>
    <p:extLst>
      <p:ext uri="{BB962C8B-B14F-4D97-AF65-F5344CB8AC3E}">
        <p14:creationId xmlns:p14="http://schemas.microsoft.com/office/powerpoint/2010/main" val="797465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Realized that our challenge is more general than plate tectonics </a:t>
            </a:r>
          </a:p>
          <a:p>
            <a:pPr eaLnBrk="1" hangingPunct="1">
              <a:spcBef>
                <a:spcPct val="0"/>
              </a:spcBef>
            </a:pPr>
            <a:endParaRPr lang="en-US">
              <a:ea typeface="ＭＳ Ｐゴシック" charset="0"/>
              <a:cs typeface="ＭＳ Ｐゴシック" charset="0"/>
            </a:endParaRPr>
          </a:p>
          <a:p>
            <a:pPr eaLnBrk="1" hangingPunct="1">
              <a:spcBef>
                <a:spcPct val="0"/>
              </a:spcBef>
            </a:pPr>
            <a:r>
              <a:rPr lang="en-US">
                <a:ea typeface="ＭＳ Ｐゴシック" charset="0"/>
                <a:cs typeface="ＭＳ Ｐゴシック" charset="0"/>
              </a:rPr>
              <a:t>As you will see we have multiple data types and multiple science applications </a:t>
            </a:r>
          </a:p>
          <a:p>
            <a:pPr eaLnBrk="1" hangingPunct="1">
              <a:spcBef>
                <a:spcPct val="0"/>
              </a:spcBef>
            </a:pPr>
            <a:r>
              <a:rPr lang="en-US">
                <a:ea typeface="ＭＳ Ｐゴシック" charset="0"/>
                <a:cs typeface="ＭＳ Ｐゴシック" charset="0"/>
              </a:rPr>
              <a:t>And multiple educator and student needs</a:t>
            </a:r>
          </a:p>
          <a:p>
            <a:pPr eaLnBrk="1" hangingPunct="1">
              <a:spcBef>
                <a:spcPct val="0"/>
              </a:spcBef>
            </a:pPr>
            <a:r>
              <a:rPr lang="en-US">
                <a:ea typeface="ＭＳ Ｐゴシック" charset="0"/>
                <a:cs typeface="ＭＳ Ｐゴシック" charset="0"/>
              </a:rPr>
              <a:t>Which require vis tools to accommodate this </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10D036-4EB5-1E49-B2C4-A6CF1EE25233}"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B0C1DC-C151-4645-99F5-E3A182EFA8A0}" type="slidenum">
              <a:rPr lang="en-US" sz="1200"/>
              <a:pPr eaLnBrk="1" hangingPunct="1"/>
              <a:t>10</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56CB6-C53F-3C4D-A102-B016678CE2F9}" type="slidenum">
              <a:rPr lang="en-US" sz="1200"/>
              <a:pPr eaLnBrk="1" hangingPunct="1"/>
              <a:t>11</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DC9ACA-17BD-3D49-B7E4-E654DD5801B1}" type="slidenum">
              <a:rPr lang="en-US" sz="1200"/>
              <a:pPr eaLnBrk="1" hangingPunct="1"/>
              <a:t>12</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red arrow is really just an arrow… there is no scale to show the rate of motion.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17E33-0886-7443-8F1A-D897E0B3F1B1}" type="slidenum">
              <a:rPr lang="en-US" sz="1200"/>
              <a:pPr eaLnBrk="1" hangingPunct="1"/>
              <a:t>13</a:t>
            </a:fld>
            <a:endParaRPr lang="en-US" sz="1200"/>
          </a:p>
        </p:txBody>
      </p:sp>
      <p:sp>
        <p:nvSpPr>
          <p:cNvPr id="45058" name="Rectangle 2"/>
          <p:cNvSpPr>
            <a:spLocks noGrp="1" noRot="1" noChangeAspect="1" noChangeArrowheads="1" noTextEdit="1"/>
          </p:cNvSpPr>
          <p:nvPr>
            <p:ph type="sldImg"/>
          </p:nvPr>
        </p:nvSpPr>
        <p:spPr>
          <a:xfrm>
            <a:off x="1143000" y="682625"/>
            <a:ext cx="4573588" cy="3430588"/>
          </a:xfrm>
          <a:ln/>
        </p:spPr>
      </p:sp>
      <p:sp>
        <p:nvSpPr>
          <p:cNvPr id="45059"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E6B3E-310B-9B41-A5A7-E0CCDFAA0A82}" type="slidenum">
              <a:rPr lang="en-US" sz="1200"/>
              <a:pPr eaLnBrk="1" hangingPunct="1"/>
              <a:t>14</a:t>
            </a:fld>
            <a:endParaRPr lang="en-US" sz="1200"/>
          </a:p>
        </p:txBody>
      </p:sp>
      <p:sp>
        <p:nvSpPr>
          <p:cNvPr id="36866" name="Rectangle 2"/>
          <p:cNvSpPr>
            <a:spLocks noGrp="1" noRot="1" noChangeAspect="1" noChangeArrowheads="1" noTextEdit="1"/>
          </p:cNvSpPr>
          <p:nvPr>
            <p:ph type="sldImg"/>
          </p:nvPr>
        </p:nvSpPr>
        <p:spPr>
          <a:xfrm>
            <a:off x="1144588" y="684213"/>
            <a:ext cx="4572000" cy="3429000"/>
          </a:xfrm>
          <a:ln/>
        </p:spPr>
      </p:sp>
      <p:sp>
        <p:nvSpPr>
          <p:cNvPr id="3686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sub-centimeter accuracy.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824A9D-262C-E645-A1E3-213E8C3ECC78}" type="slidenum">
              <a:rPr lang="en-US" sz="1200"/>
              <a:pPr eaLnBrk="1" hangingPunct="1"/>
              <a:t>20</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vectors using JVV </a:t>
            </a:r>
            <a:r>
              <a:rPr lang="en-US" dirty="0" err="1" smtClean="0"/>
              <a:t>Jr</a:t>
            </a:r>
            <a:r>
              <a:rPr lang="en-US" dirty="0" smtClean="0"/>
              <a:t> or Velocity View of convergent, divergent, transform – or have students do this- use modeled data with </a:t>
            </a:r>
            <a:r>
              <a:rPr lang="en-US" smtClean="0"/>
              <a:t>JVV Jr. </a:t>
            </a:r>
            <a:endParaRPr lang="en-US"/>
          </a:p>
        </p:txBody>
      </p:sp>
      <p:sp>
        <p:nvSpPr>
          <p:cNvPr id="4" name="Slide Number Placeholder 3"/>
          <p:cNvSpPr>
            <a:spLocks noGrp="1"/>
          </p:cNvSpPr>
          <p:nvPr>
            <p:ph type="sldNum" sz="quarter" idx="10"/>
          </p:nvPr>
        </p:nvSpPr>
        <p:spPr/>
        <p:txBody>
          <a:bodyPr/>
          <a:lstStyle/>
          <a:p>
            <a:pPr>
              <a:defRPr/>
            </a:pPr>
            <a:fld id="{980494A9-D6E4-8846-A985-D5DFF7F101BE}" type="slidenum">
              <a:rPr lang="en-US" smtClean="0"/>
              <a:pPr>
                <a:defRPr/>
              </a:pPr>
              <a:t>21</a:t>
            </a:fld>
            <a:endParaRPr lang="en-US"/>
          </a:p>
        </p:txBody>
      </p:sp>
    </p:spTree>
    <p:extLst>
      <p:ext uri="{BB962C8B-B14F-4D97-AF65-F5344CB8AC3E}">
        <p14:creationId xmlns:p14="http://schemas.microsoft.com/office/powerpoint/2010/main" val="208637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C3357B-18AC-5945-AC13-A17EA0D1FC56}" type="slidenum">
              <a:rPr lang="en-US" sz="1200"/>
              <a:pPr eaLnBrk="1" hangingPunct="1"/>
              <a:t>22</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Leet</a:t>
            </a:r>
            <a:r>
              <a:rPr lang="ja-JP" altLang="en-US">
                <a:ea typeface="ＭＳ Ｐゴシック" charset="0"/>
                <a:cs typeface="ＭＳ Ｐゴシック" charset="0"/>
              </a:rPr>
              <a:t>’</a:t>
            </a:r>
            <a:r>
              <a:rPr lang="en-US" altLang="ja-JP">
                <a:ea typeface="ＭＳ Ｐゴシック" charset="0"/>
                <a:cs typeface="ＭＳ Ｐゴシック" charset="0"/>
              </a:rPr>
              <a:t>s see how a frame of reference changes your view.</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Under Add velocities is a list of the tectonic plates. Typically scientists look at the velocities using a reference frame near where they are looking. In the example above, looking at Alaska, scientists might choose either the Pacific plate or North America </a:t>
            </a:r>
            <a:r>
              <a:rPr lang="en-US" i="1">
                <a:ea typeface="ＭＳ Ｐゴシック" charset="0"/>
                <a:cs typeface="ＭＳ Ｐゴシック" charset="0"/>
              </a:rPr>
              <a:t>reference frames</a:t>
            </a:r>
            <a:r>
              <a:rPr lang="en-US">
                <a:ea typeface="ＭＳ Ｐゴシック" charset="0"/>
                <a:cs typeface="ＭＳ Ｐゴシック" charset="0"/>
              </a:rPr>
              <a:t> to investigate how the velocities change – sometimes you see surprising subtle features by doing this! For instance, by using the North America reference frame, you can see that the very edge of Alaska is being pushed inland due to the subducting Pacific plate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D3291D-CDE5-504D-A65A-65F0885C72E3}" type="slidenum">
              <a:rPr lang="en-US" sz="1200"/>
              <a:pPr eaLnBrk="1" hangingPunct="1"/>
              <a:t>35</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90F5D-F0CA-174C-A47F-F9953CD39801}" type="slidenum">
              <a:rPr lang="en-US" sz="1200"/>
              <a:pPr eaLnBrk="1" hangingPunct="1"/>
              <a:t>36</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4660EB-3A46-9D48-9A9F-B16F78AAE69A}" type="slidenum">
              <a:rPr lang="en-US" sz="1200"/>
              <a:pPr eaLnBrk="1" hangingPunct="1"/>
              <a:t>2</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5000"/>
              </a:lnSpc>
              <a:spcBef>
                <a:spcPct val="25000"/>
              </a:spcBef>
            </a:pPr>
            <a:r>
              <a:rPr lang="en-US" dirty="0" smtClean="0">
                <a:ea typeface="ＭＳ Ｐゴシック" charset="0"/>
                <a:cs typeface="ＭＳ Ｐゴシック" charset="0"/>
              </a:rPr>
              <a:t>Explore </a:t>
            </a:r>
            <a:r>
              <a:rPr lang="en-US" dirty="0">
                <a:ea typeface="ＭＳ Ｐゴシック" charset="0"/>
                <a:cs typeface="ＭＳ Ｐゴシック" charset="0"/>
              </a:rPr>
              <a:t>locations of earthquakes and volcanoes</a:t>
            </a:r>
          </a:p>
          <a:p>
            <a:pPr eaLnBrk="1" hangingPunct="1">
              <a:lnSpc>
                <a:spcPct val="85000"/>
              </a:lnSpc>
              <a:spcBef>
                <a:spcPct val="25000"/>
              </a:spcBef>
            </a:pPr>
            <a:r>
              <a:rPr lang="en-US" dirty="0" smtClean="0">
                <a:ea typeface="ＭＳ Ｐゴシック" charset="0"/>
                <a:cs typeface="ＭＳ Ｐゴシック" charset="0"/>
              </a:rPr>
              <a:t>Compare </a:t>
            </a:r>
            <a:r>
              <a:rPr lang="en-US" dirty="0">
                <a:ea typeface="ＭＳ Ｐゴシック" charset="0"/>
                <a:cs typeface="ＭＳ Ｐゴシック" charset="0"/>
              </a:rPr>
              <a:t>plate motion between the Pacific Northwest and California</a:t>
            </a:r>
          </a:p>
          <a:p>
            <a:pPr eaLnBrk="1" hangingPunct="1">
              <a:lnSpc>
                <a:spcPct val="85000"/>
              </a:lnSpc>
              <a:spcBef>
                <a:spcPct val="25000"/>
              </a:spcBef>
            </a:pPr>
            <a:r>
              <a:rPr lang="en-US" dirty="0" err="1" smtClean="0">
                <a:ea typeface="ＭＳ Ｐゴシック" charset="0"/>
                <a:cs typeface="ＭＳ Ｐゴシック" charset="0"/>
              </a:rPr>
              <a:t>Determineplate</a:t>
            </a:r>
            <a:r>
              <a:rPr lang="en-US" dirty="0" smtClean="0">
                <a:ea typeface="ＭＳ Ｐゴシック" charset="0"/>
                <a:cs typeface="ＭＳ Ｐゴシック" charset="0"/>
              </a:rPr>
              <a:t> </a:t>
            </a:r>
            <a:r>
              <a:rPr lang="en-US" dirty="0">
                <a:ea typeface="ＭＳ Ｐゴシック" charset="0"/>
                <a:cs typeface="ＭＳ Ｐゴシック" charset="0"/>
              </a:rPr>
              <a:t>boundary zones using multiple lines of evidence: GPS plate velocity vector maps, earthquake and volcano locations</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D562EB-88FD-D44F-8B89-DBC7CB285930}" type="slidenum">
              <a:rPr lang="en-US" sz="1200"/>
              <a:pPr eaLnBrk="1" hangingPunct="1"/>
              <a:t>37</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17ADDA-7826-EF44-A27C-4F8E71F4C559}" type="slidenum">
              <a:rPr lang="en-US" sz="1200"/>
              <a:pPr eaLnBrk="1" hangingPunct="1"/>
              <a:t>38</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C69FD9-A89B-824A-9538-E726FD8342AA}" type="slidenum">
              <a:rPr lang="en-US" sz="1200"/>
              <a:pPr eaLnBrk="1" hangingPunct="1"/>
              <a:t>39</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1DED1A-EF95-4F46-ACAD-625A65A8CBA3}" type="slidenum">
              <a:rPr lang="en-US" sz="1200"/>
              <a:pPr eaLnBrk="1" hangingPunct="1"/>
              <a:t>3</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98F34-553F-634F-B606-D4585979C3E2}" type="slidenum">
              <a:rPr lang="en-US" sz="1200"/>
              <a:pPr eaLnBrk="1" hangingPunct="1"/>
              <a:t>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2767CB-079F-C84C-A42B-9435024E31BA}" type="slidenum">
              <a:rPr lang="en-US" sz="1200"/>
              <a:pPr eaLnBrk="1" hangingPunct="1"/>
              <a:t>5</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B15CFF-B836-C74D-9B63-43258506325D}" type="slidenum">
              <a:rPr lang="en-US" sz="1200"/>
              <a:pPr eaLnBrk="1" hangingPunct="1"/>
              <a:t>6</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2C924D-95F8-6745-B6C0-0BBE52C11070}" type="slidenum">
              <a:rPr lang="en-US" sz="1200"/>
              <a:pPr eaLnBrk="1" hangingPunct="1"/>
              <a:t>7</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847626-CABB-BA46-AA0D-C2A065C5D05B}" type="slidenum">
              <a:rPr lang="en-US" sz="1200"/>
              <a:pPr eaLnBrk="1" hangingPunct="1"/>
              <a:t>8</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55FC9-8CBA-6C4A-A158-0B9F2A897D00}" type="slidenum">
              <a:rPr lang="en-US" sz="1200"/>
              <a:pPr eaLnBrk="1" hangingPunct="1"/>
              <a:t>9</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5261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8A5A614-CA1E-6E4E-94F9-D2F2E005F5A1}" type="slidenum">
              <a:rPr lang="en-US"/>
              <a:pPr>
                <a:defRPr/>
              </a:pPr>
              <a:t>‹#›</a:t>
            </a:fld>
            <a:endParaRPr lang="en-US"/>
          </a:p>
        </p:txBody>
      </p:sp>
    </p:spTree>
    <p:extLst>
      <p:ext uri="{BB962C8B-B14F-4D97-AF65-F5344CB8AC3E}">
        <p14:creationId xmlns:p14="http://schemas.microsoft.com/office/powerpoint/2010/main" val="263975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5DC24BD-F27F-4040-B619-590A692D885A}" type="slidenum">
              <a:rPr lang="en-US"/>
              <a:pPr>
                <a:defRPr/>
              </a:pPr>
              <a:t>‹#›</a:t>
            </a:fld>
            <a:endParaRPr lang="en-US"/>
          </a:p>
        </p:txBody>
      </p:sp>
    </p:spTree>
    <p:extLst>
      <p:ext uri="{BB962C8B-B14F-4D97-AF65-F5344CB8AC3E}">
        <p14:creationId xmlns:p14="http://schemas.microsoft.com/office/powerpoint/2010/main" val="684298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7" name="Slide Number Placeholder 6"/>
          <p:cNvSpPr>
            <a:spLocks noGrp="1" noChangeArrowheads="1"/>
          </p:cNvSpPr>
          <p:nvPr>
            <p:ph type="sldNum" sz="quarter" idx="11"/>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CCF171F-AB34-F94F-9456-F91D5EDE059D}" type="slidenum">
              <a:rPr lang="en-US"/>
              <a:pPr>
                <a:defRPr/>
              </a:pPr>
              <a:t>‹#›</a:t>
            </a:fld>
            <a:endParaRPr lang="en-US"/>
          </a:p>
        </p:txBody>
      </p:sp>
    </p:spTree>
    <p:extLst>
      <p:ext uri="{BB962C8B-B14F-4D97-AF65-F5344CB8AC3E}">
        <p14:creationId xmlns:p14="http://schemas.microsoft.com/office/powerpoint/2010/main" val="3628455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567488"/>
            <a:ext cx="2133600" cy="15398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589713"/>
            <a:ext cx="2133600" cy="131762"/>
          </a:xfrm>
          <a:prstGeom prst="rect">
            <a:avLst/>
          </a:prstGeom>
        </p:spPr>
        <p:txBody>
          <a:bodyPr/>
          <a:lstStyle>
            <a:lvl1pPr>
              <a:defRPr/>
            </a:lvl1pPr>
          </a:lstStyle>
          <a:p>
            <a:pPr>
              <a:defRPr/>
            </a:pPr>
            <a:fld id="{FEC818F0-B52C-0B47-BE5F-2CEB4DEBAEA2}" type="slidenum">
              <a:rPr lang="en-US"/>
              <a:pPr>
                <a:defRPr/>
              </a:pPr>
              <a:t>‹#›</a:t>
            </a:fld>
            <a:endParaRPr lang="en-US"/>
          </a:p>
        </p:txBody>
      </p:sp>
    </p:spTree>
    <p:extLst>
      <p:ext uri="{BB962C8B-B14F-4D97-AF65-F5344CB8AC3E}">
        <p14:creationId xmlns:p14="http://schemas.microsoft.com/office/powerpoint/2010/main" val="212472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FF42524-7C8D-D446-83EB-15E704C45D80}" type="slidenum">
              <a:rPr lang="en-US"/>
              <a:pPr>
                <a:defRPr/>
              </a:pPr>
              <a:t>‹#›</a:t>
            </a:fld>
            <a:endParaRPr lang="en-US"/>
          </a:p>
        </p:txBody>
      </p:sp>
    </p:spTree>
    <p:extLst>
      <p:ext uri="{BB962C8B-B14F-4D97-AF65-F5344CB8AC3E}">
        <p14:creationId xmlns:p14="http://schemas.microsoft.com/office/powerpoint/2010/main" val="123583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9AFA6E4-3869-1649-A41C-098D9CBAD5B9}" type="slidenum">
              <a:rPr lang="en-US"/>
              <a:pPr>
                <a:defRPr/>
              </a:pPr>
              <a:t>‹#›</a:t>
            </a:fld>
            <a:endParaRPr lang="en-US"/>
          </a:p>
        </p:txBody>
      </p:sp>
    </p:spTree>
    <p:extLst>
      <p:ext uri="{BB962C8B-B14F-4D97-AF65-F5344CB8AC3E}">
        <p14:creationId xmlns:p14="http://schemas.microsoft.com/office/powerpoint/2010/main" val="428881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22ABFFC-56C1-6348-A38C-3B262E507A4A}" type="slidenum">
              <a:rPr lang="en-US"/>
              <a:pPr>
                <a:defRPr/>
              </a:pPr>
              <a:t>‹#›</a:t>
            </a:fld>
            <a:endParaRPr lang="en-US"/>
          </a:p>
        </p:txBody>
      </p:sp>
    </p:spTree>
    <p:extLst>
      <p:ext uri="{BB962C8B-B14F-4D97-AF65-F5344CB8AC3E}">
        <p14:creationId xmlns:p14="http://schemas.microsoft.com/office/powerpoint/2010/main" val="285336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44C9D20-69DE-5046-B64C-5238DE5D5B5C}" type="slidenum">
              <a:rPr lang="en-US"/>
              <a:pPr>
                <a:defRPr/>
              </a:pPr>
              <a:t>‹#›</a:t>
            </a:fld>
            <a:endParaRPr lang="en-US"/>
          </a:p>
        </p:txBody>
      </p:sp>
    </p:spTree>
    <p:extLst>
      <p:ext uri="{BB962C8B-B14F-4D97-AF65-F5344CB8AC3E}">
        <p14:creationId xmlns:p14="http://schemas.microsoft.com/office/powerpoint/2010/main" val="232159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629F039-4454-AE4E-B084-FD9378EB260F}" type="slidenum">
              <a:rPr lang="en-US"/>
              <a:pPr>
                <a:defRPr/>
              </a:pPr>
              <a:t>‹#›</a:t>
            </a:fld>
            <a:endParaRPr lang="en-US"/>
          </a:p>
        </p:txBody>
      </p:sp>
    </p:spTree>
    <p:extLst>
      <p:ext uri="{BB962C8B-B14F-4D97-AF65-F5344CB8AC3E}">
        <p14:creationId xmlns:p14="http://schemas.microsoft.com/office/powerpoint/2010/main" val="183019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7E8434D-AFFF-9349-9A8F-95651B7CE981}" type="slidenum">
              <a:rPr lang="en-US"/>
              <a:pPr>
                <a:defRPr/>
              </a:pPr>
              <a:t>‹#›</a:t>
            </a:fld>
            <a:endParaRPr lang="en-US"/>
          </a:p>
        </p:txBody>
      </p:sp>
    </p:spTree>
    <p:extLst>
      <p:ext uri="{BB962C8B-B14F-4D97-AF65-F5344CB8AC3E}">
        <p14:creationId xmlns:p14="http://schemas.microsoft.com/office/powerpoint/2010/main" val="941999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C213D-07E7-3848-BD4C-B13C908606CA}" type="slidenum">
              <a:rPr lang="en-US"/>
              <a:pPr>
                <a:defRPr/>
              </a:pPr>
              <a:t>‹#›</a:t>
            </a:fld>
            <a:endParaRPr lang="en-US"/>
          </a:p>
        </p:txBody>
      </p:sp>
    </p:spTree>
    <p:extLst>
      <p:ext uri="{BB962C8B-B14F-4D97-AF65-F5344CB8AC3E}">
        <p14:creationId xmlns:p14="http://schemas.microsoft.com/office/powerpoint/2010/main" val="91002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D922766-BF32-1549-B41D-481106EE5D09}" type="slidenum">
              <a:rPr lang="en-US"/>
              <a:pPr>
                <a:defRPr/>
              </a:pPr>
              <a:t>‹#›</a:t>
            </a:fld>
            <a:endParaRPr lang="en-US"/>
          </a:p>
        </p:txBody>
      </p:sp>
    </p:spTree>
    <p:extLst>
      <p:ext uri="{BB962C8B-B14F-4D97-AF65-F5344CB8AC3E}">
        <p14:creationId xmlns:p14="http://schemas.microsoft.com/office/powerpoint/2010/main" val="182415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youtube.com/watch?feature=player_embedded&amp;v=s_CeiMjO5P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oleObject" Target="file:///\\localhost\Users\shelleyolds\Documents\Dropbox\Shared-UNAVCO\educational-resources\visualizing-relationships-JVV\visualizing-earthquakes-volcanoes-westernUS-JVV-v2012-03\Macintosh%20HD:Users:seolds:Documents:a-work:EducationalModules:Visualizing%20Relationships%20using%20JVV:docs:Computer_w_Worksheet_VisualizingRelations_2009sep14.doc!OLE_LINK1"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unavco.org/" TargetMode="External"/><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avco.org/software/visualization/GPS-Velocity-Viewer/GPS-Velocity-Viewer.html" TargetMode="External"/><Relationship Id="rId3" Type="http://schemas.openxmlformats.org/officeDocument/2006/relationships/hyperlink" Target="http://www.iris.edu.ie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www.facebook.com/unavco?ref=profile%23/pages/UNAVCO/58415136190?ref=sgm" TargetMode="External"/><Relationship Id="rId5" Type="http://schemas.openxmlformats.org/officeDocument/2006/relationships/image" Target="../media/image43.png"/><Relationship Id="rId6" Type="http://schemas.openxmlformats.org/officeDocument/2006/relationships/hyperlink" Target="http://twitter.com/UNAVCO" TargetMode="External"/><Relationship Id="rId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seondary_jvv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77"/>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3"/>
          <p:cNvSpPr>
            <a:spLocks noGrp="1"/>
          </p:cNvSpPr>
          <p:nvPr>
            <p:ph type="title"/>
          </p:nvPr>
        </p:nvSpPr>
        <p:spPr>
          <a:xfrm>
            <a:off x="969963" y="1108075"/>
            <a:ext cx="7481887" cy="1579563"/>
          </a:xfrm>
          <a:solidFill>
            <a:srgbClr val="292929">
              <a:alpha val="92940"/>
            </a:srgbClr>
          </a:solidFill>
        </p:spPr>
        <p:txBody>
          <a:bodyPr/>
          <a:lstStyle/>
          <a:p>
            <a:pPr algn="ctr"/>
            <a:r>
              <a:rPr lang="en-US" sz="3200" b="1" dirty="0">
                <a:latin typeface="Georgia" charset="0"/>
                <a:cs typeface="ＭＳ Ｐゴシック" charset="0"/>
              </a:rPr>
              <a:t>Visualizing</a:t>
            </a:r>
            <a:r>
              <a:rPr lang="en-US" b="1" dirty="0">
                <a:latin typeface="Georgia" charset="0"/>
                <a:cs typeface="ＭＳ Ｐゴシック" charset="0"/>
              </a:rPr>
              <a:t> Relationships </a:t>
            </a:r>
            <a:r>
              <a:rPr lang="en-US" b="1" dirty="0" smtClean="0">
                <a:latin typeface="Georgia" charset="0"/>
                <a:cs typeface="ＭＳ Ｐゴシック" charset="0"/>
              </a:rPr>
              <a:t>with DATA: Earthquakes</a:t>
            </a:r>
            <a:r>
              <a:rPr lang="en-US" b="1" dirty="0">
                <a:latin typeface="Georgia" charset="0"/>
                <a:cs typeface="ＭＳ Ｐゴシック" charset="0"/>
              </a:rPr>
              <a:t>, Volcanoes, and Plate Tectonics</a:t>
            </a:r>
          </a:p>
        </p:txBody>
      </p:sp>
      <p:sp>
        <p:nvSpPr>
          <p:cNvPr id="16387" name="Subtitle 2"/>
          <p:cNvSpPr txBox="1">
            <a:spLocks/>
          </p:cNvSpPr>
          <p:nvPr/>
        </p:nvSpPr>
        <p:spPr bwMode="auto">
          <a:xfrm>
            <a:off x="1246188" y="2549525"/>
            <a:ext cx="6734175" cy="609600"/>
          </a:xfrm>
          <a:prstGeom prst="rect">
            <a:avLst/>
          </a:prstGeom>
          <a:solidFill>
            <a:srgbClr val="292929">
              <a:alpha val="9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pPr>
            <a:r>
              <a:rPr lang="en-US" sz="1000" b="1" i="1">
                <a:solidFill>
                  <a:srgbClr val="FF0000"/>
                </a:solidFill>
                <a:latin typeface="Tahoma" charset="0"/>
                <a:cs typeface="Tahoma" charset="0"/>
              </a:rPr>
              <a:t>Ruth Powers (UNAVCO Master Teaching-in-Residence); Becca Walker and Shelley Olds (UNAVCO)</a:t>
            </a:r>
            <a:r>
              <a:rPr lang="en-US" sz="1800" b="1" i="1">
                <a:solidFill>
                  <a:srgbClr val="FF0000"/>
                </a:solidFill>
                <a:latin typeface="Tahoma" charset="0"/>
                <a:cs typeface="Tahoma" charset="0"/>
              </a:rPr>
              <a:t> </a:t>
            </a:r>
            <a:endParaRPr lang="en-US" sz="1800" i="1">
              <a:solidFill>
                <a:srgbClr val="FF0000"/>
              </a:solidFill>
              <a:latin typeface="Tahoma" charset="0"/>
              <a:cs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ctagon 6"/>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54275" name="Rectangle 2"/>
          <p:cNvSpPr>
            <a:spLocks noGrp="1" noChangeArrowheads="1"/>
          </p:cNvSpPr>
          <p:nvPr>
            <p:ph type="title"/>
          </p:nvPr>
        </p:nvSpPr>
        <p:spPr>
          <a:xfrm>
            <a:off x="2452688" y="60325"/>
            <a:ext cx="6691312" cy="673100"/>
          </a:xfrm>
        </p:spPr>
        <p:txBody>
          <a:bodyPr/>
          <a:lstStyle/>
          <a:p>
            <a:pPr eaLnBrk="1" hangingPunct="1"/>
            <a:r>
              <a:rPr lang="en-US">
                <a:latin typeface="Arial" charset="0"/>
                <a:cs typeface="ＭＳ Ｐゴシック" charset="0"/>
              </a:rPr>
              <a:t>Earthquakes and Volcanoes</a:t>
            </a:r>
          </a:p>
        </p:txBody>
      </p:sp>
      <p:sp>
        <p:nvSpPr>
          <p:cNvPr id="54276" name="Rectangle 3"/>
          <p:cNvSpPr>
            <a:spLocks noGrp="1" noChangeArrowheads="1"/>
          </p:cNvSpPr>
          <p:nvPr>
            <p:ph type="body" idx="1"/>
          </p:nvPr>
        </p:nvSpPr>
        <p:spPr>
          <a:xfrm>
            <a:off x="419100" y="1155700"/>
            <a:ext cx="8483600" cy="5524500"/>
          </a:xfrm>
        </p:spPr>
        <p:txBody>
          <a:bodyPr/>
          <a:lstStyle/>
          <a:p>
            <a:pPr lvl="1" eaLnBrk="1" hangingPunct="1">
              <a:lnSpc>
                <a:spcPct val="80000"/>
              </a:lnSpc>
              <a:defRPr/>
            </a:pPr>
            <a:endParaRPr lang="en-US" sz="2200" dirty="0">
              <a:latin typeface="Calibri" charset="0"/>
              <a:ea typeface="ＭＳ Ｐゴシック" charset="0"/>
            </a:endParaRPr>
          </a:p>
          <a:p>
            <a:pPr eaLnBrk="1" hangingPunct="1">
              <a:lnSpc>
                <a:spcPct val="80000"/>
              </a:lnSpc>
              <a:buFont typeface="Arial" charset="0"/>
              <a:buNone/>
              <a:defRPr/>
            </a:pPr>
            <a:r>
              <a:rPr lang="en-US" sz="2400" dirty="0">
                <a:latin typeface="Arial" charset="0"/>
                <a:ea typeface="ＭＳ Ｐゴシック" charset="0"/>
                <a:cs typeface="Arial" charset="0"/>
              </a:rPr>
              <a:t>Discussion:</a:t>
            </a:r>
            <a:endParaRPr lang="en-US" sz="2400" b="1" i="1" dirty="0">
              <a:latin typeface="Arial" charset="0"/>
              <a:ea typeface="ＭＳ Ｐゴシック" charset="0"/>
              <a:cs typeface="Arial" charset="0"/>
            </a:endParaRPr>
          </a:p>
          <a:p>
            <a:pPr marL="914400" lvl="1" indent="-457200" eaLnBrk="1" hangingPunct="1">
              <a:lnSpc>
                <a:spcPct val="80000"/>
              </a:lnSpc>
              <a:buFont typeface="+mj-lt"/>
              <a:buAutoNum type="alphaUcPeriod"/>
              <a:defRPr/>
            </a:pPr>
            <a:r>
              <a:rPr lang="en-US" sz="2400" dirty="0" smtClean="0">
                <a:latin typeface="Arial" charset="0"/>
                <a:ea typeface="ＭＳ Ｐゴシック" charset="0"/>
                <a:cs typeface="Arial" charset="0"/>
              </a:rPr>
              <a:t>What </a:t>
            </a:r>
            <a:r>
              <a:rPr lang="en-US" sz="2400" dirty="0">
                <a:latin typeface="Arial" charset="0"/>
                <a:ea typeface="ＭＳ Ｐゴシック" charset="0"/>
                <a:cs typeface="Arial" charset="0"/>
              </a:rPr>
              <a:t>geographic features (mountains, plains, valleys, </a:t>
            </a:r>
            <a:r>
              <a:rPr lang="en-US" sz="2400" dirty="0" err="1">
                <a:latin typeface="Arial" charset="0"/>
                <a:ea typeface="ＭＳ Ｐゴシック" charset="0"/>
                <a:cs typeface="Arial" charset="0"/>
              </a:rPr>
              <a:t>etc</a:t>
            </a:r>
            <a:r>
              <a:rPr lang="en-US" sz="2400" dirty="0">
                <a:latin typeface="Arial" charset="0"/>
                <a:ea typeface="ＭＳ Ｐゴシック" charset="0"/>
                <a:cs typeface="Arial" charset="0"/>
              </a:rPr>
              <a:t>) are frequently </a:t>
            </a:r>
            <a:r>
              <a:rPr lang="en-US" sz="2400" dirty="0" smtClean="0">
                <a:latin typeface="Arial" charset="0"/>
                <a:ea typeface="ＭＳ Ｐゴシック" charset="0"/>
                <a:cs typeface="Arial" charset="0"/>
              </a:rPr>
              <a:t>where </a:t>
            </a:r>
            <a:r>
              <a:rPr lang="en-US" sz="2400" dirty="0">
                <a:latin typeface="Arial" charset="0"/>
                <a:ea typeface="ＭＳ Ｐゴシック" charset="0"/>
                <a:cs typeface="Arial" charset="0"/>
              </a:rPr>
              <a:t>there are only:</a:t>
            </a:r>
          </a:p>
          <a:p>
            <a:pPr lvl="2" eaLnBrk="1" hangingPunct="1">
              <a:lnSpc>
                <a:spcPct val="80000"/>
              </a:lnSpc>
              <a:defRPr/>
            </a:pPr>
            <a:r>
              <a:rPr lang="en-US" dirty="0">
                <a:latin typeface="Arial" charset="0"/>
                <a:ea typeface="ＭＳ Ｐゴシック" charset="0"/>
                <a:cs typeface="Arial" charset="0"/>
              </a:rPr>
              <a:t>Earthquakes?  </a:t>
            </a:r>
          </a:p>
          <a:p>
            <a:pPr lvl="2" eaLnBrk="1" hangingPunct="1">
              <a:lnSpc>
                <a:spcPct val="80000"/>
              </a:lnSpc>
              <a:defRPr/>
            </a:pPr>
            <a:r>
              <a:rPr lang="en-US" dirty="0">
                <a:latin typeface="Arial" charset="0"/>
                <a:ea typeface="ＭＳ Ｐゴシック" charset="0"/>
                <a:cs typeface="Arial" charset="0"/>
              </a:rPr>
              <a:t>Volcanoes? </a:t>
            </a:r>
          </a:p>
          <a:p>
            <a:pPr marL="914400" lvl="1" indent="-457200" eaLnBrk="1" hangingPunct="1">
              <a:lnSpc>
                <a:spcPct val="80000"/>
              </a:lnSpc>
              <a:spcBef>
                <a:spcPts val="2400"/>
              </a:spcBef>
              <a:buFont typeface="+mj-lt"/>
              <a:buAutoNum type="alphaUcPeriod"/>
              <a:defRPr/>
            </a:pPr>
            <a:r>
              <a:rPr lang="en-US" sz="2400" dirty="0">
                <a:latin typeface="Arial" charset="0"/>
                <a:ea typeface="ＭＳ Ｐゴシック" charset="0"/>
                <a:cs typeface="Arial" charset="0"/>
              </a:rPr>
              <a:t>In which regions do you find earthquakes and volcanoes near each other? What</a:t>
            </a:r>
            <a:r>
              <a:rPr lang="ja-JP" altLang="en-US" sz="2400" dirty="0">
                <a:latin typeface="Arial" charset="0"/>
                <a:ea typeface="ＭＳ Ｐゴシック" charset="0"/>
                <a:cs typeface="Arial" charset="0"/>
              </a:rPr>
              <a:t>’</a:t>
            </a:r>
            <a:r>
              <a:rPr lang="en-US" altLang="ja-JP" sz="2400" dirty="0">
                <a:latin typeface="Arial" charset="0"/>
                <a:ea typeface="ＭＳ Ｐゴシック" charset="0"/>
                <a:cs typeface="Arial" charset="0"/>
              </a:rPr>
              <a:t>s there</a:t>
            </a:r>
            <a:r>
              <a:rPr lang="en-US" altLang="ja-JP" sz="2400" dirty="0" smtClean="0">
                <a:latin typeface="Arial" charset="0"/>
                <a:ea typeface="ＭＳ Ｐゴシック" charset="0"/>
                <a:cs typeface="Arial" charset="0"/>
              </a:rPr>
              <a:t>?</a:t>
            </a:r>
          </a:p>
          <a:p>
            <a:pPr marL="914400" lvl="1" indent="-457200" eaLnBrk="1" hangingPunct="1">
              <a:lnSpc>
                <a:spcPct val="80000"/>
              </a:lnSpc>
              <a:buFont typeface="+mj-lt"/>
              <a:buAutoNum type="alphaUcPeriod" startAt="3"/>
              <a:defRPr/>
            </a:pPr>
            <a:endParaRPr lang="en-US" sz="2400" dirty="0" smtClean="0">
              <a:latin typeface="Arial" charset="0"/>
              <a:ea typeface="ＭＳ Ｐゴシック" charset="0"/>
              <a:cs typeface="Arial" charset="0"/>
            </a:endParaRPr>
          </a:p>
          <a:p>
            <a:pPr marL="914400" lvl="1" indent="-457200" eaLnBrk="1" hangingPunct="1">
              <a:lnSpc>
                <a:spcPct val="80000"/>
              </a:lnSpc>
              <a:buFont typeface="+mj-lt"/>
              <a:buAutoNum type="alphaUcPeriod" startAt="3"/>
              <a:defRPr/>
            </a:pPr>
            <a:r>
              <a:rPr lang="en-US" sz="2400" dirty="0" smtClean="0">
                <a:latin typeface="Arial" charset="0"/>
                <a:ea typeface="ＭＳ Ｐゴシック" charset="0"/>
                <a:cs typeface="Arial" charset="0"/>
              </a:rPr>
              <a:t>Summarize </a:t>
            </a:r>
            <a:r>
              <a:rPr lang="en-US" sz="2400" dirty="0">
                <a:latin typeface="Arial" charset="0"/>
                <a:ea typeface="ＭＳ Ｐゴシック" charset="0"/>
                <a:cs typeface="Arial" charset="0"/>
              </a:rPr>
              <a:t>the relationships you discovered. </a:t>
            </a:r>
            <a:endParaRPr lang="en-US" sz="2400" dirty="0" smtClean="0">
              <a:latin typeface="Arial" charset="0"/>
              <a:ea typeface="ＭＳ Ｐゴシック" charset="0"/>
              <a:cs typeface="Arial" charset="0"/>
            </a:endParaRPr>
          </a:p>
          <a:p>
            <a:pPr marL="457200" lvl="1" indent="0" eaLnBrk="1" hangingPunct="1">
              <a:lnSpc>
                <a:spcPct val="80000"/>
              </a:lnSpc>
              <a:buFont typeface="Wingdings" charset="0"/>
              <a:buNone/>
              <a:defRPr/>
            </a:pPr>
            <a:endParaRPr lang="en-US" sz="2400" dirty="0" smtClean="0">
              <a:latin typeface="Arial" charset="0"/>
              <a:ea typeface="ＭＳ Ｐゴシック" charset="0"/>
              <a:cs typeface="Arial" charset="0"/>
            </a:endParaRPr>
          </a:p>
          <a:p>
            <a:pPr marL="914400" lvl="1" indent="-457200" eaLnBrk="1" hangingPunct="1">
              <a:lnSpc>
                <a:spcPct val="80000"/>
              </a:lnSpc>
              <a:buFont typeface="+mj-lt"/>
              <a:buAutoNum type="alphaUcPeriod" startAt="3"/>
              <a:defRPr/>
            </a:pPr>
            <a:r>
              <a:rPr lang="en-US" sz="2400" dirty="0" smtClean="0">
                <a:latin typeface="Arial" charset="0"/>
                <a:ea typeface="ＭＳ Ｐゴシック" charset="0"/>
                <a:cs typeface="Arial" charset="0"/>
              </a:rPr>
              <a:t>What </a:t>
            </a:r>
            <a:r>
              <a:rPr lang="en-US" sz="2400" dirty="0">
                <a:latin typeface="Arial" charset="0"/>
                <a:ea typeface="ＭＳ Ｐゴシック" charset="0"/>
                <a:cs typeface="Arial" charset="0"/>
              </a:rPr>
              <a:t>explanation can you provide for the observed relationships?</a:t>
            </a:r>
            <a:r>
              <a:rPr lang="en-US" sz="3200" dirty="0">
                <a:latin typeface="Calibri" charset="0"/>
                <a:ea typeface="ＭＳ Ｐゴシック" charset="0"/>
              </a:rPr>
              <a:t> </a:t>
            </a:r>
          </a:p>
        </p:txBody>
      </p:sp>
      <p:sp>
        <p:nvSpPr>
          <p:cNvPr id="5" name="Octagon 4"/>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2778125" y="60325"/>
            <a:ext cx="6365875" cy="673100"/>
          </a:xfrm>
        </p:spPr>
        <p:txBody>
          <a:bodyPr/>
          <a:lstStyle/>
          <a:p>
            <a:pPr eaLnBrk="1" hangingPunct="1"/>
            <a:r>
              <a:rPr lang="en-US" sz="3200">
                <a:latin typeface="Arial" charset="0"/>
                <a:cs typeface="ＭＳ Ｐゴシック" charset="0"/>
              </a:rPr>
              <a:t>Part 3: Examine GPS Vector Data</a:t>
            </a:r>
          </a:p>
        </p:txBody>
      </p:sp>
      <p:sp>
        <p:nvSpPr>
          <p:cNvPr id="56322" name="Text Box 24"/>
          <p:cNvSpPr txBox="1">
            <a:spLocks noChangeArrowheads="1"/>
          </p:cNvSpPr>
          <p:nvPr/>
        </p:nvSpPr>
        <p:spPr bwMode="auto">
          <a:xfrm>
            <a:off x="0" y="11096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56323" name="Text Box 27"/>
          <p:cNvSpPr txBox="1">
            <a:spLocks noChangeArrowheads="1"/>
          </p:cNvSpPr>
          <p:nvPr/>
        </p:nvSpPr>
        <p:spPr bwMode="auto">
          <a:xfrm>
            <a:off x="3097213" y="5621338"/>
            <a:ext cx="5808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How will GPS Station B</a:t>
            </a:r>
            <a:r>
              <a:rPr lang="ja-JP" altLang="en-US"/>
              <a:t>’</a:t>
            </a:r>
            <a:r>
              <a:rPr lang="en-US" altLang="ja-JP"/>
              <a:t>s position change relative to GPS Station A?</a:t>
            </a:r>
            <a:endParaRPr lang="en-US"/>
          </a:p>
        </p:txBody>
      </p:sp>
      <p:sp>
        <p:nvSpPr>
          <p:cNvPr id="56324" name="Text Box 27"/>
          <p:cNvSpPr txBox="1">
            <a:spLocks noChangeArrowheads="1"/>
          </p:cNvSpPr>
          <p:nvPr/>
        </p:nvSpPr>
        <p:spPr bwMode="auto">
          <a:xfrm>
            <a:off x="6313488" y="6550025"/>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t>GPS stations are not to scale</a:t>
            </a:r>
          </a:p>
        </p:txBody>
      </p:sp>
      <p:grpSp>
        <p:nvGrpSpPr>
          <p:cNvPr id="56325" name="Group 1"/>
          <p:cNvGrpSpPr>
            <a:grpSpLocks/>
          </p:cNvGrpSpPr>
          <p:nvPr/>
        </p:nvGrpSpPr>
        <p:grpSpPr bwMode="auto">
          <a:xfrm>
            <a:off x="0" y="1600200"/>
            <a:ext cx="9144000" cy="3648075"/>
            <a:chOff x="0" y="1600200"/>
            <a:chExt cx="9144000" cy="3648075"/>
          </a:xfrm>
        </p:grpSpPr>
        <p:pic>
          <p:nvPicPr>
            <p:cNvPr id="56328"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9" name="Group 3"/>
            <p:cNvGrpSpPr>
              <a:grpSpLocks/>
            </p:cNvGrpSpPr>
            <p:nvPr/>
          </p:nvGrpSpPr>
          <p:grpSpPr bwMode="auto">
            <a:xfrm rot="349143">
              <a:off x="2589213" y="2417763"/>
              <a:ext cx="431800" cy="647700"/>
              <a:chOff x="1536700" y="1981200"/>
              <a:chExt cx="431800" cy="647700"/>
            </a:xfrm>
          </p:grpSpPr>
          <p:sp>
            <p:nvSpPr>
              <p:cNvPr id="56347"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8"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9"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50"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56330" name="Group 32"/>
            <p:cNvGrpSpPr>
              <a:grpSpLocks/>
            </p:cNvGrpSpPr>
            <p:nvPr/>
          </p:nvGrpSpPr>
          <p:grpSpPr bwMode="auto">
            <a:xfrm rot="414600">
              <a:off x="5972175" y="2041525"/>
              <a:ext cx="431800" cy="660400"/>
              <a:chOff x="3544" y="1176"/>
              <a:chExt cx="272" cy="416"/>
            </a:xfrm>
          </p:grpSpPr>
          <p:sp>
            <p:nvSpPr>
              <p:cNvPr id="56343"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4"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5"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6"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6331" name="Group 32"/>
            <p:cNvGrpSpPr>
              <a:grpSpLocks/>
            </p:cNvGrpSpPr>
            <p:nvPr/>
          </p:nvGrpSpPr>
          <p:grpSpPr bwMode="auto">
            <a:xfrm rot="252391">
              <a:off x="415925" y="2540000"/>
              <a:ext cx="431800" cy="660400"/>
              <a:chOff x="3544" y="1176"/>
              <a:chExt cx="272" cy="416"/>
            </a:xfrm>
          </p:grpSpPr>
          <p:sp>
            <p:nvSpPr>
              <p:cNvPr id="56339"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0"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1"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2"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6332" name="Group 28"/>
            <p:cNvGrpSpPr>
              <a:grpSpLocks/>
            </p:cNvGrpSpPr>
            <p:nvPr/>
          </p:nvGrpSpPr>
          <p:grpSpPr bwMode="auto">
            <a:xfrm rot="423441">
              <a:off x="8385175" y="1928813"/>
              <a:ext cx="431800" cy="647700"/>
              <a:chOff x="1536700" y="1981200"/>
              <a:chExt cx="431800" cy="647700"/>
            </a:xfrm>
          </p:grpSpPr>
          <p:sp>
            <p:nvSpPr>
              <p:cNvPr id="5633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56333" name="Text Box 27"/>
            <p:cNvSpPr txBox="1">
              <a:spLocks noChangeArrowheads="1"/>
            </p:cNvSpPr>
            <p:nvPr/>
          </p:nvSpPr>
          <p:spPr bwMode="auto">
            <a:xfrm>
              <a:off x="322241" y="2007085"/>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56334" name="Text Box 27"/>
            <p:cNvSpPr txBox="1">
              <a:spLocks noChangeArrowheads="1"/>
            </p:cNvSpPr>
            <p:nvPr/>
          </p:nvSpPr>
          <p:spPr bwMode="auto">
            <a:xfrm>
              <a:off x="2519496" y="1901200"/>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grpSp>
      <p:sp>
        <p:nvSpPr>
          <p:cNvPr id="56326"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27"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78125" y="60325"/>
            <a:ext cx="6365875" cy="673100"/>
          </a:xfrm>
        </p:spPr>
        <p:txBody>
          <a:bodyPr/>
          <a:lstStyle/>
          <a:p>
            <a:pPr eaLnBrk="1" hangingPunct="1"/>
            <a:r>
              <a:rPr lang="en-US" sz="3200">
                <a:latin typeface="Arial" charset="0"/>
                <a:cs typeface="ＭＳ Ｐゴシック" charset="0"/>
              </a:rPr>
              <a:t>Part 3: Examine GPS Vector Data</a:t>
            </a:r>
          </a:p>
        </p:txBody>
      </p:sp>
      <p:sp>
        <p:nvSpPr>
          <p:cNvPr id="58370" name="Text Box 24"/>
          <p:cNvSpPr txBox="1">
            <a:spLocks noChangeArrowheads="1"/>
          </p:cNvSpPr>
          <p:nvPr/>
        </p:nvSpPr>
        <p:spPr bwMode="auto">
          <a:xfrm>
            <a:off x="0" y="11096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58371" name="Text Box 27"/>
          <p:cNvSpPr txBox="1">
            <a:spLocks noChangeArrowheads="1"/>
          </p:cNvSpPr>
          <p:nvPr/>
        </p:nvSpPr>
        <p:spPr bwMode="auto">
          <a:xfrm>
            <a:off x="3097213" y="5621338"/>
            <a:ext cx="580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GPS Station B is moving toward A.</a:t>
            </a:r>
          </a:p>
        </p:txBody>
      </p:sp>
      <p:sp>
        <p:nvSpPr>
          <p:cNvPr id="58372" name="Text Box 27"/>
          <p:cNvSpPr txBox="1">
            <a:spLocks noChangeArrowheads="1"/>
          </p:cNvSpPr>
          <p:nvPr/>
        </p:nvSpPr>
        <p:spPr bwMode="auto">
          <a:xfrm>
            <a:off x="6313488" y="6550025"/>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t>GPS stations are not to scale</a:t>
            </a:r>
          </a:p>
        </p:txBody>
      </p:sp>
      <p:grpSp>
        <p:nvGrpSpPr>
          <p:cNvPr id="58373" name="Group 34"/>
          <p:cNvGrpSpPr>
            <a:grpSpLocks/>
          </p:cNvGrpSpPr>
          <p:nvPr/>
        </p:nvGrpSpPr>
        <p:grpSpPr bwMode="auto">
          <a:xfrm>
            <a:off x="0" y="1600200"/>
            <a:ext cx="9144000" cy="3648075"/>
            <a:chOff x="0" y="1600200"/>
            <a:chExt cx="9144000" cy="3648075"/>
          </a:xfrm>
        </p:grpSpPr>
        <p:pic>
          <p:nvPicPr>
            <p:cNvPr id="58377"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3"/>
            <p:cNvGrpSpPr>
              <a:grpSpLocks/>
            </p:cNvGrpSpPr>
            <p:nvPr/>
          </p:nvGrpSpPr>
          <p:grpSpPr bwMode="auto">
            <a:xfrm rot="349143">
              <a:off x="2589213" y="2417763"/>
              <a:ext cx="431800" cy="647700"/>
              <a:chOff x="1536700" y="1981200"/>
              <a:chExt cx="431800" cy="647700"/>
            </a:xfrm>
          </p:grpSpPr>
          <p:sp>
            <p:nvSpPr>
              <p:cNvPr id="58396"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7"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8"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9"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58379" name="Group 32"/>
            <p:cNvGrpSpPr>
              <a:grpSpLocks/>
            </p:cNvGrpSpPr>
            <p:nvPr/>
          </p:nvGrpSpPr>
          <p:grpSpPr bwMode="auto">
            <a:xfrm rot="414600">
              <a:off x="5972175" y="2041525"/>
              <a:ext cx="431800" cy="660400"/>
              <a:chOff x="3544" y="1176"/>
              <a:chExt cx="272" cy="416"/>
            </a:xfrm>
          </p:grpSpPr>
          <p:sp>
            <p:nvSpPr>
              <p:cNvPr id="58392"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3"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4"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5"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8380" name="Group 32"/>
            <p:cNvGrpSpPr>
              <a:grpSpLocks/>
            </p:cNvGrpSpPr>
            <p:nvPr/>
          </p:nvGrpSpPr>
          <p:grpSpPr bwMode="auto">
            <a:xfrm rot="252391">
              <a:off x="415925" y="2540000"/>
              <a:ext cx="431800" cy="660400"/>
              <a:chOff x="3544" y="1176"/>
              <a:chExt cx="272" cy="416"/>
            </a:xfrm>
          </p:grpSpPr>
          <p:sp>
            <p:nvSpPr>
              <p:cNvPr id="58388"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9"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0"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1"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8381" name="Group 28"/>
            <p:cNvGrpSpPr>
              <a:grpSpLocks/>
            </p:cNvGrpSpPr>
            <p:nvPr/>
          </p:nvGrpSpPr>
          <p:grpSpPr bwMode="auto">
            <a:xfrm rot="423441">
              <a:off x="8385175" y="1928813"/>
              <a:ext cx="431800" cy="647700"/>
              <a:chOff x="1536700" y="1981200"/>
              <a:chExt cx="431800" cy="647700"/>
            </a:xfrm>
          </p:grpSpPr>
          <p:sp>
            <p:nvSpPr>
              <p:cNvPr id="58384"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5"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6"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7"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58382" name="Text Box 27"/>
            <p:cNvSpPr txBox="1">
              <a:spLocks noChangeArrowheads="1"/>
            </p:cNvSpPr>
            <p:nvPr/>
          </p:nvSpPr>
          <p:spPr bwMode="auto">
            <a:xfrm>
              <a:off x="322241" y="2007085"/>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58383" name="Text Box 27"/>
            <p:cNvSpPr txBox="1">
              <a:spLocks noChangeArrowheads="1"/>
            </p:cNvSpPr>
            <p:nvPr/>
          </p:nvSpPr>
          <p:spPr bwMode="auto">
            <a:xfrm>
              <a:off x="2519496" y="1901200"/>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grpSp>
      <p:sp>
        <p:nvSpPr>
          <p:cNvPr id="58374"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75"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Arrow Connector 6"/>
          <p:cNvCxnSpPr/>
          <p:nvPr/>
        </p:nvCxnSpPr>
        <p:spPr>
          <a:xfrm flipH="1">
            <a:off x="1776413" y="2474913"/>
            <a:ext cx="989012" cy="173037"/>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9DEF1F-EAF8-7840-85E6-606443739FB8}" type="slidenum">
              <a:rPr lang="en-US" sz="900">
                <a:solidFill>
                  <a:srgbClr val="898989"/>
                </a:solidFill>
              </a:rPr>
              <a:pPr eaLnBrk="1" hangingPunct="1"/>
              <a:t>13</a:t>
            </a:fld>
            <a:endParaRPr lang="en-US" sz="900">
              <a:solidFill>
                <a:srgbClr val="898989"/>
              </a:solidFill>
            </a:endParaRPr>
          </a:p>
        </p:txBody>
      </p:sp>
      <p:sp>
        <p:nvSpPr>
          <p:cNvPr id="44034" name="Rectangle 2"/>
          <p:cNvSpPr>
            <a:spLocks noGrp="1" noChangeArrowheads="1"/>
          </p:cNvSpPr>
          <p:nvPr>
            <p:ph type="title"/>
          </p:nvPr>
        </p:nvSpPr>
        <p:spPr>
          <a:xfrm>
            <a:off x="2006600" y="114300"/>
            <a:ext cx="7137400" cy="515938"/>
          </a:xfrm>
        </p:spPr>
        <p:txBody>
          <a:bodyPr/>
          <a:lstStyle/>
          <a:p>
            <a:pPr eaLnBrk="1" hangingPunct="1"/>
            <a:r>
              <a:rPr lang="en-US" sz="2800" b="1">
                <a:latin typeface="Arial" charset="0"/>
                <a:cs typeface="ＭＳ Ｐゴシック" charset="0"/>
              </a:rPr>
              <a:t>Anatomy of a High-precision </a:t>
            </a:r>
            <a:br>
              <a:rPr lang="en-US" sz="2800" b="1">
                <a:latin typeface="Arial" charset="0"/>
                <a:cs typeface="ＭＳ Ｐゴシック" charset="0"/>
              </a:rPr>
            </a:br>
            <a:r>
              <a:rPr lang="en-US" sz="2800" b="1">
                <a:latin typeface="Arial" charset="0"/>
                <a:cs typeface="ＭＳ Ｐゴシック" charset="0"/>
              </a:rPr>
              <a:t>Permanent GPS Station</a:t>
            </a:r>
          </a:p>
        </p:txBody>
      </p:sp>
      <p:pic>
        <p:nvPicPr>
          <p:cNvPr id="4403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1138" y="1350963"/>
            <a:ext cx="4471987" cy="4664075"/>
          </a:xfrm>
        </p:spPr>
      </p:pic>
      <p:sp>
        <p:nvSpPr>
          <p:cNvPr id="44036" name="Rectangle 4"/>
          <p:cNvSpPr>
            <a:spLocks noGrp="1" noChangeArrowheads="1"/>
          </p:cNvSpPr>
          <p:nvPr>
            <p:ph type="body" sz="half" idx="2"/>
          </p:nvPr>
        </p:nvSpPr>
        <p:spPr>
          <a:xfrm>
            <a:off x="4810125" y="1306513"/>
            <a:ext cx="4235450" cy="5343525"/>
          </a:xfrm>
        </p:spPr>
        <p:txBody>
          <a:bodyPr/>
          <a:lstStyle/>
          <a:p>
            <a:pPr eaLnBrk="1" hangingPunct="1">
              <a:lnSpc>
                <a:spcPct val="80000"/>
              </a:lnSpc>
              <a:buFontTx/>
              <a:buNone/>
            </a:pPr>
            <a:r>
              <a:rPr lang="en-US" sz="2200">
                <a:latin typeface="Calibri" charset="0"/>
                <a:ea typeface="ＭＳ Ｐゴシック" charset="0"/>
                <a:cs typeface="ＭＳ Ｐゴシック" charset="0"/>
              </a:rPr>
              <a:t>GPS antenna inside of dome</a:t>
            </a:r>
          </a:p>
          <a:p>
            <a:pPr eaLnBrk="1" hangingPunct="1">
              <a:lnSpc>
                <a:spcPct val="80000"/>
              </a:lnSpc>
              <a:buFontTx/>
              <a:buNone/>
            </a:pPr>
            <a:endParaRPr lang="en-US" sz="22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Monument solidly attached into the ground with braces. </a:t>
            </a:r>
          </a:p>
          <a:p>
            <a:pPr eaLnBrk="1" hangingPunct="1">
              <a:lnSpc>
                <a:spcPct val="80000"/>
              </a:lnSpc>
              <a:buFontTx/>
              <a:buNone/>
            </a:pPr>
            <a:endParaRPr lang="en-US" sz="2200" b="1">
              <a:latin typeface="Calibri" charset="0"/>
              <a:ea typeface="ＭＳ Ｐゴシック" charset="0"/>
              <a:cs typeface="ＭＳ Ｐゴシック" charset="0"/>
            </a:endParaRPr>
          </a:p>
          <a:p>
            <a:pPr eaLnBrk="1" hangingPunct="1">
              <a:lnSpc>
                <a:spcPct val="80000"/>
              </a:lnSpc>
              <a:buFontTx/>
              <a:buNone/>
            </a:pPr>
            <a:r>
              <a:rPr lang="en-US" sz="2200" b="1">
                <a:latin typeface="Calibri" charset="0"/>
                <a:ea typeface="ＭＳ Ｐゴシック" charset="0"/>
                <a:cs typeface="ＭＳ Ｐゴシック" charset="0"/>
              </a:rPr>
              <a:t>If the ground moves, the station moves</a:t>
            </a:r>
            <a:r>
              <a:rPr lang="en-US" sz="2200">
                <a:latin typeface="Calibri" charset="0"/>
                <a:ea typeface="ＭＳ Ｐゴシック" charset="0"/>
                <a:cs typeface="ＭＳ Ｐゴシック" charset="0"/>
              </a:rPr>
              <a:t>.</a:t>
            </a:r>
          </a:p>
          <a:p>
            <a:pPr eaLnBrk="1" hangingPunct="1">
              <a:lnSpc>
                <a:spcPct val="80000"/>
              </a:lnSpc>
              <a:buFontTx/>
              <a:buNone/>
            </a:pPr>
            <a:endParaRPr lang="en-US" sz="22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Solar panel for power</a:t>
            </a:r>
          </a:p>
          <a:p>
            <a:pPr eaLnBrk="1" hangingPunct="1">
              <a:lnSpc>
                <a:spcPct val="80000"/>
              </a:lnSpc>
              <a:buFontTx/>
              <a:buNone/>
            </a:pPr>
            <a:endParaRPr lang="en-US" sz="21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Equipment enclosure</a:t>
            </a:r>
            <a:r>
              <a:rPr lang="en-US" sz="2100">
                <a:latin typeface="Calibri" charset="0"/>
                <a:ea typeface="ＭＳ Ｐゴシック" charset="0"/>
                <a:cs typeface="ＭＳ Ｐゴシック" charset="0"/>
              </a:rPr>
              <a:t> </a:t>
            </a:r>
          </a:p>
          <a:p>
            <a:pPr eaLnBrk="1" hangingPunct="1">
              <a:lnSpc>
                <a:spcPct val="80000"/>
              </a:lnSpc>
            </a:pPr>
            <a:r>
              <a:rPr lang="en-US" sz="2100">
                <a:latin typeface="Calibri" charset="0"/>
                <a:ea typeface="ＭＳ Ｐゴシック" charset="0"/>
                <a:cs typeface="ＭＳ Ｐゴシック" charset="0"/>
              </a:rPr>
              <a:t>GPS receiver</a:t>
            </a:r>
          </a:p>
          <a:p>
            <a:pPr eaLnBrk="1" hangingPunct="1">
              <a:lnSpc>
                <a:spcPct val="80000"/>
              </a:lnSpc>
            </a:pPr>
            <a:r>
              <a:rPr lang="en-US" sz="2100">
                <a:latin typeface="Calibri" charset="0"/>
                <a:ea typeface="ＭＳ Ｐゴシック" charset="0"/>
                <a:cs typeface="ＭＳ Ｐゴシック" charset="0"/>
              </a:rPr>
              <a:t>Power/batteries</a:t>
            </a:r>
          </a:p>
          <a:p>
            <a:pPr eaLnBrk="1" hangingPunct="1">
              <a:lnSpc>
                <a:spcPct val="80000"/>
              </a:lnSpc>
            </a:pPr>
            <a:r>
              <a:rPr lang="en-US" sz="2100">
                <a:latin typeface="Calibri" charset="0"/>
                <a:ea typeface="ＭＳ Ｐゴシック" charset="0"/>
                <a:cs typeface="ＭＳ Ｐゴシック" charset="0"/>
              </a:rPr>
              <a:t>Communications/ radio/ modem</a:t>
            </a:r>
          </a:p>
          <a:p>
            <a:pPr eaLnBrk="1" hangingPunct="1">
              <a:lnSpc>
                <a:spcPct val="80000"/>
              </a:lnSpc>
            </a:pPr>
            <a:r>
              <a:rPr lang="en-US" sz="2100">
                <a:latin typeface="Calibri" charset="0"/>
                <a:ea typeface="ＭＳ Ｐゴシック" charset="0"/>
                <a:cs typeface="ＭＳ Ｐゴシック" charset="0"/>
              </a:rPr>
              <a:t>Data storage/ memory</a:t>
            </a:r>
          </a:p>
        </p:txBody>
      </p:sp>
      <p:sp>
        <p:nvSpPr>
          <p:cNvPr id="44037" name="Line 5"/>
          <p:cNvSpPr>
            <a:spLocks noChangeShapeType="1"/>
          </p:cNvSpPr>
          <p:nvPr/>
        </p:nvSpPr>
        <p:spPr bwMode="auto">
          <a:xfrm flipH="1">
            <a:off x="1641475" y="157956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38" name="Line 6"/>
          <p:cNvSpPr>
            <a:spLocks noChangeShapeType="1"/>
          </p:cNvSpPr>
          <p:nvPr/>
        </p:nvSpPr>
        <p:spPr bwMode="auto">
          <a:xfrm flipH="1">
            <a:off x="627063" y="3968750"/>
            <a:ext cx="744537" cy="2730500"/>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7"/>
          <p:cNvSpPr>
            <a:spLocks noChangeShapeType="1"/>
          </p:cNvSpPr>
          <p:nvPr/>
        </p:nvSpPr>
        <p:spPr bwMode="auto">
          <a:xfrm>
            <a:off x="1803400" y="4103688"/>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8"/>
          <p:cNvSpPr>
            <a:spLocks noChangeShapeType="1"/>
          </p:cNvSpPr>
          <p:nvPr/>
        </p:nvSpPr>
        <p:spPr bwMode="auto">
          <a:xfrm flipH="1">
            <a:off x="1417638" y="4008438"/>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1" name="Line 9"/>
          <p:cNvSpPr>
            <a:spLocks noChangeShapeType="1"/>
          </p:cNvSpPr>
          <p:nvPr/>
        </p:nvSpPr>
        <p:spPr bwMode="auto">
          <a:xfrm flipH="1">
            <a:off x="1863725" y="242411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084655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35842"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p:txBody>
          <a:bodyPr/>
          <a:lstStyle/>
          <a:p>
            <a:r>
              <a:rPr lang="en-US" sz="3200">
                <a:latin typeface="Arial" charset="0"/>
              </a:rPr>
              <a:t>Introduction: GPS Basics</a:t>
            </a:r>
            <a:endParaRPr lang="en-US">
              <a:latin typeface="Arial" charset="0"/>
            </a:endParaRPr>
          </a:p>
        </p:txBody>
      </p:sp>
      <p:sp>
        <p:nvSpPr>
          <p:cNvPr id="35844"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endParaRPr lang="en-US" sz="2800"/>
          </a:p>
        </p:txBody>
      </p:sp>
      <p:sp>
        <p:nvSpPr>
          <p:cNvPr id="35845" name="Text Box 6"/>
          <p:cNvSpPr txBox="1">
            <a:spLocks noChangeArrowheads="1"/>
          </p:cNvSpPr>
          <p:nvPr/>
        </p:nvSpPr>
        <p:spPr bwMode="auto">
          <a:xfrm>
            <a:off x="4816475" y="1187450"/>
            <a:ext cx="384492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Char char="•"/>
            </a:pPr>
            <a:r>
              <a:rPr lang="en-US" sz="2800"/>
              <a:t> Three satellite signals are needed to locate the receiver in 3D space.</a:t>
            </a:r>
          </a:p>
          <a:p>
            <a:pPr eaLnBrk="1" hangingPunct="1">
              <a:spcBef>
                <a:spcPct val="50000"/>
              </a:spcBef>
              <a:buFont typeface="Times" charset="0"/>
              <a:buChar char="•"/>
            </a:pPr>
            <a:r>
              <a:rPr lang="en-US" sz="2800"/>
              <a:t> The fourth satellite is used for time accuracy. </a:t>
            </a:r>
          </a:p>
          <a:p>
            <a:pPr eaLnBrk="1" hangingPunct="1">
              <a:spcBef>
                <a:spcPct val="50000"/>
              </a:spcBef>
              <a:buFont typeface="Times" charset="0"/>
              <a:buChar char="•"/>
            </a:pPr>
            <a:r>
              <a:rPr lang="en-US" sz="2800"/>
              <a:t> Position can be calculated within a sub-centimeter.</a:t>
            </a:r>
          </a:p>
          <a:p>
            <a:pPr eaLnBrk="1" hangingPunct="1">
              <a:spcBef>
                <a:spcPct val="50000"/>
              </a:spcBef>
              <a:buFont typeface="Times" charset="0"/>
              <a:buChar char="•"/>
            </a:pPr>
            <a:r>
              <a:rPr lang="en-US" sz="2800">
                <a:latin typeface="Calibri" charset="0"/>
              </a:rPr>
              <a:t>Needs ground control and time quality</a:t>
            </a:r>
            <a:endParaRPr lang="en-US" sz="2800"/>
          </a:p>
        </p:txBody>
      </p:sp>
      <p:sp>
        <p:nvSpPr>
          <p:cNvPr id="35846"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800" b="1"/>
          </a:p>
        </p:txBody>
      </p:sp>
      <p:pic>
        <p:nvPicPr>
          <p:cNvPr id="358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5849"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a:xfrm>
            <a:off x="901700" y="1163638"/>
            <a:ext cx="3230563" cy="2381250"/>
          </a:xfrm>
          <a:noFill/>
        </p:spPr>
      </p:pic>
      <p:sp>
        <p:nvSpPr>
          <p:cNvPr id="35850"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51"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12657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3200">
                <a:latin typeface="Arial" charset="0"/>
              </a:rPr>
              <a:t>Demonstration </a:t>
            </a:r>
            <a:br>
              <a:rPr lang="en-US" sz="3200">
                <a:latin typeface="Arial" charset="0"/>
              </a:rPr>
            </a:br>
            <a:r>
              <a:rPr lang="en-US" sz="3200">
                <a:latin typeface="Arial" charset="0"/>
              </a:rPr>
              <a:t>Pinpoint Location With GPS</a:t>
            </a:r>
          </a:p>
        </p:txBody>
      </p:sp>
      <p:grpSp>
        <p:nvGrpSpPr>
          <p:cNvPr id="46082"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3"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4" name="Group 25606"/>
          <p:cNvGrpSpPr>
            <a:grpSpLocks/>
          </p:cNvGrpSpPr>
          <p:nvPr/>
        </p:nvGrpSpPr>
        <p:grpSpPr bwMode="auto">
          <a:xfrm>
            <a:off x="7202488" y="14747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5"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46086" name="Group 3"/>
          <p:cNvGrpSpPr>
            <a:grpSpLocks/>
          </p:cNvGrpSpPr>
          <p:nvPr/>
        </p:nvGrpSpPr>
        <p:grpSpPr bwMode="auto">
          <a:xfrm rot="-1070820">
            <a:off x="1247775" y="866775"/>
            <a:ext cx="2620963" cy="777875"/>
            <a:chOff x="262572" y="1553383"/>
            <a:chExt cx="2620724" cy="777523"/>
          </a:xfrm>
        </p:grpSpPr>
        <p:sp>
          <p:nvSpPr>
            <p:cNvPr id="3" name="Right Triangle 2"/>
            <p:cNvSpPr/>
            <p:nvPr/>
          </p:nvSpPr>
          <p:spPr>
            <a:xfrm rot="2990141">
              <a:off x="2144208" y="155887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7" name="Group 8"/>
          <p:cNvGrpSpPr>
            <a:grpSpLocks/>
          </p:cNvGrpSpPr>
          <p:nvPr/>
        </p:nvGrpSpPr>
        <p:grpSpPr bwMode="auto">
          <a:xfrm rot="1315461">
            <a:off x="6467475" y="1122363"/>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8"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ight Triangle 14"/>
            <p:cNvSpPr/>
            <p:nvPr/>
          </p:nvSpPr>
          <p:spPr>
            <a:xfrm rot="18609859" flipH="1">
              <a:off x="222109" y="1559031"/>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899828" y="1577505"/>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36825" y="1227138"/>
            <a:ext cx="2736850" cy="38401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425575"/>
            <a:ext cx="2552700" cy="358933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72075" y="4485311"/>
            <a:ext cx="2445606" cy="2308324"/>
          </a:xfrm>
          <a:prstGeom prst="rect">
            <a:avLst/>
          </a:prstGeom>
          <a:noFill/>
        </p:spPr>
        <p:txBody>
          <a:bodyPr wrap="square" rtlCol="0">
            <a:spAutoFit/>
          </a:bodyPr>
          <a:lstStyle/>
          <a:p>
            <a:r>
              <a:rPr lang="en-US" dirty="0" smtClean="0"/>
              <a:t>How to demonstrate this:</a:t>
            </a:r>
          </a:p>
          <a:p>
            <a:r>
              <a:rPr lang="en-US" dirty="0">
                <a:hlinkClick r:id="rId2"/>
              </a:rPr>
              <a:t>http://www.youtube.com/watch?feature=player_embedded&amp;v=s_CeiMjO5Pc#</a:t>
            </a:r>
            <a:r>
              <a:rPr lang="en-US" dirty="0" smtClean="0"/>
              <a:t>! </a:t>
            </a:r>
            <a:endParaRPr lang="en-US" dirty="0"/>
          </a:p>
        </p:txBody>
      </p:sp>
    </p:spTree>
    <p:extLst>
      <p:ext uri="{BB962C8B-B14F-4D97-AF65-F5344CB8AC3E}">
        <p14:creationId xmlns:p14="http://schemas.microsoft.com/office/powerpoint/2010/main" val="420296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231" y="60325"/>
            <a:ext cx="6740769" cy="673100"/>
          </a:xfrm>
        </p:spPr>
        <p:txBody>
          <a:bodyPr/>
          <a:lstStyle/>
          <a:p>
            <a:pPr algn="r">
              <a:defRPr/>
            </a:pPr>
            <a:r>
              <a:rPr lang="en-US" dirty="0"/>
              <a:t>One way to find your </a:t>
            </a:r>
            <a:r>
              <a:rPr lang="en-US" dirty="0" smtClean="0"/>
              <a:t>location –  </a:t>
            </a:r>
            <a:br>
              <a:rPr lang="en-US" dirty="0" smtClean="0"/>
            </a:br>
            <a:r>
              <a:rPr lang="en-US" dirty="0" smtClean="0"/>
              <a:t>4 </a:t>
            </a:r>
            <a:r>
              <a:rPr lang="en-US" dirty="0"/>
              <a:t>intersecting spheres</a:t>
            </a:r>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16065" y="1981200"/>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657600" y="1066800"/>
            <a:ext cx="3646798" cy="235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62400"/>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6" name="TextBox 6"/>
          <p:cNvSpPr txBox="1">
            <a:spLocks noChangeArrowheads="1"/>
          </p:cNvSpPr>
          <p:nvPr/>
        </p:nvSpPr>
        <p:spPr bwMode="auto">
          <a:xfrm>
            <a:off x="152400" y="823301"/>
            <a:ext cx="3657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O</a:t>
            </a:r>
            <a:r>
              <a:rPr lang="en-US" b="1" dirty="0" smtClean="0"/>
              <a:t>ne</a:t>
            </a:r>
            <a:r>
              <a:rPr lang="en-US" dirty="0" smtClean="0"/>
              <a:t> satellite</a:t>
            </a:r>
            <a:r>
              <a:rPr lang="en-US" dirty="0"/>
              <a:t>,  </a:t>
            </a:r>
            <a:r>
              <a:rPr lang="en-US" dirty="0" smtClean="0"/>
              <a:t>the </a:t>
            </a:r>
            <a:r>
              <a:rPr lang="en-US" dirty="0"/>
              <a:t>GPS </a:t>
            </a:r>
            <a:r>
              <a:rPr lang="en-US" dirty="0" smtClean="0"/>
              <a:t>could </a:t>
            </a:r>
            <a:r>
              <a:rPr lang="en-US" dirty="0"/>
              <a:t>be anywhere on the edge of the sphere.</a:t>
            </a:r>
          </a:p>
        </p:txBody>
      </p:sp>
      <p:sp>
        <p:nvSpPr>
          <p:cNvPr id="40967" name="TextBox 7"/>
          <p:cNvSpPr txBox="1">
            <a:spLocks noChangeArrowheads="1"/>
          </p:cNvSpPr>
          <p:nvPr/>
        </p:nvSpPr>
        <p:spPr bwMode="auto">
          <a:xfrm>
            <a:off x="7231063" y="990600"/>
            <a:ext cx="19129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Two satellites</a:t>
            </a:r>
            <a:r>
              <a:rPr lang="en-US" dirty="0"/>
              <a:t>, </a:t>
            </a:r>
            <a:r>
              <a:rPr lang="en-US" dirty="0" smtClean="0"/>
              <a:t>GPS could </a:t>
            </a:r>
            <a:r>
              <a:rPr lang="en-US" dirty="0"/>
              <a:t>be on the circle where spheres intersect.</a:t>
            </a:r>
          </a:p>
        </p:txBody>
      </p:sp>
      <p:sp>
        <p:nvSpPr>
          <p:cNvPr id="40968" name="TextBox 8"/>
          <p:cNvSpPr txBox="1">
            <a:spLocks noChangeArrowheads="1"/>
          </p:cNvSpPr>
          <p:nvPr/>
        </p:nvSpPr>
        <p:spPr bwMode="auto">
          <a:xfrm>
            <a:off x="3429000" y="3276600"/>
            <a:ext cx="40767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3 satellites: </a:t>
            </a:r>
          </a:p>
          <a:p>
            <a:pPr algn="l" eaLnBrk="1" hangingPunct="1"/>
            <a:r>
              <a:rPr lang="en-US" dirty="0" smtClean="0"/>
              <a:t>spheres intersect in 2 places.</a:t>
            </a:r>
            <a:endParaRPr lang="en-US" dirty="0"/>
          </a:p>
        </p:txBody>
      </p:sp>
      <p:sp>
        <p:nvSpPr>
          <p:cNvPr id="40969" name="TextBox 9"/>
          <p:cNvSpPr txBox="1">
            <a:spLocks noChangeArrowheads="1"/>
          </p:cNvSpPr>
          <p:nvPr/>
        </p:nvSpPr>
        <p:spPr bwMode="auto">
          <a:xfrm>
            <a:off x="7634889" y="5273861"/>
            <a:ext cx="1509712"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4 satellites</a:t>
            </a:r>
            <a:r>
              <a:rPr lang="en-US" dirty="0"/>
              <a:t>, </a:t>
            </a:r>
            <a:r>
              <a:rPr lang="en-US" dirty="0" smtClean="0"/>
              <a:t>spheres intersect in </a:t>
            </a:r>
            <a:r>
              <a:rPr lang="en-US" dirty="0"/>
              <a:t>one place.</a:t>
            </a:r>
          </a:p>
        </p:txBody>
      </p:sp>
    </p:spTree>
    <p:extLst>
      <p:ext uri="{BB962C8B-B14F-4D97-AF65-F5344CB8AC3E}">
        <p14:creationId xmlns:p14="http://schemas.microsoft.com/office/powerpoint/2010/main" val="145991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108" y="60325"/>
            <a:ext cx="6474891" cy="673100"/>
          </a:xfrm>
        </p:spPr>
        <p:txBody>
          <a:bodyPr/>
          <a:lstStyle/>
          <a:p>
            <a:r>
              <a:rPr lang="en-US" dirty="0" smtClean="0"/>
              <a:t>One way to find your location – 4 intersecting spheres</a:t>
            </a:r>
            <a:endParaRPr lang="en-US" dirty="0"/>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729629" y="851128"/>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472490" y="1860587"/>
            <a:ext cx="383190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07" y="3462287"/>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675028" y="783771"/>
            <a:ext cx="4468972" cy="923330"/>
          </a:xfrm>
          <a:prstGeom prst="rect">
            <a:avLst/>
          </a:prstGeom>
          <a:noFill/>
        </p:spPr>
        <p:txBody>
          <a:bodyPr wrap="square" rtlCol="0">
            <a:spAutoFit/>
          </a:bodyPr>
          <a:lstStyle/>
          <a:p>
            <a:r>
              <a:rPr lang="en-US" dirty="0" smtClean="0"/>
              <a:t>With </a:t>
            </a:r>
            <a:r>
              <a:rPr lang="en-US" b="1" dirty="0" smtClean="0"/>
              <a:t>one</a:t>
            </a:r>
            <a:r>
              <a:rPr lang="en-US" dirty="0" smtClean="0"/>
              <a:t> GPS satellite, the GPS receiver could be anywhere on the edge of the sphere.</a:t>
            </a:r>
            <a:endParaRPr lang="en-US" dirty="0"/>
          </a:p>
        </p:txBody>
      </p:sp>
      <p:sp>
        <p:nvSpPr>
          <p:cNvPr id="8" name="TextBox 7"/>
          <p:cNvSpPr txBox="1"/>
          <p:nvPr/>
        </p:nvSpPr>
        <p:spPr>
          <a:xfrm>
            <a:off x="7231529" y="1867647"/>
            <a:ext cx="1912471" cy="2031325"/>
          </a:xfrm>
          <a:prstGeom prst="rect">
            <a:avLst/>
          </a:prstGeom>
          <a:noFill/>
        </p:spPr>
        <p:txBody>
          <a:bodyPr wrap="square" rtlCol="0">
            <a:spAutoFit/>
          </a:bodyPr>
          <a:lstStyle/>
          <a:p>
            <a:r>
              <a:rPr lang="en-US" dirty="0" smtClean="0"/>
              <a:t>With </a:t>
            </a:r>
            <a:r>
              <a:rPr lang="en-US" b="1" dirty="0" smtClean="0"/>
              <a:t>two</a:t>
            </a:r>
            <a:r>
              <a:rPr lang="en-US" dirty="0" smtClean="0"/>
              <a:t> GPS satellites, the GPS receiver could be on the circle where spheres intersect.</a:t>
            </a:r>
            <a:endParaRPr lang="en-US" dirty="0"/>
          </a:p>
        </p:txBody>
      </p:sp>
      <p:sp>
        <p:nvSpPr>
          <p:cNvPr id="9" name="TextBox 8"/>
          <p:cNvSpPr txBox="1"/>
          <p:nvPr/>
        </p:nvSpPr>
        <p:spPr>
          <a:xfrm>
            <a:off x="152400" y="5662705"/>
            <a:ext cx="4075953" cy="923330"/>
          </a:xfrm>
          <a:prstGeom prst="rect">
            <a:avLst/>
          </a:prstGeom>
          <a:solidFill>
            <a:schemeClr val="bg1"/>
          </a:solidFill>
        </p:spPr>
        <p:txBody>
          <a:bodyPr wrap="square" rtlCol="0">
            <a:spAutoFit/>
          </a:bodyPr>
          <a:lstStyle/>
          <a:p>
            <a:r>
              <a:rPr lang="en-US" dirty="0" smtClean="0"/>
              <a:t>With </a:t>
            </a:r>
            <a:r>
              <a:rPr lang="en-US" b="1" dirty="0" smtClean="0"/>
              <a:t>three</a:t>
            </a:r>
            <a:r>
              <a:rPr lang="en-US" dirty="0" smtClean="0"/>
              <a:t> GPS satellites, the GPS receiver could be two places where the spheres intersect.</a:t>
            </a:r>
            <a:endParaRPr lang="en-US" dirty="0"/>
          </a:p>
        </p:txBody>
      </p:sp>
      <p:sp>
        <p:nvSpPr>
          <p:cNvPr id="10" name="TextBox 9"/>
          <p:cNvSpPr txBox="1"/>
          <p:nvPr/>
        </p:nvSpPr>
        <p:spPr>
          <a:xfrm>
            <a:off x="7634941" y="5103673"/>
            <a:ext cx="1509059" cy="1754327"/>
          </a:xfrm>
          <a:prstGeom prst="rect">
            <a:avLst/>
          </a:prstGeom>
          <a:solidFill>
            <a:schemeClr val="bg1"/>
          </a:solidFill>
        </p:spPr>
        <p:txBody>
          <a:bodyPr wrap="square" rtlCol="0">
            <a:spAutoFit/>
          </a:bodyPr>
          <a:lstStyle/>
          <a:p>
            <a:r>
              <a:rPr lang="en-US" dirty="0" smtClean="0"/>
              <a:t>With four GPS satellites, the spheres intersection in one place.</a:t>
            </a:r>
            <a:endParaRPr lang="en-US" dirty="0"/>
          </a:p>
        </p:txBody>
      </p:sp>
    </p:spTree>
    <p:extLst>
      <p:ext uri="{BB962C8B-B14F-4D97-AF65-F5344CB8AC3E}">
        <p14:creationId xmlns:p14="http://schemas.microsoft.com/office/powerpoint/2010/main" val="258142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Arial" charset="0"/>
                <a:cs typeface="ＭＳ Ｐゴシック" charset="0"/>
              </a:rPr>
              <a:t>About Velocity Vectors</a:t>
            </a:r>
          </a:p>
        </p:txBody>
      </p:sp>
      <p:sp>
        <p:nvSpPr>
          <p:cNvPr id="60418" name="Content Placeholder 2"/>
          <p:cNvSpPr>
            <a:spLocks noGrp="1"/>
          </p:cNvSpPr>
          <p:nvPr>
            <p:ph idx="1"/>
          </p:nvPr>
        </p:nvSpPr>
        <p:spPr>
          <a:xfrm>
            <a:off x="4530725" y="993775"/>
            <a:ext cx="4613275" cy="5256213"/>
          </a:xfrm>
        </p:spPr>
        <p:txBody>
          <a:bodyPr/>
          <a:lstStyle/>
          <a:p>
            <a:pPr eaLnBrk="1" hangingPunct="1"/>
            <a:r>
              <a:rPr lang="en-US" sz="2400" dirty="0">
                <a:latin typeface="Arial" charset="0"/>
                <a:ea typeface="ＭＳ Ｐゴシック" charset="0"/>
                <a:cs typeface="Arial" charset="0"/>
              </a:rPr>
              <a:t>Length of the vector arrow </a:t>
            </a:r>
            <a:br>
              <a:rPr lang="en-US" sz="2400" dirty="0">
                <a:latin typeface="Arial" charset="0"/>
                <a:ea typeface="ＭＳ Ｐゴシック" charset="0"/>
                <a:cs typeface="Arial" charset="0"/>
              </a:rPr>
            </a:br>
            <a:r>
              <a:rPr lang="en-US" sz="2400" dirty="0">
                <a:latin typeface="Arial" charset="0"/>
                <a:ea typeface="ＭＳ Ｐゴシック" charset="0"/>
                <a:cs typeface="Arial" charset="0"/>
              </a:rPr>
              <a:t>= how fast the plate is moving (magnitude)</a:t>
            </a:r>
            <a:r>
              <a:rPr lang="en-US" sz="2400" dirty="0" smtClean="0">
                <a:latin typeface="Arial" charset="0"/>
                <a:ea typeface="ＭＳ Ｐゴシック" charset="0"/>
                <a:cs typeface="Arial" charset="0"/>
              </a:rPr>
              <a:t>.</a:t>
            </a:r>
          </a:p>
          <a:p>
            <a:pPr marL="0" indent="0" eaLnBrk="1" hangingPunct="1">
              <a:buNone/>
            </a:pPr>
            <a:r>
              <a:rPr lang="en-US" sz="2400" dirty="0" smtClean="0">
                <a:latin typeface="Arial" charset="0"/>
                <a:ea typeface="ＭＳ Ｐゴシック" charset="0"/>
                <a:cs typeface="Arial" charset="0"/>
              </a:rPr>
              <a:t>  </a:t>
            </a:r>
            <a:endParaRPr lang="en-US" sz="2400" dirty="0">
              <a:latin typeface="Arial" charset="0"/>
              <a:ea typeface="ＭＳ Ｐゴシック" charset="0"/>
              <a:cs typeface="Arial" charset="0"/>
            </a:endParaRPr>
          </a:p>
          <a:p>
            <a:pPr eaLnBrk="1" hangingPunct="1"/>
            <a:r>
              <a:rPr lang="en-US" sz="2400" dirty="0">
                <a:latin typeface="Arial" charset="0"/>
                <a:ea typeface="ＭＳ Ｐゴシック" charset="0"/>
                <a:cs typeface="Arial" charset="0"/>
              </a:rPr>
              <a:t>Direction of the vector arrow </a:t>
            </a:r>
            <a:br>
              <a:rPr lang="en-US" sz="2400" dirty="0">
                <a:latin typeface="Arial" charset="0"/>
                <a:ea typeface="ＭＳ Ｐゴシック" charset="0"/>
                <a:cs typeface="Arial" charset="0"/>
              </a:rPr>
            </a:br>
            <a:r>
              <a:rPr lang="en-US" sz="2400" dirty="0">
                <a:latin typeface="Arial" charset="0"/>
                <a:ea typeface="ＭＳ Ｐゴシック" charset="0"/>
                <a:cs typeface="Arial" charset="0"/>
              </a:rPr>
              <a:t>= the direction that the plate is moving </a:t>
            </a:r>
            <a:r>
              <a:rPr lang="en-US" sz="2400" i="1" dirty="0">
                <a:latin typeface="Arial" charset="0"/>
                <a:ea typeface="ＭＳ Ｐゴシック" charset="0"/>
                <a:cs typeface="Arial" charset="0"/>
              </a:rPr>
              <a:t>at that GPS </a:t>
            </a:r>
            <a:r>
              <a:rPr lang="en-US" sz="2400" i="1" dirty="0" smtClean="0">
                <a:latin typeface="Arial" charset="0"/>
                <a:ea typeface="ＭＳ Ｐゴシック" charset="0"/>
                <a:cs typeface="Arial" charset="0"/>
              </a:rPr>
              <a:t>station</a:t>
            </a:r>
          </a:p>
          <a:p>
            <a:pPr eaLnBrk="1" hangingPunct="1"/>
            <a:endParaRPr lang="en-US" sz="2400" i="1" dirty="0">
              <a:latin typeface="Arial" charset="0"/>
              <a:ea typeface="ＭＳ Ｐゴシック" charset="0"/>
              <a:cs typeface="Arial" charset="0"/>
            </a:endParaRPr>
          </a:p>
          <a:p>
            <a:pPr marL="0" indent="0" eaLnBrk="1" hangingPunct="1">
              <a:buNone/>
            </a:pPr>
            <a:endParaRPr lang="en-US" sz="2400" dirty="0">
              <a:latin typeface="Arial" charset="0"/>
              <a:ea typeface="ＭＳ Ｐゴシック" charset="0"/>
              <a:cs typeface="Arial" charset="0"/>
            </a:endParaRPr>
          </a:p>
          <a:p>
            <a:pPr eaLnBrk="1" hangingPunct="1"/>
            <a:r>
              <a:rPr lang="en-US" sz="2400" dirty="0">
                <a:latin typeface="Arial" charset="0"/>
                <a:ea typeface="ＭＳ Ｐゴシック" charset="0"/>
                <a:cs typeface="Arial" charset="0"/>
              </a:rPr>
              <a:t>Tail of vector = location of GPS station</a:t>
            </a:r>
          </a:p>
        </p:txBody>
      </p:sp>
      <p:sp>
        <p:nvSpPr>
          <p:cNvPr id="60419"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59F2EF-D0A4-BA4C-B582-75D473C38E00}" type="slidenum">
              <a:rPr lang="en-US" sz="1800"/>
              <a:pPr eaLnBrk="1" hangingPunct="1"/>
              <a:t>18</a:t>
            </a:fld>
            <a:endParaRPr lang="en-US" sz="1800"/>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49800" t="35065" r="19542" b="17088"/>
          <a:stretch>
            <a:fillRect/>
          </a:stretch>
        </p:blipFill>
        <p:spPr bwMode="auto">
          <a:xfrm>
            <a:off x="455613" y="1222375"/>
            <a:ext cx="40735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492375" y="60325"/>
            <a:ext cx="6651625" cy="673100"/>
          </a:xfrm>
        </p:spPr>
        <p:txBody>
          <a:bodyPr/>
          <a:lstStyle/>
          <a:p>
            <a:pPr eaLnBrk="1" hangingPunct="1"/>
            <a:r>
              <a:rPr lang="en-US" sz="3200">
                <a:latin typeface="Arial" charset="0"/>
                <a:cs typeface="ＭＳ Ｐゴシック" charset="0"/>
              </a:rPr>
              <a:t>Add Features and Velocity Vectors</a:t>
            </a:r>
          </a:p>
        </p:txBody>
      </p:sp>
      <p:graphicFrame>
        <p:nvGraphicFramePr>
          <p:cNvPr id="61442" name="Object 2"/>
          <p:cNvGraphicFramePr>
            <a:graphicFrameLocks noChangeAspect="1"/>
          </p:cNvGraphicFramePr>
          <p:nvPr/>
        </p:nvGraphicFramePr>
        <p:xfrm>
          <a:off x="146050" y="1323975"/>
          <a:ext cx="8872538" cy="1743075"/>
        </p:xfrm>
        <a:graphic>
          <a:graphicData uri="http://schemas.openxmlformats.org/presentationml/2006/ole">
            <mc:AlternateContent xmlns:mc="http://schemas.openxmlformats.org/markup-compatibility/2006">
              <mc:Choice xmlns:v="urn:schemas-microsoft-com:vml" Requires="v">
                <p:oleObj spid="_x0000_s61462" name="Document" r:id="rId3" imgW="22755556" imgH="4469841" progId="Word.Document.12">
                  <p:link updateAutomatic="1"/>
                </p:oleObj>
              </mc:Choice>
              <mc:Fallback>
                <p:oleObj name="Document" r:id="rId3" imgW="22755556" imgH="4469841"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1323975"/>
                        <a:ext cx="887253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3" name="Oval 7"/>
          <p:cNvSpPr>
            <a:spLocks noChangeArrowheads="1"/>
          </p:cNvSpPr>
          <p:nvPr/>
        </p:nvSpPr>
        <p:spPr bwMode="auto">
          <a:xfrm>
            <a:off x="4995863" y="2611438"/>
            <a:ext cx="1749425" cy="684212"/>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4" name="Oval 8"/>
          <p:cNvSpPr>
            <a:spLocks noChangeArrowheads="1"/>
          </p:cNvSpPr>
          <p:nvPr/>
        </p:nvSpPr>
        <p:spPr bwMode="auto">
          <a:xfrm>
            <a:off x="6742113" y="1638300"/>
            <a:ext cx="1747837" cy="682625"/>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5" name="Oval 9"/>
          <p:cNvSpPr>
            <a:spLocks noChangeArrowheads="1"/>
          </p:cNvSpPr>
          <p:nvPr/>
        </p:nvSpPr>
        <p:spPr bwMode="auto">
          <a:xfrm>
            <a:off x="8362950" y="2070100"/>
            <a:ext cx="804863" cy="614363"/>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1446"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09638" y="3182938"/>
            <a:ext cx="4238625" cy="3348037"/>
          </a:xfr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4"/>
          <p:cNvSpPr>
            <a:spLocks noGrp="1"/>
          </p:cNvSpPr>
          <p:nvPr>
            <p:ph type="sldNum" sz="quarter" idx="12"/>
          </p:nvPr>
        </p:nvSpPr>
        <p:spPr bwMode="auto">
          <a:xfrm>
            <a:off x="4370388" y="6356350"/>
            <a:ext cx="16494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4059D-DDC1-D345-8BBB-B874BAA6B0D9}" type="slidenum">
              <a:rPr lang="en-US" sz="1800"/>
              <a:pPr eaLnBrk="1" hangingPunct="1"/>
              <a:t>2</a:t>
            </a:fld>
            <a:endParaRPr lang="en-US" sz="1800"/>
          </a:p>
        </p:txBody>
      </p:sp>
      <p:sp>
        <p:nvSpPr>
          <p:cNvPr id="37890" name="Rectangle 2"/>
          <p:cNvSpPr>
            <a:spLocks noGrp="1" noChangeArrowheads="1"/>
          </p:cNvSpPr>
          <p:nvPr>
            <p:ph type="title"/>
          </p:nvPr>
        </p:nvSpPr>
        <p:spPr/>
        <p:txBody>
          <a:bodyPr/>
          <a:lstStyle/>
          <a:p>
            <a:pPr eaLnBrk="1" hangingPunct="1"/>
            <a:r>
              <a:rPr lang="en-US">
                <a:latin typeface="Arial" charset="0"/>
                <a:cs typeface="ＭＳ Ｐゴシック" charset="0"/>
              </a:rPr>
              <a:t>Activity Outcomes</a:t>
            </a:r>
          </a:p>
        </p:txBody>
      </p:sp>
      <p:sp>
        <p:nvSpPr>
          <p:cNvPr id="37891" name="Rectangle 3"/>
          <p:cNvSpPr>
            <a:spLocks noGrp="1" noChangeArrowheads="1"/>
          </p:cNvSpPr>
          <p:nvPr>
            <p:ph type="body" idx="1"/>
          </p:nvPr>
        </p:nvSpPr>
        <p:spPr>
          <a:xfrm>
            <a:off x="152400" y="1314450"/>
            <a:ext cx="8651875" cy="4935538"/>
          </a:xfrm>
        </p:spPr>
        <p:txBody>
          <a:bodyPr/>
          <a:lstStyle/>
          <a:p>
            <a:pPr eaLnBrk="1" hangingPunct="1">
              <a:buFontTx/>
              <a:buNone/>
            </a:pPr>
            <a:r>
              <a:rPr lang="en-US" sz="2800" b="1" dirty="0">
                <a:latin typeface="Arial" charset="0"/>
                <a:ea typeface="ＭＳ Ｐゴシック" charset="0"/>
                <a:cs typeface="Arial" charset="0"/>
              </a:rPr>
              <a:t>Learners should be able to…</a:t>
            </a:r>
          </a:p>
          <a:p>
            <a:pPr lvl="1" eaLnBrk="1" hangingPunct="1">
              <a:lnSpc>
                <a:spcPct val="90000"/>
              </a:lnSpc>
              <a:spcBef>
                <a:spcPts val="1000"/>
              </a:spcBef>
              <a:spcAft>
                <a:spcPts val="600"/>
              </a:spcAft>
              <a:buFont typeface="Arial" charset="0"/>
              <a:buChar char="•"/>
            </a:pPr>
            <a:r>
              <a:rPr lang="en-US" dirty="0">
                <a:latin typeface="Arial" charset="0"/>
                <a:ea typeface="ＭＳ Ｐゴシック" charset="0"/>
                <a:cs typeface="Arial" charset="0"/>
              </a:rPr>
              <a:t>Describe how the locations of earthquakes, volcanoes, and </a:t>
            </a:r>
            <a:r>
              <a:rPr lang="en-US" dirty="0" smtClean="0">
                <a:latin typeface="Arial" charset="0"/>
                <a:ea typeface="ＭＳ Ｐゴシック" charset="0"/>
                <a:cs typeface="Arial" charset="0"/>
              </a:rPr>
              <a:t>plate motions from GPS velocity </a:t>
            </a:r>
            <a:r>
              <a:rPr lang="en-US" dirty="0">
                <a:latin typeface="Arial" charset="0"/>
                <a:ea typeface="ＭＳ Ｐゴシック" charset="0"/>
                <a:cs typeface="Arial" charset="0"/>
              </a:rPr>
              <a:t>vectors </a:t>
            </a:r>
            <a:r>
              <a:rPr lang="en-US" dirty="0" smtClean="0">
                <a:latin typeface="Arial" charset="0"/>
                <a:ea typeface="ＭＳ Ｐゴシック" charset="0"/>
                <a:cs typeface="Arial" charset="0"/>
              </a:rPr>
              <a:t>inform </a:t>
            </a:r>
            <a:r>
              <a:rPr lang="en-US" dirty="0">
                <a:latin typeface="Arial" charset="0"/>
                <a:ea typeface="ＭＳ Ｐゴシック" charset="0"/>
                <a:cs typeface="Arial" charset="0"/>
              </a:rPr>
              <a:t>us about plate boundary </a:t>
            </a:r>
            <a:r>
              <a:rPr lang="en-US" dirty="0" smtClean="0">
                <a:latin typeface="Arial" charset="0"/>
                <a:ea typeface="ＭＳ Ｐゴシック" charset="0"/>
                <a:cs typeface="Arial" charset="0"/>
              </a:rPr>
              <a:t>zones </a:t>
            </a:r>
            <a:endParaRPr lang="en-US" dirty="0">
              <a:latin typeface="Arial" charset="0"/>
              <a:ea typeface="ＭＳ Ｐゴシック" charset="0"/>
              <a:cs typeface="Arial" charset="0"/>
            </a:endParaRPr>
          </a:p>
          <a:p>
            <a:pPr lvl="1" eaLnBrk="1" hangingPunct="1">
              <a:spcBef>
                <a:spcPts val="1000"/>
              </a:spcBef>
              <a:spcAft>
                <a:spcPts val="600"/>
              </a:spcAft>
              <a:buFont typeface="Arial" charset="0"/>
              <a:buChar char="•"/>
            </a:pPr>
            <a:r>
              <a:rPr lang="en-US" dirty="0">
                <a:latin typeface="Arial" charset="0"/>
                <a:ea typeface="ＭＳ Ｐゴシック" charset="0"/>
                <a:cs typeface="Arial" charset="0"/>
              </a:rPr>
              <a:t>Describe and draw a velocity vector</a:t>
            </a:r>
          </a:p>
          <a:p>
            <a:pPr lvl="1" eaLnBrk="1" hangingPunct="1">
              <a:lnSpc>
                <a:spcPct val="90000"/>
              </a:lnSpc>
              <a:spcBef>
                <a:spcPts val="1000"/>
              </a:spcBef>
              <a:spcAft>
                <a:spcPts val="600"/>
              </a:spcAft>
              <a:buFont typeface="Arial" charset="0"/>
              <a:buChar char="•"/>
            </a:pPr>
            <a:r>
              <a:rPr lang="en-US" dirty="0">
                <a:latin typeface="Arial" charset="0"/>
                <a:ea typeface="ＭＳ Ｐゴシック" charset="0"/>
                <a:cs typeface="Arial" charset="0"/>
              </a:rPr>
              <a:t>Analyze regional plate motion and crustal deformation based on velocity vector maps</a:t>
            </a:r>
          </a:p>
          <a:p>
            <a:pPr lvl="1" eaLnBrk="1" hangingPunct="1">
              <a:lnSpc>
                <a:spcPct val="90000"/>
              </a:lnSpc>
              <a:spcBef>
                <a:spcPts val="1000"/>
              </a:spcBef>
              <a:buFont typeface="Arial" charset="0"/>
              <a:buChar char="•"/>
            </a:pPr>
            <a:r>
              <a:rPr lang="en-US" dirty="0">
                <a:latin typeface="Arial" charset="0"/>
                <a:ea typeface="ＭＳ Ｐゴシック" charset="0"/>
                <a:cs typeface="Arial" charset="0"/>
              </a:rPr>
              <a:t>Describe the difference between a plate boundary and plate boundary zone</a:t>
            </a:r>
          </a:p>
          <a:p>
            <a:pPr lvl="1" eaLnBrk="1" hangingPunct="1">
              <a:lnSpc>
                <a:spcPct val="90000"/>
              </a:lnSpc>
              <a:spcBef>
                <a:spcPct val="25000"/>
              </a:spcBef>
              <a:buFont typeface="Arial" charset="0"/>
              <a:buChar char="•"/>
            </a:pPr>
            <a:endParaRPr lang="en-US"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ctagon 5"/>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62467" name="Rectangle 2"/>
          <p:cNvSpPr>
            <a:spLocks noGrp="1" noChangeArrowheads="1"/>
          </p:cNvSpPr>
          <p:nvPr>
            <p:ph type="title"/>
          </p:nvPr>
        </p:nvSpPr>
        <p:spPr>
          <a:xfrm>
            <a:off x="3309938" y="60325"/>
            <a:ext cx="5834062" cy="901160"/>
          </a:xfrm>
        </p:spPr>
        <p:txBody>
          <a:bodyPr/>
          <a:lstStyle/>
          <a:p>
            <a:pPr eaLnBrk="1" hangingPunct="1"/>
            <a:r>
              <a:rPr lang="en-US" dirty="0">
                <a:latin typeface="Arial" charset="0"/>
                <a:cs typeface="ＭＳ Ｐゴシック" charset="0"/>
              </a:rPr>
              <a:t>Part 3 continued: Sketch and Study the Vectors</a:t>
            </a:r>
          </a:p>
        </p:txBody>
      </p:sp>
      <p:sp>
        <p:nvSpPr>
          <p:cNvPr id="62468" name="Rectangle 3"/>
          <p:cNvSpPr>
            <a:spLocks noGrp="1" noChangeArrowheads="1"/>
          </p:cNvSpPr>
          <p:nvPr>
            <p:ph idx="1"/>
          </p:nvPr>
        </p:nvSpPr>
        <p:spPr/>
        <p:txBody>
          <a:bodyPr/>
          <a:lstStyle/>
          <a:p>
            <a:pPr eaLnBrk="1" hangingPunct="1">
              <a:lnSpc>
                <a:spcPct val="90000"/>
              </a:lnSpc>
            </a:pPr>
            <a:r>
              <a:rPr lang="en-US" sz="2800" dirty="0">
                <a:latin typeface="Arial" charset="0"/>
                <a:ea typeface="ＭＳ Ｐゴシック" charset="0"/>
                <a:cs typeface="Arial" charset="0"/>
              </a:rPr>
              <a:t>Sketch some of the observed velocity vectors on your map of the Western United States</a:t>
            </a:r>
          </a:p>
          <a:p>
            <a:pPr eaLnBrk="1" hangingPunct="1">
              <a:lnSpc>
                <a:spcPct val="90000"/>
              </a:lnSpc>
            </a:pPr>
            <a:endParaRPr lang="en-US" sz="2800" dirty="0">
              <a:latin typeface="Arial" charset="0"/>
              <a:ea typeface="ＭＳ Ｐゴシック" charset="0"/>
              <a:cs typeface="Arial" charset="0"/>
            </a:endParaRPr>
          </a:p>
          <a:p>
            <a:pPr eaLnBrk="1" hangingPunct="1">
              <a:lnSpc>
                <a:spcPct val="90000"/>
              </a:lnSpc>
            </a:pPr>
            <a:r>
              <a:rPr lang="en-US" sz="2800" dirty="0">
                <a:latin typeface="Arial" charset="0"/>
                <a:ea typeface="ＭＳ Ｐゴシック" charset="0"/>
                <a:cs typeface="Arial" charset="0"/>
              </a:rPr>
              <a:t>Answer</a:t>
            </a:r>
            <a:r>
              <a:rPr lang="en-US" sz="2800" b="1" dirty="0">
                <a:latin typeface="Arial" charset="0"/>
                <a:ea typeface="ＭＳ Ｐゴシック" charset="0"/>
                <a:cs typeface="Arial" charset="0"/>
              </a:rPr>
              <a:t> </a:t>
            </a:r>
            <a:r>
              <a:rPr lang="en-US" sz="2800" dirty="0">
                <a:latin typeface="Arial" charset="0"/>
                <a:ea typeface="ＭＳ Ｐゴシック" charset="0"/>
                <a:cs typeface="Arial" charset="0"/>
              </a:rPr>
              <a:t>questions on page 8</a:t>
            </a:r>
          </a:p>
          <a:p>
            <a:pPr eaLnBrk="1" hangingPunct="1">
              <a:lnSpc>
                <a:spcPct val="90000"/>
              </a:lnSpc>
            </a:pPr>
            <a:endParaRPr lang="en-US" sz="2800" dirty="0">
              <a:latin typeface="Arial" charset="0"/>
              <a:ea typeface="ＭＳ Ｐゴシック" charset="0"/>
              <a:cs typeface="Arial" charset="0"/>
            </a:endParaRPr>
          </a:p>
          <a:p>
            <a:pPr eaLnBrk="1" hangingPunct="1">
              <a:lnSpc>
                <a:spcPct val="90000"/>
              </a:lnSpc>
            </a:pPr>
            <a:r>
              <a:rPr lang="en-US" sz="2800" dirty="0">
                <a:latin typeface="Arial" charset="0"/>
                <a:ea typeface="ＭＳ Ｐゴシック" charset="0"/>
                <a:cs typeface="Arial" charset="0"/>
              </a:rPr>
              <a:t>Discuss</a:t>
            </a:r>
            <a:r>
              <a:rPr lang="en-US" sz="2800" b="1" dirty="0">
                <a:latin typeface="Arial" charset="0"/>
                <a:ea typeface="ＭＳ Ｐゴシック" charset="0"/>
                <a:cs typeface="Arial" charset="0"/>
              </a:rPr>
              <a:t> </a:t>
            </a:r>
            <a:r>
              <a:rPr lang="en-US" sz="2800" dirty="0">
                <a:latin typeface="Arial" charset="0"/>
                <a:ea typeface="ＭＳ Ｐゴシック" charset="0"/>
                <a:cs typeface="Arial" charset="0"/>
              </a:rPr>
              <a:t>with your </a:t>
            </a:r>
            <a:r>
              <a:rPr lang="en-US" sz="2800" dirty="0" smtClean="0">
                <a:latin typeface="Arial" charset="0"/>
                <a:ea typeface="ＭＳ Ｐゴシック" charset="0"/>
                <a:cs typeface="Arial" charset="0"/>
              </a:rPr>
              <a:t>teammate</a:t>
            </a:r>
          </a:p>
          <a:p>
            <a:pPr eaLnBrk="1" hangingPunct="1">
              <a:lnSpc>
                <a:spcPct val="90000"/>
              </a:lnSpc>
            </a:pPr>
            <a:endParaRPr lang="en-US" sz="2800" dirty="0">
              <a:latin typeface="Arial" charset="0"/>
              <a:ea typeface="ＭＳ Ｐゴシック" charset="0"/>
              <a:cs typeface="Arial" charset="0"/>
            </a:endParaRPr>
          </a:p>
          <a:p>
            <a:pPr>
              <a:spcAft>
                <a:spcPts val="1200"/>
              </a:spcAft>
            </a:pPr>
            <a:r>
              <a:rPr lang="en-US" sz="2800" dirty="0">
                <a:latin typeface="Arial" charset="0"/>
                <a:ea typeface="ＭＳ Ｐゴシック" charset="0"/>
                <a:cs typeface="Arial" charset="0"/>
              </a:rPr>
              <a:t>Bonus: </a:t>
            </a:r>
            <a:r>
              <a:rPr lang="en-US" sz="2800" dirty="0"/>
              <a:t>How would you characterize the width of the plate boundaries on your map? </a:t>
            </a:r>
          </a:p>
          <a:p>
            <a:r>
              <a:rPr lang="en-US" sz="2800" dirty="0"/>
              <a:t>Based on your data, which plate boundaries should be shown as a thin line or a zone? Why?</a:t>
            </a:r>
            <a:endParaRPr lang="en-US" sz="2800" dirty="0">
              <a:latin typeface="Arial" charset="0"/>
              <a:ea typeface="ＭＳ Ｐゴシック" charset="0"/>
              <a:cs typeface="Arial" charset="0"/>
            </a:endParaRPr>
          </a:p>
          <a:p>
            <a:pPr eaLnBrk="1" hangingPunct="1">
              <a:lnSpc>
                <a:spcPct val="90000"/>
              </a:lnSpc>
            </a:pPr>
            <a:endParaRPr lang="en-US" sz="2800" dirty="0">
              <a:latin typeface="Arial" charset="0"/>
              <a:ea typeface="ＭＳ Ｐゴシック" charset="0"/>
              <a:cs typeface="Arial" charset="0"/>
            </a:endParaRPr>
          </a:p>
          <a:p>
            <a:pPr eaLnBrk="1" hangingPunct="1">
              <a:lnSpc>
                <a:spcPct val="90000"/>
              </a:lnSpc>
            </a:pPr>
            <a:endParaRPr lang="en-US" sz="2800" dirty="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atin typeface="Arial" charset="0"/>
                <a:cs typeface="ＭＳ Ｐゴシック" charset="0"/>
              </a:rPr>
              <a:t>Part 4: Put It All Together</a:t>
            </a:r>
          </a:p>
        </p:txBody>
      </p:sp>
      <p:pic>
        <p:nvPicPr>
          <p:cNvPr id="68610" name="Content Placeholder 4" descr="model_GPS_JVV.png"/>
          <p:cNvPicPr>
            <a:picLocks noGrp="1" noChangeAspect="1"/>
          </p:cNvPicPr>
          <p:nvPr>
            <p:ph idx="1"/>
          </p:nvPr>
        </p:nvPicPr>
        <p:blipFill>
          <a:blip r:embed="rId3">
            <a:extLst>
              <a:ext uri="{28A0092B-C50C-407E-A947-70E740481C1C}">
                <a14:useLocalDpi xmlns:a14="http://schemas.microsoft.com/office/drawing/2010/main" val="0"/>
              </a:ext>
            </a:extLst>
          </a:blip>
          <a:srcRect l="-56223" r="-56223"/>
          <a:stretch>
            <a:fillRect/>
          </a:stretch>
        </p:blipFill>
        <p:spPr>
          <a:xfrm>
            <a:off x="-863600" y="809625"/>
            <a:ext cx="10855325" cy="6048375"/>
          </a:xfrm>
        </p:spPr>
      </p:pic>
      <p:sp>
        <p:nvSpPr>
          <p:cNvPr id="68611"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09D096-0C6A-904E-B2D8-67CB70D8A708}" type="slidenum">
              <a:rPr lang="en-US" sz="1800"/>
              <a:pPr eaLnBrk="1" hangingPunct="1"/>
              <a:t>21</a:t>
            </a:fld>
            <a:endParaRPr lang="en-US" sz="180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148013" y="0"/>
            <a:ext cx="5995987" cy="884238"/>
          </a:xfrm>
        </p:spPr>
        <p:txBody>
          <a:bodyPr/>
          <a:lstStyle/>
          <a:p>
            <a:pPr eaLnBrk="1" hangingPunct="1"/>
            <a:r>
              <a:rPr lang="en-US" sz="3200">
                <a:latin typeface="Arial" charset="0"/>
                <a:cs typeface="ＭＳ Ｐゴシック" charset="0"/>
              </a:rPr>
              <a:t>Neighboring Frames of Reference: North America</a:t>
            </a:r>
          </a:p>
        </p:txBody>
      </p:sp>
      <p:pic>
        <p:nvPicPr>
          <p:cNvPr id="64515" name="Picture 8"/>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25461" t="34512" r="19372" b="15531"/>
          <a:stretch/>
        </p:blipFill>
        <p:spPr>
          <a:xfrm>
            <a:off x="0" y="1068259"/>
            <a:ext cx="4978932" cy="3807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372" t="26625"/>
          <a:stretch/>
        </p:blipFill>
        <p:spPr bwMode="auto">
          <a:xfrm>
            <a:off x="4206978" y="967479"/>
            <a:ext cx="4937022" cy="39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Rectangle 3"/>
          <p:cNvSpPr txBox="1">
            <a:spLocks noChangeArrowheads="1"/>
          </p:cNvSpPr>
          <p:nvPr/>
        </p:nvSpPr>
        <p:spPr bwMode="auto">
          <a:xfrm>
            <a:off x="4656411" y="4708997"/>
            <a:ext cx="4487590" cy="2149003"/>
          </a:xfrm>
          <a:prstGeom prst="rect">
            <a:avLst/>
          </a:prstGeom>
          <a:solidFill>
            <a:srgbClr val="FFFFFF"/>
          </a:solidFill>
          <a:ln>
            <a:solidFill>
              <a:srgbClr val="6C7472"/>
            </a:solid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FontTx/>
              <a:buNone/>
            </a:pPr>
            <a:r>
              <a:rPr lang="en-US" sz="2400" dirty="0" smtClean="0">
                <a:latin typeface="Arial" charset="0"/>
                <a:ea typeface="ＭＳ Ｐゴシック" charset="0"/>
                <a:cs typeface="Arial" charset="0"/>
              </a:rPr>
              <a:t>Pacific plate reference frame</a:t>
            </a:r>
          </a:p>
          <a:p>
            <a:pPr eaLnBrk="1" hangingPunct="1">
              <a:lnSpc>
                <a:spcPct val="90000"/>
              </a:lnSpc>
              <a:buFontTx/>
              <a:buNone/>
            </a:pPr>
            <a:endParaRPr lang="en-US" sz="2400" dirty="0" smtClean="0">
              <a:latin typeface="Arial" charset="0"/>
              <a:ea typeface="ＭＳ Ｐゴシック" charset="0"/>
              <a:cs typeface="Arial" charset="0"/>
            </a:endParaRPr>
          </a:p>
          <a:p>
            <a:pPr marL="0" indent="0" eaLnBrk="1" hangingPunct="1">
              <a:lnSpc>
                <a:spcPct val="90000"/>
              </a:lnSpc>
              <a:buNone/>
            </a:pPr>
            <a:r>
              <a:rPr lang="en-US" sz="2400" dirty="0" smtClean="0">
                <a:latin typeface="Arial" charset="0"/>
                <a:ea typeface="ＭＳ Ｐゴシック" charset="0"/>
                <a:cs typeface="Arial" charset="0"/>
              </a:rPr>
              <a:t>The world moves compared to the Pacific plate</a:t>
            </a:r>
            <a:endParaRPr lang="en-US" altLang="ja-JP" sz="2400" dirty="0" smtClean="0">
              <a:latin typeface="Arial" charset="0"/>
              <a:ea typeface="ＭＳ Ｐゴシック" charset="0"/>
              <a:cs typeface="Arial" charset="0"/>
            </a:endParaRPr>
          </a:p>
        </p:txBody>
      </p:sp>
      <p:sp>
        <p:nvSpPr>
          <p:cNvPr id="64514" name="Rectangle 3"/>
          <p:cNvSpPr>
            <a:spLocks noGrp="1" noChangeArrowheads="1"/>
          </p:cNvSpPr>
          <p:nvPr>
            <p:ph type="body" idx="1"/>
          </p:nvPr>
        </p:nvSpPr>
        <p:spPr>
          <a:xfrm>
            <a:off x="0" y="4706371"/>
            <a:ext cx="4595937" cy="2151629"/>
          </a:xfrm>
          <a:solidFill>
            <a:schemeClr val="bg1"/>
          </a:solidFill>
          <a:ln>
            <a:solidFill>
              <a:srgbClr val="6C7472"/>
            </a:solidFill>
          </a:ln>
        </p:spPr>
        <p:txBody>
          <a:bodyPr/>
          <a:lstStyle/>
          <a:p>
            <a:pPr eaLnBrk="1" hangingPunct="1">
              <a:lnSpc>
                <a:spcPct val="80000"/>
              </a:lnSpc>
              <a:buFontTx/>
              <a:buNone/>
            </a:pPr>
            <a:r>
              <a:rPr lang="en-US" sz="2400" dirty="0" smtClean="0">
                <a:latin typeface="Arial" charset="0"/>
                <a:ea typeface="ＭＳ Ｐゴシック" charset="0"/>
                <a:cs typeface="Arial" charset="0"/>
              </a:rPr>
              <a:t>North </a:t>
            </a:r>
            <a:r>
              <a:rPr lang="en-US" sz="2400" dirty="0">
                <a:latin typeface="Arial" charset="0"/>
                <a:ea typeface="ＭＳ Ｐゴシック" charset="0"/>
                <a:cs typeface="Arial" charset="0"/>
              </a:rPr>
              <a:t>America </a:t>
            </a:r>
            <a:r>
              <a:rPr lang="en-US" sz="2400" dirty="0">
                <a:latin typeface="Arial" charset="0"/>
                <a:ea typeface="ＭＳ Ｐゴシック" charset="0"/>
                <a:cs typeface="Arial" charset="0"/>
              </a:rPr>
              <a:t>Reference frame </a:t>
            </a:r>
            <a:endParaRPr lang="en-US" sz="2400" dirty="0" smtClean="0">
              <a:latin typeface="Arial" charset="0"/>
              <a:ea typeface="ＭＳ Ｐゴシック" charset="0"/>
              <a:cs typeface="Arial" charset="0"/>
            </a:endParaRPr>
          </a:p>
          <a:p>
            <a:pPr eaLnBrk="1" hangingPunct="1">
              <a:lnSpc>
                <a:spcPct val="80000"/>
              </a:lnSpc>
              <a:buFontTx/>
              <a:buNone/>
            </a:pPr>
            <a:endParaRPr lang="en-US" sz="2400" dirty="0">
              <a:latin typeface="Arial" charset="0"/>
              <a:ea typeface="ＭＳ Ｐゴシック" charset="0"/>
              <a:cs typeface="Arial" charset="0"/>
            </a:endParaRPr>
          </a:p>
          <a:p>
            <a:pPr eaLnBrk="1" hangingPunct="1">
              <a:lnSpc>
                <a:spcPct val="80000"/>
              </a:lnSpc>
              <a:buFontTx/>
              <a:buNone/>
            </a:pPr>
            <a:r>
              <a:rPr lang="en-US" sz="2400" dirty="0" smtClean="0">
                <a:latin typeface="Arial" charset="0"/>
                <a:ea typeface="ＭＳ Ｐゴシック" charset="0"/>
                <a:cs typeface="Arial" charset="0"/>
              </a:rPr>
              <a:t>The </a:t>
            </a:r>
            <a:r>
              <a:rPr lang="en-US" sz="2400" dirty="0">
                <a:latin typeface="Arial" charset="0"/>
                <a:ea typeface="ＭＳ Ｐゴシック" charset="0"/>
                <a:cs typeface="Arial" charset="0"/>
              </a:rPr>
              <a:t>rest of the world</a:t>
            </a:r>
            <a:r>
              <a:rPr lang="ja-JP" altLang="en-US" sz="2400" dirty="0">
                <a:latin typeface="Arial" charset="0"/>
                <a:ea typeface="ＭＳ Ｐゴシック" charset="0"/>
                <a:cs typeface="Arial" charset="0"/>
              </a:rPr>
              <a:t>’</a:t>
            </a:r>
            <a:r>
              <a:rPr lang="en-US" altLang="ja-JP" sz="2400" dirty="0">
                <a:latin typeface="Arial" charset="0"/>
                <a:ea typeface="ＭＳ Ｐゴシック" charset="0"/>
                <a:cs typeface="Arial" charset="0"/>
              </a:rPr>
              <a:t>s plates move, while the North America plate stays fixed</a:t>
            </a:r>
            <a:r>
              <a:rPr lang="en-US" altLang="ja-JP" sz="2400" dirty="0" smtClean="0">
                <a:latin typeface="Arial" charset="0"/>
                <a:ea typeface="ＭＳ Ｐゴシック" charset="0"/>
                <a:cs typeface="Arial" charset="0"/>
              </a:rPr>
              <a:t>.</a:t>
            </a:r>
            <a:endParaRPr lang="en-US" altLang="ja-JP" sz="2400" dirty="0">
              <a:latin typeface="Arial" charset="0"/>
              <a:ea typeface="ＭＳ Ｐゴシック" charset="0"/>
              <a:cs typeface="Arial" charset="0"/>
            </a:endParaRPr>
          </a:p>
        </p:txBody>
      </p:sp>
    </p:spTree>
    <p:extLst>
      <p:ext uri="{BB962C8B-B14F-4D97-AF65-F5344CB8AC3E}">
        <p14:creationId xmlns:p14="http://schemas.microsoft.com/office/powerpoint/2010/main" val="9837966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Content Placeholder 4" descr="Convergent-Alaska_northAm-rf2.jpg"/>
          <p:cNvPicPr>
            <a:picLocks noGrp="1" noChangeAspect="1"/>
          </p:cNvPicPr>
          <p:nvPr>
            <p:ph sz="half" idx="1"/>
          </p:nvPr>
        </p:nvPicPr>
        <p:blipFill>
          <a:blip r:embed="rId2">
            <a:extLst>
              <a:ext uri="{28A0092B-C50C-407E-A947-70E740481C1C}">
                <a14:useLocalDpi xmlns:a14="http://schemas.microsoft.com/office/drawing/2010/main" val="0"/>
              </a:ext>
            </a:extLst>
          </a:blip>
          <a:srcRect t="40430" r="-356" b="-392"/>
          <a:stretch>
            <a:fillRect/>
          </a:stretch>
        </p:blipFill>
        <p:spPr>
          <a:xfrm>
            <a:off x="0" y="1373188"/>
            <a:ext cx="9144000" cy="5486400"/>
          </a:xfrm>
        </p:spPr>
      </p:pic>
      <p:sp>
        <p:nvSpPr>
          <p:cNvPr id="82946" name="Title 1"/>
          <p:cNvSpPr>
            <a:spLocks noGrp="1"/>
          </p:cNvSpPr>
          <p:nvPr>
            <p:ph type="title"/>
          </p:nvPr>
        </p:nvSpPr>
        <p:spPr/>
        <p:txBody>
          <a:bodyPr>
            <a:normAutofit/>
          </a:bodyPr>
          <a:lstStyle/>
          <a:p>
            <a:r>
              <a:rPr lang="en-US" dirty="0">
                <a:latin typeface="Arial" charset="0"/>
              </a:rPr>
              <a:t>Quick Reference: </a:t>
            </a:r>
          </a:p>
        </p:txBody>
      </p:sp>
      <p:pic>
        <p:nvPicPr>
          <p:cNvPr id="82947" name="Content Placeholder 4" descr="Convergent-Alaska_northAm-rf2.jpg"/>
          <p:cNvPicPr>
            <a:picLocks noGrp="1" noChangeAspect="1"/>
          </p:cNvPicPr>
          <p:nvPr>
            <p:ph sz="half" idx="1"/>
          </p:nvPr>
        </p:nvPicPr>
        <p:blipFill>
          <a:blip r:embed="rId2">
            <a:extLst>
              <a:ext uri="{28A0092B-C50C-407E-A947-70E740481C1C}">
                <a14:useLocalDpi xmlns:a14="http://schemas.microsoft.com/office/drawing/2010/main" val="0"/>
              </a:ext>
            </a:extLst>
          </a:blip>
          <a:srcRect l="1128" t="137" b="97108"/>
          <a:stretch>
            <a:fillRect/>
          </a:stretch>
        </p:blipFill>
        <p:spPr>
          <a:xfrm>
            <a:off x="65088" y="1008063"/>
            <a:ext cx="9009062" cy="250825"/>
          </a:xfrm>
        </p:spPr>
      </p:pic>
    </p:spTree>
    <p:extLst>
      <p:ext uri="{BB962C8B-B14F-4D97-AF65-F5344CB8AC3E}">
        <p14:creationId xmlns:p14="http://schemas.microsoft.com/office/powerpoint/2010/main" val="1246119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Content Placeholder 5" descr="Convergent-SouthAm_SouthAm-rf.gif.gif"/>
          <p:cNvPicPr>
            <a:picLocks noGrp="1" noChangeAspect="1"/>
          </p:cNvPicPr>
          <p:nvPr>
            <p:ph sz="half" idx="2"/>
          </p:nvPr>
        </p:nvPicPr>
        <p:blipFill>
          <a:blip r:embed="rId2">
            <a:extLst>
              <a:ext uri="{28A0092B-C50C-407E-A947-70E740481C1C}">
                <a14:useLocalDpi xmlns:a14="http://schemas.microsoft.com/office/drawing/2010/main" val="0"/>
              </a:ext>
            </a:extLst>
          </a:blip>
          <a:srcRect t="22296" b="27766"/>
          <a:stretch>
            <a:fillRect/>
          </a:stretch>
        </p:blipFill>
        <p:spPr>
          <a:xfrm>
            <a:off x="0" y="963613"/>
            <a:ext cx="9144000" cy="5894387"/>
          </a:xfrm>
        </p:spPr>
      </p:pic>
      <p:sp>
        <p:nvSpPr>
          <p:cNvPr id="83970" name="Title 1"/>
          <p:cNvSpPr>
            <a:spLocks noGrp="1"/>
          </p:cNvSpPr>
          <p:nvPr>
            <p:ph type="title"/>
          </p:nvPr>
        </p:nvSpPr>
        <p:spPr/>
        <p:txBody>
          <a:bodyPr>
            <a:normAutofit/>
          </a:bodyPr>
          <a:lstStyle/>
          <a:p>
            <a:r>
              <a:rPr lang="en-US" dirty="0">
                <a:latin typeface="Arial" charset="0"/>
              </a:rPr>
              <a:t>Quick </a:t>
            </a:r>
            <a:r>
              <a:rPr lang="en-US" dirty="0" smtClean="0">
                <a:latin typeface="Arial" charset="0"/>
              </a:rPr>
              <a:t>Reference</a:t>
            </a:r>
            <a:endParaRPr lang="en-US" dirty="0">
              <a:latin typeface="Arial" charset="0"/>
            </a:endParaRPr>
          </a:p>
        </p:txBody>
      </p:sp>
    </p:spTree>
    <p:extLst>
      <p:ext uri="{BB962C8B-B14F-4D97-AF65-F5344CB8AC3E}">
        <p14:creationId xmlns:p14="http://schemas.microsoft.com/office/powerpoint/2010/main" val="27889843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normAutofit fontScale="90000"/>
          </a:bodyPr>
          <a:lstStyle/>
          <a:p>
            <a:r>
              <a:rPr lang="en-US">
                <a:latin typeface="Arial" charset="0"/>
              </a:rPr>
              <a:t>Quick Reference: Convergent Boundary</a:t>
            </a:r>
          </a:p>
        </p:txBody>
      </p:sp>
      <p:sp>
        <p:nvSpPr>
          <p:cNvPr id="84994" name="Content Placeholder 27"/>
          <p:cNvSpPr>
            <a:spLocks noGrp="1"/>
          </p:cNvSpPr>
          <p:nvPr>
            <p:ph idx="1"/>
          </p:nvPr>
        </p:nvSpPr>
        <p:spPr>
          <a:xfrm>
            <a:off x="457200" y="4649788"/>
            <a:ext cx="8229600" cy="1819275"/>
          </a:xfrm>
        </p:spPr>
        <p:txBody>
          <a:bodyPr/>
          <a:lstStyle/>
          <a:p>
            <a:pPr marL="0" indent="0">
              <a:buFont typeface="Arial" charset="0"/>
              <a:buNone/>
            </a:pPr>
            <a:r>
              <a:rPr lang="en-US">
                <a:latin typeface="Calibri" charset="0"/>
                <a:ea typeface="ＭＳ Ｐゴシック" charset="0"/>
                <a:cs typeface="ＭＳ Ｐゴシック" charset="0"/>
              </a:rPr>
              <a:t>Longer vectors running into shorter vectors</a:t>
            </a:r>
          </a:p>
        </p:txBody>
      </p:sp>
      <p:cxnSp>
        <p:nvCxnSpPr>
          <p:cNvPr id="4" name="Straight Arrow Connector 3"/>
          <p:cNvCxnSpPr/>
          <p:nvPr/>
        </p:nvCxnSpPr>
        <p:spPr>
          <a:xfrm flipH="1">
            <a:off x="2916238" y="1736725"/>
            <a:ext cx="989012" cy="17145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787525" y="2630488"/>
            <a:ext cx="990600" cy="173037"/>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3221038" y="2041525"/>
            <a:ext cx="989012" cy="17145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297238" y="2935288"/>
            <a:ext cx="990600" cy="173037"/>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287713" y="2409825"/>
            <a:ext cx="990600" cy="1730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804988" y="3305175"/>
            <a:ext cx="990600" cy="1730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508500" y="1625600"/>
            <a:ext cx="452438" cy="7778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070350" y="3375025"/>
            <a:ext cx="990600" cy="1730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11425" y="3570288"/>
            <a:ext cx="990600" cy="173037"/>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695450" y="1990725"/>
            <a:ext cx="990600" cy="17145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778375" y="2228850"/>
            <a:ext cx="452438" cy="7937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7788" y="2759075"/>
            <a:ext cx="452437" cy="7778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492750" y="3094038"/>
            <a:ext cx="452438" cy="77787"/>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564188" y="1466850"/>
            <a:ext cx="69850" cy="12700"/>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716588" y="1619250"/>
            <a:ext cx="69850" cy="12700"/>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891213" y="1901825"/>
            <a:ext cx="69850" cy="11113"/>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151563" y="2139950"/>
            <a:ext cx="68262" cy="11113"/>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421438" y="2528888"/>
            <a:ext cx="69850" cy="12700"/>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659563" y="2863850"/>
            <a:ext cx="69850" cy="12700"/>
          </a:xfrm>
          <a:prstGeom prst="straightConnector1">
            <a:avLst/>
          </a:prstGeom>
          <a:ln w="9525"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3090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2135188" y="60325"/>
            <a:ext cx="7026275" cy="673100"/>
          </a:xfrm>
        </p:spPr>
        <p:txBody>
          <a:bodyPr>
            <a:normAutofit/>
          </a:bodyPr>
          <a:lstStyle/>
          <a:p>
            <a:r>
              <a:rPr lang="en-US" dirty="0">
                <a:latin typeface="Arial" charset="0"/>
              </a:rPr>
              <a:t>Quick Reference:  </a:t>
            </a:r>
          </a:p>
        </p:txBody>
      </p:sp>
      <p:pic>
        <p:nvPicPr>
          <p:cNvPr id="87042" name="Picture 2" descr="Transform_California-NorthamRF.jpg"/>
          <p:cNvPicPr>
            <a:picLocks noChangeAspect="1"/>
          </p:cNvPicPr>
          <p:nvPr/>
        </p:nvPicPr>
        <p:blipFill>
          <a:blip r:embed="rId2">
            <a:extLst>
              <a:ext uri="{28A0092B-C50C-407E-A947-70E740481C1C}">
                <a14:useLocalDpi xmlns:a14="http://schemas.microsoft.com/office/drawing/2010/main" val="0"/>
              </a:ext>
            </a:extLst>
          </a:blip>
          <a:srcRect t="8411" r="23260" b="22951"/>
          <a:stretch>
            <a:fillRect/>
          </a:stretch>
        </p:blipFill>
        <p:spPr bwMode="auto">
          <a:xfrm>
            <a:off x="981075" y="1238250"/>
            <a:ext cx="81629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2" descr="Transform_California-NorthamRF.jpg"/>
          <p:cNvPicPr>
            <a:picLocks noChangeAspect="1"/>
          </p:cNvPicPr>
          <p:nvPr/>
        </p:nvPicPr>
        <p:blipFill>
          <a:blip r:embed="rId2">
            <a:extLst>
              <a:ext uri="{28A0092B-C50C-407E-A947-70E740481C1C}">
                <a14:useLocalDpi xmlns:a14="http://schemas.microsoft.com/office/drawing/2010/main" val="0"/>
              </a:ext>
            </a:extLst>
          </a:blip>
          <a:srcRect r="22824" b="95036"/>
          <a:stretch>
            <a:fillRect/>
          </a:stretch>
        </p:blipFill>
        <p:spPr bwMode="auto">
          <a:xfrm>
            <a:off x="935038" y="760413"/>
            <a:ext cx="82089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descr="Transform_California-NorthamRF.jpg"/>
          <p:cNvPicPr>
            <a:picLocks noChangeAspect="1"/>
          </p:cNvPicPr>
          <p:nvPr/>
        </p:nvPicPr>
        <p:blipFill>
          <a:blip r:embed="rId2">
            <a:extLst>
              <a:ext uri="{28A0092B-C50C-407E-A947-70E740481C1C}">
                <a14:useLocalDpi xmlns:a14="http://schemas.microsoft.com/office/drawing/2010/main" val="0"/>
              </a:ext>
            </a:extLst>
          </a:blip>
          <a:srcRect l="51242" t="272" r="603" b="94044"/>
          <a:stretch>
            <a:fillRect/>
          </a:stretch>
        </p:blipFill>
        <p:spPr bwMode="auto">
          <a:xfrm>
            <a:off x="3981450" y="788988"/>
            <a:ext cx="51625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4328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6"/>
          <p:cNvSpPr>
            <a:spLocks noGrp="1"/>
          </p:cNvSpPr>
          <p:nvPr>
            <p:ph type="title"/>
          </p:nvPr>
        </p:nvSpPr>
        <p:spPr/>
        <p:txBody>
          <a:bodyPr>
            <a:normAutofit/>
          </a:bodyPr>
          <a:lstStyle/>
          <a:p>
            <a:r>
              <a:rPr lang="en-US" dirty="0">
                <a:latin typeface="Arial" charset="0"/>
              </a:rPr>
              <a:t>Quick Reference: </a:t>
            </a:r>
          </a:p>
        </p:txBody>
      </p:sp>
      <p:pic>
        <p:nvPicPr>
          <p:cNvPr id="86018" name="Picture 7" descr="Transform_seOfSouthAM-NubiaRF.gif"/>
          <p:cNvPicPr>
            <a:picLocks noChangeAspect="1"/>
          </p:cNvPicPr>
          <p:nvPr/>
        </p:nvPicPr>
        <p:blipFill>
          <a:blip r:embed="rId2">
            <a:extLst>
              <a:ext uri="{28A0092B-C50C-407E-A947-70E740481C1C}">
                <a14:useLocalDpi xmlns:a14="http://schemas.microsoft.com/office/drawing/2010/main" val="0"/>
              </a:ext>
            </a:extLst>
          </a:blip>
          <a:srcRect l="13435" t="67963" r="33675" b="249"/>
          <a:stretch>
            <a:fillRect/>
          </a:stretch>
        </p:blipFill>
        <p:spPr bwMode="auto">
          <a:xfrm>
            <a:off x="0" y="1023938"/>
            <a:ext cx="9144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065213"/>
            <a:ext cx="2130425" cy="22494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178257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normAutofit fontScale="90000"/>
          </a:bodyPr>
          <a:lstStyle/>
          <a:p>
            <a:r>
              <a:rPr lang="en-US">
                <a:latin typeface="Arial" charset="0"/>
              </a:rPr>
              <a:t>Quick Reference:  </a:t>
            </a:r>
            <a:br>
              <a:rPr lang="en-US">
                <a:latin typeface="Arial" charset="0"/>
              </a:rPr>
            </a:br>
            <a:r>
              <a:rPr lang="en-US">
                <a:latin typeface="Arial" charset="0"/>
              </a:rPr>
              <a:t>Transform Boundary</a:t>
            </a:r>
          </a:p>
        </p:txBody>
      </p:sp>
      <p:sp>
        <p:nvSpPr>
          <p:cNvPr id="88066" name="Content Placeholder 1"/>
          <p:cNvSpPr>
            <a:spLocks noGrp="1"/>
          </p:cNvSpPr>
          <p:nvPr>
            <p:ph idx="1"/>
          </p:nvPr>
        </p:nvSpPr>
        <p:spPr>
          <a:xfrm>
            <a:off x="457200" y="5003800"/>
            <a:ext cx="8229600" cy="1465263"/>
          </a:xfrm>
        </p:spPr>
        <p:txBody>
          <a:bodyPr/>
          <a:lstStyle/>
          <a:p>
            <a:pPr marL="0" indent="0">
              <a:buFont typeface="Arial" charset="0"/>
              <a:buNone/>
            </a:pPr>
            <a:r>
              <a:rPr lang="en-US">
                <a:latin typeface="Calibri" charset="0"/>
                <a:ea typeface="ＭＳ Ｐゴシック" charset="0"/>
                <a:cs typeface="ＭＳ Ｐゴシック" charset="0"/>
              </a:rPr>
              <a:t>Longer vectors parallel to shorter vectors</a:t>
            </a:r>
          </a:p>
        </p:txBody>
      </p:sp>
      <p:cxnSp>
        <p:nvCxnSpPr>
          <p:cNvPr id="7" name="Straight Arrow Connector 6"/>
          <p:cNvCxnSpPr/>
          <p:nvPr/>
        </p:nvCxnSpPr>
        <p:spPr>
          <a:xfrm>
            <a:off x="2809875" y="2041525"/>
            <a:ext cx="330200" cy="555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71938" y="2743200"/>
            <a:ext cx="328612" cy="5540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008313" y="1474788"/>
            <a:ext cx="328612" cy="555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954213" y="1841500"/>
            <a:ext cx="330200" cy="555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538538" y="3006725"/>
            <a:ext cx="328612" cy="5540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40000" y="2921000"/>
            <a:ext cx="328613" cy="555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462463" y="1665288"/>
            <a:ext cx="179387" cy="301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02250" y="2236788"/>
            <a:ext cx="179388" cy="301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19650" y="2184400"/>
            <a:ext cx="179388" cy="303213"/>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048250" y="1604963"/>
            <a:ext cx="179388" cy="3032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275263" y="2736850"/>
            <a:ext cx="179387" cy="301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711700" y="1055688"/>
            <a:ext cx="179388" cy="3016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068763" y="1195388"/>
            <a:ext cx="179387" cy="3032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07234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dirty="0" smtClean="0">
                <a:latin typeface="Arial" charset="0"/>
              </a:rPr>
              <a:t>Quick Reference</a:t>
            </a:r>
            <a:endParaRPr lang="en-US" dirty="0">
              <a:latin typeface="Arial" charset="0"/>
            </a:endParaRPr>
          </a:p>
        </p:txBody>
      </p:sp>
      <p:pic>
        <p:nvPicPr>
          <p:cNvPr id="89090" name="Content Placeholder 4" descr="Divergent-midAtlantic-eurasiaRF.gif"/>
          <p:cNvPicPr>
            <a:picLocks noGrp="1" noChangeAspect="1"/>
          </p:cNvPicPr>
          <p:nvPr>
            <p:ph sz="half" idx="1"/>
          </p:nvPr>
        </p:nvPicPr>
        <p:blipFill>
          <a:blip r:embed="rId2">
            <a:extLst>
              <a:ext uri="{28A0092B-C50C-407E-A947-70E740481C1C}">
                <a14:useLocalDpi xmlns:a14="http://schemas.microsoft.com/office/drawing/2010/main" val="0"/>
              </a:ext>
            </a:extLst>
          </a:blip>
          <a:srcRect t="6590" b="36420"/>
          <a:stretch>
            <a:fillRect/>
          </a:stretch>
        </p:blipFill>
        <p:spPr>
          <a:xfrm>
            <a:off x="935038" y="819150"/>
            <a:ext cx="8208962" cy="6038850"/>
          </a:xfrm>
        </p:spPr>
      </p:pic>
    </p:spTree>
    <p:extLst>
      <p:ext uri="{BB962C8B-B14F-4D97-AF65-F5344CB8AC3E}">
        <p14:creationId xmlns:p14="http://schemas.microsoft.com/office/powerpoint/2010/main" val="41300207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5"/>
          <p:cNvSpPr>
            <a:spLocks noGrp="1"/>
          </p:cNvSpPr>
          <p:nvPr>
            <p:ph type="sldNum" sz="quarter" idx="12"/>
          </p:nvPr>
        </p:nvSpPr>
        <p:spPr bwMode="auto">
          <a:xfrm>
            <a:off x="4402138" y="6356350"/>
            <a:ext cx="16176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E9BA76-4E1E-A243-A374-818FFE45937B}" type="slidenum">
              <a:rPr lang="en-US" sz="1800"/>
              <a:pPr eaLnBrk="1" hangingPunct="1"/>
              <a:t>3</a:t>
            </a:fld>
            <a:endParaRPr lang="en-US" sz="1800"/>
          </a:p>
        </p:txBody>
      </p:sp>
      <p:sp>
        <p:nvSpPr>
          <p:cNvPr id="39938" name="Rectangle 8"/>
          <p:cNvSpPr>
            <a:spLocks noGrp="1" noChangeArrowheads="1"/>
          </p:cNvSpPr>
          <p:nvPr>
            <p:ph type="title"/>
          </p:nvPr>
        </p:nvSpPr>
        <p:spPr>
          <a:xfrm>
            <a:off x="1676400" y="0"/>
            <a:ext cx="7467600" cy="844550"/>
          </a:xfrm>
        </p:spPr>
        <p:txBody>
          <a:bodyPr/>
          <a:lstStyle/>
          <a:p>
            <a:pPr eaLnBrk="1" hangingPunct="1"/>
            <a:r>
              <a:rPr lang="en-US" sz="3200">
                <a:latin typeface="Arial" charset="0"/>
                <a:cs typeface="ＭＳ Ｐゴシック" charset="0"/>
              </a:rPr>
              <a:t>Part 1: Prepare Your Map for Study</a:t>
            </a:r>
          </a:p>
        </p:txBody>
      </p:sp>
      <p:pic>
        <p:nvPicPr>
          <p:cNvPr id="39939"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3537922" cy="4921250"/>
          </a:xfrm>
          <a:noFill/>
          <a:ln>
            <a:solidFill>
              <a:srgbClr val="000000"/>
            </a:solidFill>
          </a:ln>
        </p:spPr>
      </p:pic>
      <p:sp>
        <p:nvSpPr>
          <p:cNvPr id="39941" name="Oval 10"/>
          <p:cNvSpPr>
            <a:spLocks noChangeArrowheads="1"/>
          </p:cNvSpPr>
          <p:nvPr/>
        </p:nvSpPr>
        <p:spPr bwMode="auto">
          <a:xfrm>
            <a:off x="2840585" y="137712"/>
            <a:ext cx="668337" cy="290513"/>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3" name="Rectangle 12"/>
          <p:cNvSpPr>
            <a:spLocks noChangeArrowheads="1"/>
          </p:cNvSpPr>
          <p:nvPr/>
        </p:nvSpPr>
        <p:spPr bwMode="auto">
          <a:xfrm>
            <a:off x="4261908" y="665759"/>
            <a:ext cx="4882092"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square">
            <a:spAutoFit/>
          </a:bodyPr>
          <a:lstStyle/>
          <a:p>
            <a:r>
              <a:rPr lang="en-US" sz="3000" dirty="0" smtClean="0"/>
              <a:t>Go to</a:t>
            </a:r>
            <a:r>
              <a:rPr lang="en-US" sz="3000" dirty="0"/>
              <a:t>: </a:t>
            </a:r>
            <a:r>
              <a:rPr lang="en-US" sz="2600" dirty="0">
                <a:hlinkClick r:id="rId4"/>
              </a:rPr>
              <a:t>http://www.unavco.org/</a:t>
            </a:r>
            <a:endParaRPr lang="en-US" sz="2600" dirty="0"/>
          </a:p>
          <a:p>
            <a:r>
              <a:rPr lang="en-US" sz="2600" dirty="0" smtClean="0"/>
              <a:t>  Click on </a:t>
            </a:r>
            <a:r>
              <a:rPr lang="en-US" sz="2600" b="1" dirty="0" smtClean="0"/>
              <a:t>Education</a:t>
            </a:r>
            <a:r>
              <a:rPr lang="en-US" sz="2600" dirty="0" smtClean="0"/>
              <a:t> </a:t>
            </a:r>
          </a:p>
          <a:p>
            <a:r>
              <a:rPr lang="en-US" sz="2600" dirty="0"/>
              <a:t> </a:t>
            </a:r>
            <a:r>
              <a:rPr lang="en-US" sz="2600" dirty="0" smtClean="0"/>
              <a:t>    then </a:t>
            </a:r>
            <a:r>
              <a:rPr lang="en-US" sz="2600" b="1" dirty="0"/>
              <a:t>Map Tools</a:t>
            </a:r>
            <a:r>
              <a:rPr lang="en-US" sz="2600" dirty="0"/>
              <a:t>, </a:t>
            </a:r>
            <a:r>
              <a:rPr lang="en-US" sz="2600" dirty="0" smtClean="0"/>
              <a:t>then </a:t>
            </a:r>
          </a:p>
          <a:p>
            <a:endParaRPr lang="en-US" sz="2600" dirty="0" smtClean="0"/>
          </a:p>
          <a:p>
            <a:r>
              <a:rPr lang="en-US" sz="2600" b="1" dirty="0"/>
              <a:t>	</a:t>
            </a:r>
            <a:endParaRPr lang="en-US" sz="2600" b="1" dirty="0" smtClean="0"/>
          </a:p>
          <a:p>
            <a:endParaRPr lang="en-US" sz="2600" b="1" dirty="0"/>
          </a:p>
          <a:p>
            <a:endParaRPr lang="en-US" sz="2600" b="1" dirty="0" smtClean="0"/>
          </a:p>
          <a:p>
            <a:endParaRPr lang="en-US" sz="2600" b="1" dirty="0"/>
          </a:p>
          <a:p>
            <a:endParaRPr lang="en-US" sz="2600" b="1" dirty="0" smtClean="0"/>
          </a:p>
          <a:p>
            <a:endParaRPr lang="en-US" sz="2600" b="1" dirty="0"/>
          </a:p>
          <a:p>
            <a:r>
              <a:rPr lang="en-US" sz="2600" b="1" dirty="0"/>
              <a:t> </a:t>
            </a:r>
            <a:r>
              <a:rPr lang="en-US" sz="2600" b="1" dirty="0" smtClean="0"/>
              <a:t>  </a:t>
            </a:r>
          </a:p>
          <a:p>
            <a:r>
              <a:rPr lang="en-US" sz="2600" b="1" dirty="0" smtClean="0"/>
              <a:t>EarthScope </a:t>
            </a:r>
            <a:r>
              <a:rPr lang="en-US" sz="2600" b="1" dirty="0"/>
              <a:t>Voyager Jr</a:t>
            </a:r>
            <a:r>
              <a:rPr lang="en-US" sz="2600" dirty="0"/>
              <a:t>.</a:t>
            </a:r>
            <a:r>
              <a:rPr lang="en-US" dirty="0"/>
              <a:t> </a:t>
            </a:r>
          </a:p>
        </p:txBody>
      </p:sp>
      <p:sp>
        <p:nvSpPr>
          <p:cNvPr id="39944" name="Line 13"/>
          <p:cNvSpPr>
            <a:spLocks noChangeShapeType="1"/>
          </p:cNvSpPr>
          <p:nvPr/>
        </p:nvSpPr>
        <p:spPr bwMode="auto">
          <a:xfrm flipH="1" flipV="1">
            <a:off x="3304052" y="451997"/>
            <a:ext cx="1033192" cy="850188"/>
          </a:xfrm>
          <a:prstGeom prst="line">
            <a:avLst/>
          </a:prstGeom>
          <a:noFill/>
          <a:ln w="28575">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pic>
        <p:nvPicPr>
          <p:cNvPr id="2" name="Picture 1" descr="UNAVCO-educationPage.png"/>
          <p:cNvPicPr>
            <a:picLocks noChangeAspect="1"/>
          </p:cNvPicPr>
          <p:nvPr/>
        </p:nvPicPr>
        <p:blipFill rotWithShape="1">
          <a:blip r:embed="rId5">
            <a:extLst>
              <a:ext uri="{28A0092B-C50C-407E-A947-70E740481C1C}">
                <a14:useLocalDpi xmlns:a14="http://schemas.microsoft.com/office/drawing/2010/main" val="0"/>
              </a:ext>
            </a:extLst>
          </a:blip>
          <a:srcRect b="28430"/>
          <a:stretch/>
        </p:blipFill>
        <p:spPr>
          <a:xfrm>
            <a:off x="497220" y="921627"/>
            <a:ext cx="3248094" cy="4791257"/>
          </a:xfrm>
          <a:prstGeom prst="rect">
            <a:avLst/>
          </a:prstGeom>
          <a:ln>
            <a:solidFill>
              <a:srgbClr val="000000"/>
            </a:solidFill>
          </a:ln>
        </p:spPr>
      </p:pic>
      <p:pic>
        <p:nvPicPr>
          <p:cNvPr id="14" name="Picture 13" descr="UNAVCO-educationPage.png"/>
          <p:cNvPicPr>
            <a:picLocks noChangeAspect="1"/>
          </p:cNvPicPr>
          <p:nvPr/>
        </p:nvPicPr>
        <p:blipFill rotWithShape="1">
          <a:blip r:embed="rId5">
            <a:extLst>
              <a:ext uri="{28A0092B-C50C-407E-A947-70E740481C1C}">
                <a14:useLocalDpi xmlns:a14="http://schemas.microsoft.com/office/drawing/2010/main" val="0"/>
              </a:ext>
            </a:extLst>
          </a:blip>
          <a:srcRect t="54289" b="28430"/>
          <a:stretch/>
        </p:blipFill>
        <p:spPr>
          <a:xfrm>
            <a:off x="1240208" y="2033991"/>
            <a:ext cx="7493276" cy="2668945"/>
          </a:xfrm>
          <a:prstGeom prst="rect">
            <a:avLst/>
          </a:prstGeom>
          <a:ln>
            <a:solidFill>
              <a:schemeClr val="tx1"/>
            </a:solidFill>
          </a:ln>
        </p:spPr>
      </p:pic>
      <p:sp>
        <p:nvSpPr>
          <p:cNvPr id="12" name="Oval 11"/>
          <p:cNvSpPr>
            <a:spLocks noChangeArrowheads="1"/>
          </p:cNvSpPr>
          <p:nvPr/>
        </p:nvSpPr>
        <p:spPr bwMode="auto">
          <a:xfrm>
            <a:off x="6218760" y="3065204"/>
            <a:ext cx="2184765" cy="742569"/>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Line 13"/>
          <p:cNvSpPr>
            <a:spLocks noChangeShapeType="1"/>
          </p:cNvSpPr>
          <p:nvPr/>
        </p:nvSpPr>
        <p:spPr bwMode="auto">
          <a:xfrm>
            <a:off x="5899163" y="1899230"/>
            <a:ext cx="532629" cy="1295117"/>
          </a:xfrm>
          <a:prstGeom prst="line">
            <a:avLst/>
          </a:prstGeom>
          <a:noFill/>
          <a:ln w="28575">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pic>
        <p:nvPicPr>
          <p:cNvPr id="39940" name="Picture 7"/>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85522" y="3468807"/>
            <a:ext cx="3867865" cy="3758271"/>
          </a:xfrm>
          <a:noFill/>
          <a:ln>
            <a:solidFill>
              <a:srgbClr val="000000"/>
            </a:solidFill>
          </a:ln>
        </p:spPr>
      </p:pic>
      <p:sp>
        <p:nvSpPr>
          <p:cNvPr id="39942" name="Oval 11"/>
          <p:cNvSpPr>
            <a:spLocks noChangeArrowheads="1"/>
          </p:cNvSpPr>
          <p:nvPr/>
        </p:nvSpPr>
        <p:spPr bwMode="auto">
          <a:xfrm>
            <a:off x="946052" y="5827450"/>
            <a:ext cx="2870169" cy="82708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5" name="Line 13"/>
          <p:cNvSpPr>
            <a:spLocks noChangeShapeType="1"/>
          </p:cNvSpPr>
          <p:nvPr/>
        </p:nvSpPr>
        <p:spPr bwMode="auto">
          <a:xfrm flipH="1">
            <a:off x="2376275" y="5416399"/>
            <a:ext cx="1947994" cy="387427"/>
          </a:xfrm>
          <a:prstGeom prst="line">
            <a:avLst/>
          </a:prstGeom>
          <a:noFill/>
          <a:ln w="28575">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a:bodyPr>
          <a:lstStyle/>
          <a:p>
            <a:r>
              <a:rPr lang="en-US" dirty="0">
                <a:latin typeface="Arial" charset="0"/>
              </a:rPr>
              <a:t>Quick </a:t>
            </a:r>
            <a:r>
              <a:rPr lang="en-US" dirty="0" smtClean="0">
                <a:latin typeface="Arial" charset="0"/>
              </a:rPr>
              <a:t>Reference</a:t>
            </a:r>
            <a:endParaRPr lang="en-US" dirty="0">
              <a:latin typeface="Arial" charset="0"/>
            </a:endParaRPr>
          </a:p>
        </p:txBody>
      </p:sp>
      <p:pic>
        <p:nvPicPr>
          <p:cNvPr id="90114" name="Content Placeholder 5" descr="Divergent-midAtlantic-nnrRF.gif"/>
          <p:cNvPicPr>
            <a:picLocks noGrp="1" noChangeAspect="1"/>
          </p:cNvPicPr>
          <p:nvPr>
            <p:ph sz="half" idx="2"/>
          </p:nvPr>
        </p:nvPicPr>
        <p:blipFill>
          <a:blip r:embed="rId2">
            <a:extLst>
              <a:ext uri="{28A0092B-C50C-407E-A947-70E740481C1C}">
                <a14:useLocalDpi xmlns:a14="http://schemas.microsoft.com/office/drawing/2010/main" val="0"/>
              </a:ext>
            </a:extLst>
          </a:blip>
          <a:srcRect l="9959" t="6754" r="121" b="41801"/>
          <a:stretch>
            <a:fillRect/>
          </a:stretch>
        </p:blipFill>
        <p:spPr>
          <a:xfrm>
            <a:off x="969963" y="822325"/>
            <a:ext cx="8174037" cy="6035675"/>
          </a:xfrm>
        </p:spPr>
      </p:pic>
    </p:spTree>
    <p:extLst>
      <p:ext uri="{BB962C8B-B14F-4D97-AF65-F5344CB8AC3E}">
        <p14:creationId xmlns:p14="http://schemas.microsoft.com/office/powerpoint/2010/main" val="23978780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normAutofit fontScale="90000"/>
          </a:bodyPr>
          <a:lstStyle/>
          <a:p>
            <a:r>
              <a:rPr lang="en-US">
                <a:latin typeface="Arial" charset="0"/>
              </a:rPr>
              <a:t>Quick Reference:  Divergent Boundary</a:t>
            </a:r>
          </a:p>
        </p:txBody>
      </p:sp>
      <p:sp>
        <p:nvSpPr>
          <p:cNvPr id="91138" name="Content Placeholder 71679"/>
          <p:cNvSpPr>
            <a:spLocks noGrp="1"/>
          </p:cNvSpPr>
          <p:nvPr>
            <p:ph idx="1"/>
          </p:nvPr>
        </p:nvSpPr>
        <p:spPr>
          <a:xfrm>
            <a:off x="457200" y="4902200"/>
            <a:ext cx="8229600" cy="1566863"/>
          </a:xfrm>
        </p:spPr>
        <p:txBody>
          <a:bodyPr/>
          <a:lstStyle/>
          <a:p>
            <a:pPr marL="0" indent="0">
              <a:buFont typeface="Arial" charset="0"/>
              <a:buNone/>
            </a:pPr>
            <a:r>
              <a:rPr lang="en-US">
                <a:latin typeface="Calibri" charset="0"/>
                <a:ea typeface="ＭＳ Ｐゴシック" charset="0"/>
                <a:cs typeface="ＭＳ Ｐゴシック" charset="0"/>
              </a:rPr>
              <a:t>Vectors pointing away from each other</a:t>
            </a:r>
          </a:p>
        </p:txBody>
      </p:sp>
      <p:cxnSp>
        <p:nvCxnSpPr>
          <p:cNvPr id="4" name="Straight Arrow Connector 3"/>
          <p:cNvCxnSpPr/>
          <p:nvPr/>
        </p:nvCxnSpPr>
        <p:spPr>
          <a:xfrm>
            <a:off x="6661150" y="2865438"/>
            <a:ext cx="222250"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662738" y="2297113"/>
            <a:ext cx="223837"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276975" y="2352675"/>
            <a:ext cx="223838"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246813" y="2816225"/>
            <a:ext cx="222250"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270625" y="1881188"/>
            <a:ext cx="222250"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616700" y="1905000"/>
            <a:ext cx="222250"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291388" y="2851150"/>
            <a:ext cx="227012" cy="2889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324725" y="3390900"/>
            <a:ext cx="228600" cy="2889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583488" y="2400300"/>
            <a:ext cx="228600" cy="2889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196138" y="2454275"/>
            <a:ext cx="228600" cy="2889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218363" y="1917700"/>
            <a:ext cx="228600" cy="2889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1150" name="Content Placeholder 71679"/>
          <p:cNvSpPr txBox="1">
            <a:spLocks/>
          </p:cNvSpPr>
          <p:nvPr/>
        </p:nvSpPr>
        <p:spPr bwMode="auto">
          <a:xfrm>
            <a:off x="1025525" y="1231900"/>
            <a:ext cx="32353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3200">
                <a:latin typeface="Calibri" charset="0"/>
              </a:rPr>
              <a:t>Example 1</a:t>
            </a:r>
          </a:p>
        </p:txBody>
      </p:sp>
      <p:sp>
        <p:nvSpPr>
          <p:cNvPr id="91151" name="Content Placeholder 71679"/>
          <p:cNvSpPr txBox="1">
            <a:spLocks/>
          </p:cNvSpPr>
          <p:nvPr/>
        </p:nvSpPr>
        <p:spPr bwMode="auto">
          <a:xfrm>
            <a:off x="6056313" y="1100138"/>
            <a:ext cx="251301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3200">
                <a:latin typeface="Calibri" charset="0"/>
              </a:rPr>
              <a:t>Example 2</a:t>
            </a:r>
          </a:p>
        </p:txBody>
      </p:sp>
      <p:cxnSp>
        <p:nvCxnSpPr>
          <p:cNvPr id="44" name="Straight Arrow Connector 43"/>
          <p:cNvCxnSpPr/>
          <p:nvPr/>
        </p:nvCxnSpPr>
        <p:spPr>
          <a:xfrm>
            <a:off x="6742113" y="3421063"/>
            <a:ext cx="223837" cy="330200"/>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7739063" y="1870075"/>
            <a:ext cx="227012" cy="287338"/>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1104900" y="2322513"/>
            <a:ext cx="404813" cy="238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1166813" y="2921000"/>
            <a:ext cx="404812" cy="23813"/>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673225" y="2833688"/>
            <a:ext cx="404813" cy="22225"/>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762000" y="2722563"/>
            <a:ext cx="404813" cy="238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1668463" y="2347913"/>
            <a:ext cx="404812" cy="238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032125" y="2425700"/>
            <a:ext cx="136525" cy="11113"/>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2336800" y="2841625"/>
            <a:ext cx="138113" cy="11113"/>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2970213" y="2879725"/>
            <a:ext cx="138112" cy="11113"/>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2230438" y="3294063"/>
            <a:ext cx="138112" cy="12700"/>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2268538" y="2428875"/>
            <a:ext cx="138112" cy="12700"/>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998538" y="3348038"/>
            <a:ext cx="404812" cy="23812"/>
          </a:xfrm>
          <a:prstGeom prst="straightConnector1">
            <a:avLst/>
          </a:prstGeom>
          <a:ln w="5715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2249488" y="3508375"/>
            <a:ext cx="138112" cy="11113"/>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2551113" y="3111500"/>
            <a:ext cx="136525" cy="11113"/>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2725738" y="2681288"/>
            <a:ext cx="138112" cy="11112"/>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164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Arial" charset="0"/>
              </a:rPr>
              <a:t>What’s this plate boundary?</a:t>
            </a:r>
          </a:p>
        </p:txBody>
      </p:sp>
      <p:pic>
        <p:nvPicPr>
          <p:cNvPr id="92162" name="Picture 8" descr="Divergent-centralAM_Pacific-rf_bl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3913"/>
            <a:ext cx="914400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0" y="2197100"/>
            <a:ext cx="3263900" cy="45069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57150" cmpd="sng">
                <a:solidFill>
                  <a:srgbClr val="000000"/>
                </a:solidFill>
              </a:ln>
            </a:endParaRPr>
          </a:p>
        </p:txBody>
      </p:sp>
    </p:spTree>
    <p:extLst>
      <p:ext uri="{BB962C8B-B14F-4D97-AF65-F5344CB8AC3E}">
        <p14:creationId xmlns:p14="http://schemas.microsoft.com/office/powerpoint/2010/main" val="12095788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4"/>
          <p:cNvSpPr>
            <a:spLocks noGrp="1"/>
          </p:cNvSpPr>
          <p:nvPr>
            <p:ph type="title"/>
          </p:nvPr>
        </p:nvSpPr>
        <p:spPr/>
        <p:txBody>
          <a:bodyPr/>
          <a:lstStyle/>
          <a:p>
            <a:r>
              <a:rPr lang="en-US">
                <a:latin typeface="Arial" charset="0"/>
              </a:rPr>
              <a:t>Divergent Boundary</a:t>
            </a:r>
          </a:p>
        </p:txBody>
      </p:sp>
      <p:pic>
        <p:nvPicPr>
          <p:cNvPr id="93186" name="Picture 7" descr="Divergent-centralAM_northAm-rf_bl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5788"/>
            <a:ext cx="91440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1732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1295400" y="179388"/>
            <a:ext cx="7964488" cy="673100"/>
          </a:xfrm>
        </p:spPr>
        <p:txBody>
          <a:bodyPr>
            <a:normAutofit/>
          </a:bodyPr>
          <a:lstStyle/>
          <a:p>
            <a:r>
              <a:rPr lang="en-US">
                <a:latin typeface="Arial" charset="0"/>
              </a:rPr>
              <a:t>Can you name the boundary types?</a:t>
            </a:r>
          </a:p>
        </p:txBody>
      </p:sp>
      <p:pic>
        <p:nvPicPr>
          <p:cNvPr id="94210" name="Picture 2" descr="Transform_seOfSouthAM-NubiaRF.gif"/>
          <p:cNvPicPr>
            <a:picLocks noChangeAspect="1"/>
          </p:cNvPicPr>
          <p:nvPr/>
        </p:nvPicPr>
        <p:blipFill>
          <a:blip r:embed="rId2">
            <a:extLst>
              <a:ext uri="{28A0092B-C50C-407E-A947-70E740481C1C}">
                <a14:useLocalDpi xmlns:a14="http://schemas.microsoft.com/office/drawing/2010/main" val="0"/>
              </a:ext>
            </a:extLst>
          </a:blip>
          <a:srcRect t="15712" r="23843" b="28133"/>
          <a:stretch>
            <a:fillRect/>
          </a:stretch>
        </p:blipFill>
        <p:spPr bwMode="auto">
          <a:xfrm>
            <a:off x="2133341" y="0"/>
            <a:ext cx="7010659" cy="548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627080" y="3153563"/>
            <a:ext cx="2968858" cy="1764443"/>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1622425" y="819150"/>
            <a:ext cx="7073900" cy="186055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7" descr="Transform_seOfSouthAM-NubiaRF.gif"/>
          <p:cNvPicPr>
            <a:picLocks noChangeAspect="1"/>
          </p:cNvPicPr>
          <p:nvPr/>
        </p:nvPicPr>
        <p:blipFill>
          <a:blip r:embed="rId2">
            <a:extLst>
              <a:ext uri="{28A0092B-C50C-407E-A947-70E740481C1C}">
                <a14:useLocalDpi xmlns:a14="http://schemas.microsoft.com/office/drawing/2010/main" val="0"/>
              </a:ext>
            </a:extLst>
          </a:blip>
          <a:srcRect l="13435" t="67963" r="33675" b="249"/>
          <a:stretch>
            <a:fillRect/>
          </a:stretch>
        </p:blipFill>
        <p:spPr bwMode="auto">
          <a:xfrm>
            <a:off x="3842588" y="5419596"/>
            <a:ext cx="3291080" cy="209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557463" y="4817229"/>
            <a:ext cx="5032375" cy="2040771"/>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091365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ctagon 5"/>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69635" name="Rectangle 2"/>
          <p:cNvSpPr>
            <a:spLocks noGrp="1" noChangeArrowheads="1"/>
          </p:cNvSpPr>
          <p:nvPr>
            <p:ph type="title"/>
          </p:nvPr>
        </p:nvSpPr>
        <p:spPr>
          <a:xfrm>
            <a:off x="1693863" y="60325"/>
            <a:ext cx="7450137" cy="892175"/>
          </a:xfrm>
        </p:spPr>
        <p:txBody>
          <a:bodyPr/>
          <a:lstStyle/>
          <a:p>
            <a:pPr eaLnBrk="1" hangingPunct="1"/>
            <a:r>
              <a:rPr lang="en-US">
                <a:latin typeface="Arial" charset="0"/>
                <a:cs typeface="ＭＳ Ｐゴシック" charset="0"/>
              </a:rPr>
              <a:t>Part 4: Sketch and </a:t>
            </a:r>
            <a:br>
              <a:rPr lang="en-US">
                <a:latin typeface="Arial" charset="0"/>
                <a:cs typeface="ＭＳ Ｐゴシック" charset="0"/>
              </a:rPr>
            </a:br>
            <a:r>
              <a:rPr lang="en-US">
                <a:latin typeface="Arial" charset="0"/>
                <a:cs typeface="ＭＳ Ｐゴシック" charset="0"/>
              </a:rPr>
              <a:t>Study the Modeled Vectors</a:t>
            </a:r>
          </a:p>
        </p:txBody>
      </p:sp>
      <p:sp>
        <p:nvSpPr>
          <p:cNvPr id="69636" name="Rectangle 3"/>
          <p:cNvSpPr>
            <a:spLocks noGrp="1" noChangeArrowheads="1"/>
          </p:cNvSpPr>
          <p:nvPr>
            <p:ph type="body" idx="1"/>
          </p:nvPr>
        </p:nvSpPr>
        <p:spPr/>
        <p:txBody>
          <a:bodyPr/>
          <a:lstStyle/>
          <a:p>
            <a:pPr eaLnBrk="1" hangingPunct="1">
              <a:lnSpc>
                <a:spcPct val="90000"/>
              </a:lnSpc>
            </a:pPr>
            <a:r>
              <a:rPr lang="en-US" sz="2800">
                <a:latin typeface="Arial" charset="0"/>
                <a:ea typeface="ＭＳ Ｐゴシック" charset="0"/>
                <a:cs typeface="Arial" charset="0"/>
              </a:rPr>
              <a:t>Sketch vectors where they are very different from each other</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Calibri" charset="0"/>
                <a:ea typeface="ＭＳ Ｐゴシック" charset="0"/>
                <a:cs typeface="ＭＳ Ｐゴシック" charset="0"/>
              </a:rPr>
              <a:t>Draw where you believe the plate boundaries are located </a:t>
            </a:r>
          </a:p>
          <a:p>
            <a:pPr eaLnBrk="1" hangingPunct="1">
              <a:lnSpc>
                <a:spcPct val="90000"/>
              </a:lnSpc>
            </a:pPr>
            <a:endParaRPr lang="en-US" sz="2800">
              <a:latin typeface="Calibri" charset="0"/>
              <a:ea typeface="ＭＳ Ｐゴシック" charset="0"/>
              <a:cs typeface="ＭＳ Ｐゴシック" charset="0"/>
            </a:endParaRPr>
          </a:p>
          <a:p>
            <a:pPr eaLnBrk="1" hangingPunct="1">
              <a:lnSpc>
                <a:spcPct val="90000"/>
              </a:lnSpc>
            </a:pPr>
            <a:r>
              <a:rPr lang="en-US" sz="2800">
                <a:latin typeface="Calibri" charset="0"/>
                <a:ea typeface="ＭＳ Ｐゴシック" charset="0"/>
                <a:cs typeface="ＭＳ Ｐゴシック" charset="0"/>
              </a:rPr>
              <a:t>Compare with plate boundaries in EarthScope Voyager Jr.</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Arial" charset="0"/>
                <a:ea typeface="ＭＳ Ｐゴシック" charset="0"/>
                <a:cs typeface="Arial" charset="0"/>
              </a:rPr>
              <a:t>Answer</a:t>
            </a:r>
            <a:r>
              <a:rPr lang="en-US" sz="2800" b="1">
                <a:latin typeface="Arial" charset="0"/>
                <a:ea typeface="ＭＳ Ｐゴシック" charset="0"/>
                <a:cs typeface="Arial" charset="0"/>
              </a:rPr>
              <a:t> </a:t>
            </a:r>
            <a:r>
              <a:rPr lang="en-US" sz="2800">
                <a:latin typeface="Arial" charset="0"/>
                <a:ea typeface="ＭＳ Ｐゴシック" charset="0"/>
                <a:cs typeface="Arial" charset="0"/>
              </a:rPr>
              <a:t>questions</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Arial" charset="0"/>
                <a:ea typeface="ＭＳ Ｐゴシック" charset="0"/>
                <a:cs typeface="Arial" charset="0"/>
              </a:rPr>
              <a:t>Discuss</a:t>
            </a:r>
            <a:r>
              <a:rPr lang="en-US" sz="2800" b="1">
                <a:latin typeface="Arial" charset="0"/>
                <a:ea typeface="ＭＳ Ｐゴシック" charset="0"/>
                <a:cs typeface="Arial" charset="0"/>
              </a:rPr>
              <a:t> </a:t>
            </a:r>
            <a:r>
              <a:rPr lang="en-US" sz="2800">
                <a:latin typeface="Arial" charset="0"/>
                <a:ea typeface="ＭＳ Ｐゴシック" charset="0"/>
                <a:cs typeface="Arial" charset="0"/>
              </a:rPr>
              <a:t>with your teammate</a:t>
            </a:r>
          </a:p>
          <a:p>
            <a:pPr eaLnBrk="1" hangingPunct="1">
              <a:lnSpc>
                <a:spcPct val="90000"/>
              </a:lnSpc>
            </a:pPr>
            <a:endParaRPr lang="en-US" sz="280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E1BC32-088F-534B-9EBE-C8B00D7FF25E}" type="slidenum">
              <a:rPr lang="en-US" sz="1800"/>
              <a:pPr eaLnBrk="1" hangingPunct="1"/>
              <a:t>36</a:t>
            </a:fld>
            <a:endParaRPr lang="en-US" sz="1800"/>
          </a:p>
        </p:txBody>
      </p:sp>
      <p:sp>
        <p:nvSpPr>
          <p:cNvPr id="71682" name="Rectangle 2"/>
          <p:cNvSpPr>
            <a:spLocks noGrp="1" noChangeArrowheads="1"/>
          </p:cNvSpPr>
          <p:nvPr>
            <p:ph type="title"/>
          </p:nvPr>
        </p:nvSpPr>
        <p:spPr>
          <a:xfrm>
            <a:off x="3309938" y="60325"/>
            <a:ext cx="5834062" cy="742950"/>
          </a:xfrm>
        </p:spPr>
        <p:txBody>
          <a:bodyPr/>
          <a:lstStyle/>
          <a:p>
            <a:pPr eaLnBrk="1" hangingPunct="1"/>
            <a:r>
              <a:rPr lang="en-US">
                <a:latin typeface="Arial" charset="0"/>
                <a:cs typeface="ＭＳ Ｐゴシック" charset="0"/>
              </a:rPr>
              <a:t>Plate Boundaries Along the West Coast</a:t>
            </a:r>
          </a:p>
        </p:txBody>
      </p:sp>
      <p:pic>
        <p:nvPicPr>
          <p:cNvPr id="71683"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1063" r="21629"/>
          <a:stretch>
            <a:fillRect/>
          </a:stretch>
        </p:blipFill>
        <p:spPr>
          <a:xfrm>
            <a:off x="1263650" y="776288"/>
            <a:ext cx="5997575" cy="6223000"/>
          </a:xfrm>
          <a:noFill/>
        </p:spPr>
      </p:pic>
      <p:pic>
        <p:nvPicPr>
          <p:cNvPr id="71684" name="Picture 1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24475" y="2543175"/>
            <a:ext cx="3395663" cy="3116263"/>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DCD1D6-23E1-9849-84FA-368FE97176CD}" type="slidenum">
              <a:rPr lang="en-US" sz="1800"/>
              <a:pPr eaLnBrk="1" hangingPunct="1"/>
              <a:t>37</a:t>
            </a:fld>
            <a:endParaRPr lang="en-US" sz="1800"/>
          </a:p>
        </p:txBody>
      </p:sp>
      <p:sp>
        <p:nvSpPr>
          <p:cNvPr id="73730" name="Rectangle 2"/>
          <p:cNvSpPr>
            <a:spLocks noGrp="1" noChangeArrowheads="1"/>
          </p:cNvSpPr>
          <p:nvPr>
            <p:ph type="title"/>
          </p:nvPr>
        </p:nvSpPr>
        <p:spPr>
          <a:xfrm>
            <a:off x="2333625" y="0"/>
            <a:ext cx="6810375" cy="735013"/>
          </a:xfrm>
        </p:spPr>
        <p:txBody>
          <a:bodyPr/>
          <a:lstStyle/>
          <a:p>
            <a:pPr eaLnBrk="1" hangingPunct="1"/>
            <a:r>
              <a:rPr lang="en-US" sz="3200">
                <a:latin typeface="Arial" charset="0"/>
                <a:cs typeface="ＭＳ Ｐゴシック" charset="0"/>
              </a:rPr>
              <a:t>Thinking of Boundaries as Zones</a:t>
            </a:r>
          </a:p>
        </p:txBody>
      </p:sp>
      <p:pic>
        <p:nvPicPr>
          <p:cNvPr id="73731"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01725" y="742950"/>
            <a:ext cx="7418388" cy="6184900"/>
          </a:xfrm>
          <a:noFill/>
        </p:spPr>
      </p:pic>
      <p:pic>
        <p:nvPicPr>
          <p:cNvPr id="73732" name="Picture 10"/>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86525" y="1320800"/>
            <a:ext cx="2371725" cy="35687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atin typeface="Arial" charset="0"/>
                <a:cs typeface="ＭＳ Ｐゴシック" charset="0"/>
              </a:rPr>
              <a:t>Global Motion</a:t>
            </a:r>
          </a:p>
        </p:txBody>
      </p:sp>
      <p:pic>
        <p:nvPicPr>
          <p:cNvPr id="7577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3" y="1446213"/>
            <a:ext cx="9277351" cy="4794250"/>
          </a:xfr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8"/>
          <p:cNvSpPr>
            <a:spLocks noGrp="1" noChangeArrowheads="1"/>
          </p:cNvSpPr>
          <p:nvPr>
            <p:ph type="title"/>
          </p:nvPr>
        </p:nvSpPr>
        <p:spPr/>
        <p:txBody>
          <a:bodyPr/>
          <a:lstStyle/>
          <a:p>
            <a:pPr eaLnBrk="1" hangingPunct="1"/>
            <a:r>
              <a:rPr lang="en-US">
                <a:latin typeface="Arial" charset="0"/>
                <a:cs typeface="ＭＳ Ｐゴシック" charset="0"/>
              </a:rPr>
              <a:t>Wrap Up</a:t>
            </a:r>
          </a:p>
        </p:txBody>
      </p:sp>
      <p:sp>
        <p:nvSpPr>
          <p:cNvPr id="77827" name="Rectangle 9"/>
          <p:cNvSpPr>
            <a:spLocks noGrp="1" noChangeArrowheads="1"/>
          </p:cNvSpPr>
          <p:nvPr>
            <p:ph type="body" idx="1"/>
          </p:nvPr>
        </p:nvSpPr>
        <p:spPr>
          <a:xfrm>
            <a:off x="307975" y="957037"/>
            <a:ext cx="8623300" cy="5673951"/>
          </a:xfrm>
        </p:spPr>
        <p:txBody>
          <a:bodyPr/>
          <a:lstStyle/>
          <a:p>
            <a:pPr eaLnBrk="1" hangingPunct="1">
              <a:lnSpc>
                <a:spcPct val="85000"/>
              </a:lnSpc>
              <a:spcBef>
                <a:spcPct val="25000"/>
              </a:spcBef>
              <a:buFontTx/>
              <a:buNone/>
            </a:pPr>
            <a:r>
              <a:rPr lang="en-US" dirty="0">
                <a:latin typeface="Arial" charset="0"/>
                <a:ea typeface="ＭＳ Ｐゴシック" charset="0"/>
                <a:cs typeface="Arial" charset="0"/>
              </a:rPr>
              <a:t>What we did:</a:t>
            </a:r>
          </a:p>
          <a:p>
            <a:pPr eaLnBrk="1" hangingPunct="1">
              <a:lnSpc>
                <a:spcPct val="85000"/>
              </a:lnSpc>
              <a:spcBef>
                <a:spcPct val="25000"/>
              </a:spcBef>
            </a:pPr>
            <a:r>
              <a:rPr lang="en-US" dirty="0">
                <a:latin typeface="Arial" charset="0"/>
                <a:ea typeface="ＭＳ Ｐゴシック" charset="0"/>
                <a:cs typeface="Arial" charset="0"/>
              </a:rPr>
              <a:t>Explored locations of earthquakes and volcanoes</a:t>
            </a:r>
          </a:p>
          <a:p>
            <a:pPr eaLnBrk="1" hangingPunct="1">
              <a:lnSpc>
                <a:spcPct val="85000"/>
              </a:lnSpc>
              <a:spcBef>
                <a:spcPct val="25000"/>
              </a:spcBef>
            </a:pPr>
            <a:r>
              <a:rPr lang="en-US" dirty="0">
                <a:latin typeface="Arial" charset="0"/>
                <a:ea typeface="ＭＳ Ｐゴシック" charset="0"/>
                <a:cs typeface="Arial" charset="0"/>
              </a:rPr>
              <a:t>Compared plate motion between the Pacific Northwest and California</a:t>
            </a:r>
          </a:p>
          <a:p>
            <a:pPr eaLnBrk="1" hangingPunct="1">
              <a:lnSpc>
                <a:spcPct val="85000"/>
              </a:lnSpc>
              <a:spcBef>
                <a:spcPct val="25000"/>
              </a:spcBef>
            </a:pPr>
            <a:r>
              <a:rPr lang="en-US" dirty="0">
                <a:latin typeface="Arial" charset="0"/>
                <a:ea typeface="ＭＳ Ｐゴシック" charset="0"/>
                <a:cs typeface="Arial" charset="0"/>
              </a:rPr>
              <a:t>Determined plate boundary zones using multiple lines of </a:t>
            </a:r>
            <a:r>
              <a:rPr lang="en-US" dirty="0" smtClean="0">
                <a:latin typeface="Arial" charset="0"/>
                <a:ea typeface="ＭＳ Ｐゴシック" charset="0"/>
                <a:cs typeface="Arial" charset="0"/>
              </a:rPr>
              <a:t>evidence:</a:t>
            </a:r>
          </a:p>
          <a:p>
            <a:pPr lvl="1" eaLnBrk="1" hangingPunct="1">
              <a:lnSpc>
                <a:spcPct val="85000"/>
              </a:lnSpc>
              <a:spcBef>
                <a:spcPct val="25000"/>
              </a:spcBef>
            </a:pPr>
            <a:r>
              <a:rPr lang="en-US" dirty="0" smtClean="0">
                <a:latin typeface="Arial" charset="0"/>
                <a:ea typeface="ＭＳ Ｐゴシック" charset="0"/>
                <a:cs typeface="Arial" charset="0"/>
              </a:rPr>
              <a:t>Ground motion using GPS vector maps</a:t>
            </a:r>
          </a:p>
          <a:p>
            <a:pPr lvl="1" eaLnBrk="1" hangingPunct="1">
              <a:lnSpc>
                <a:spcPct val="85000"/>
              </a:lnSpc>
              <a:spcBef>
                <a:spcPct val="25000"/>
              </a:spcBef>
            </a:pPr>
            <a:r>
              <a:rPr lang="en-US" dirty="0" smtClean="0">
                <a:latin typeface="Arial" charset="0"/>
                <a:ea typeface="ＭＳ Ｐゴシック" charset="0"/>
                <a:cs typeface="Arial" charset="0"/>
              </a:rPr>
              <a:t> </a:t>
            </a:r>
            <a:r>
              <a:rPr lang="en-US" dirty="0">
                <a:latin typeface="Arial" charset="0"/>
                <a:ea typeface="ＭＳ Ｐゴシック" charset="0"/>
                <a:cs typeface="Arial" charset="0"/>
              </a:rPr>
              <a:t>Locations of </a:t>
            </a:r>
          </a:p>
          <a:p>
            <a:pPr lvl="2" eaLnBrk="1" hangingPunct="1">
              <a:lnSpc>
                <a:spcPct val="85000"/>
              </a:lnSpc>
              <a:spcBef>
                <a:spcPct val="25000"/>
              </a:spcBef>
            </a:pPr>
            <a:r>
              <a:rPr lang="en-US" dirty="0">
                <a:latin typeface="Arial" charset="0"/>
                <a:ea typeface="ＭＳ Ｐゴシック" charset="0"/>
                <a:cs typeface="Arial" charset="0"/>
              </a:rPr>
              <a:t>Earthquakes</a:t>
            </a:r>
          </a:p>
          <a:p>
            <a:pPr lvl="2" eaLnBrk="1" hangingPunct="1">
              <a:lnSpc>
                <a:spcPct val="85000"/>
              </a:lnSpc>
              <a:spcBef>
                <a:spcPct val="25000"/>
              </a:spcBef>
            </a:pPr>
            <a:r>
              <a:rPr lang="en-US" dirty="0">
                <a:latin typeface="Arial" charset="0"/>
                <a:ea typeface="ＭＳ Ｐゴシック" charset="0"/>
                <a:cs typeface="Arial" charset="0"/>
              </a:rPr>
              <a:t>Volcanoes</a:t>
            </a:r>
          </a:p>
          <a:p>
            <a:pPr eaLnBrk="1" hangingPunct="1">
              <a:lnSpc>
                <a:spcPct val="85000"/>
              </a:lnSpc>
              <a:spcBef>
                <a:spcPct val="25000"/>
              </a:spcBef>
            </a:pPr>
            <a:endParaRPr lang="en-US" dirty="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CD5B78-AB1F-6545-A833-24070A41797B}" type="slidenum">
              <a:rPr lang="en-US" sz="1800"/>
              <a:pPr eaLnBrk="1" hangingPunct="1"/>
              <a:t>4</a:t>
            </a:fld>
            <a:endParaRPr lang="en-US" sz="1800"/>
          </a:p>
        </p:txBody>
      </p:sp>
      <p:sp>
        <p:nvSpPr>
          <p:cNvPr id="41986" name="Rectangle 2"/>
          <p:cNvSpPr>
            <a:spLocks noGrp="1" noChangeArrowheads="1"/>
          </p:cNvSpPr>
          <p:nvPr>
            <p:ph type="title"/>
          </p:nvPr>
        </p:nvSpPr>
        <p:spPr>
          <a:xfrm>
            <a:off x="1801813" y="71438"/>
            <a:ext cx="7342187" cy="676275"/>
          </a:xfrm>
        </p:spPr>
        <p:txBody>
          <a:bodyPr/>
          <a:lstStyle/>
          <a:p>
            <a:pPr eaLnBrk="1" hangingPunct="1"/>
            <a:r>
              <a:rPr lang="en-US" sz="3200">
                <a:latin typeface="Arial" charset="0"/>
                <a:cs typeface="ＭＳ Ｐゴシック" charset="0"/>
              </a:rPr>
              <a:t>Getting Oriented to the Map</a:t>
            </a:r>
          </a:p>
        </p:txBody>
      </p:sp>
      <p:pic>
        <p:nvPicPr>
          <p:cNvPr id="41987" name="Picture 3" descr="1_North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6700" y="804863"/>
            <a:ext cx="6400800" cy="6053137"/>
          </a:xfrm>
          <a:noFill/>
        </p:spPr>
      </p:pic>
      <p:pic>
        <p:nvPicPr>
          <p:cNvPr id="41988"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552825" y="5486400"/>
            <a:ext cx="866775" cy="533400"/>
          </a:xfrm>
          <a:noFill/>
        </p:spPr>
      </p:pic>
      <p:sp>
        <p:nvSpPr>
          <p:cNvPr id="41989" name="Oval 10"/>
          <p:cNvSpPr>
            <a:spLocks noChangeArrowheads="1"/>
          </p:cNvSpPr>
          <p:nvPr/>
        </p:nvSpPr>
        <p:spPr bwMode="auto">
          <a:xfrm>
            <a:off x="1492250" y="1347788"/>
            <a:ext cx="668338" cy="290512"/>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0" name="Oval 10"/>
          <p:cNvSpPr>
            <a:spLocks noChangeArrowheads="1"/>
          </p:cNvSpPr>
          <p:nvPr/>
        </p:nvSpPr>
        <p:spPr bwMode="auto">
          <a:xfrm>
            <a:off x="2014538" y="1727200"/>
            <a:ext cx="904875" cy="303213"/>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Arial" charset="0"/>
                <a:cs typeface="ＭＳ Ｐゴシック" charset="0"/>
              </a:rPr>
              <a:t>Other Tools to Explore</a:t>
            </a:r>
          </a:p>
        </p:txBody>
      </p:sp>
      <p:sp>
        <p:nvSpPr>
          <p:cNvPr id="79874" name="Content Placeholder 2"/>
          <p:cNvSpPr>
            <a:spLocks noGrp="1"/>
          </p:cNvSpPr>
          <p:nvPr>
            <p:ph idx="1"/>
          </p:nvPr>
        </p:nvSpPr>
        <p:spPr>
          <a:xfrm>
            <a:off x="457200" y="1073150"/>
            <a:ext cx="8513763" cy="5395913"/>
          </a:xfrm>
        </p:spPr>
        <p:txBody>
          <a:bodyPr/>
          <a:lstStyle/>
          <a:p>
            <a:r>
              <a:rPr lang="en-US" dirty="0">
                <a:latin typeface="Arial" charset="0"/>
                <a:ea typeface="ＭＳ Ｐゴシック" charset="0"/>
                <a:cs typeface="Arial" charset="0"/>
              </a:rPr>
              <a:t>UNAVCO GPS, Earthquake, Volcano </a:t>
            </a:r>
            <a:r>
              <a:rPr lang="en-US" dirty="0" smtClean="0">
                <a:latin typeface="Arial" charset="0"/>
                <a:ea typeface="ＭＳ Ｐゴシック" charset="0"/>
                <a:cs typeface="Arial" charset="0"/>
              </a:rPr>
              <a:t>Viewer</a:t>
            </a:r>
            <a:endParaRPr lang="en-US" dirty="0">
              <a:latin typeface="Arial" charset="0"/>
              <a:ea typeface="ＭＳ Ｐゴシック" charset="0"/>
              <a:cs typeface="Arial" charset="0"/>
            </a:endParaRPr>
          </a:p>
          <a:p>
            <a:pPr lvl="1">
              <a:buFont typeface="Courier New" charset="0"/>
              <a:buChar char="o"/>
            </a:pPr>
            <a:r>
              <a:rPr lang="en-US" dirty="0">
                <a:latin typeface="Arial" charset="0"/>
                <a:ea typeface="ＭＳ Ｐゴシック" charset="0"/>
                <a:cs typeface="Arial" charset="0"/>
                <a:hlinkClick r:id="rId2"/>
              </a:rPr>
              <a:t>http://www.unavco.org/software/visualization/GPS-Velocity-Viewer/GPS-Velocity-</a:t>
            </a:r>
            <a:r>
              <a:rPr lang="en-US" dirty="0" smtClean="0">
                <a:latin typeface="Arial" charset="0"/>
                <a:ea typeface="ＭＳ Ｐゴシック" charset="0"/>
                <a:cs typeface="Arial" charset="0"/>
                <a:hlinkClick r:id="rId2"/>
              </a:rPr>
              <a:t>Viewer.html</a:t>
            </a:r>
            <a:endParaRPr lang="en-US" dirty="0">
              <a:latin typeface="Arial" charset="0"/>
              <a:ea typeface="ＭＳ Ｐゴシック" charset="0"/>
              <a:cs typeface="Arial" charset="0"/>
            </a:endParaRPr>
          </a:p>
          <a:p>
            <a:pPr lvl="1">
              <a:buFont typeface="Courier New" charset="0"/>
              <a:buChar char="o"/>
            </a:pPr>
            <a:r>
              <a:rPr lang="en-US" dirty="0">
                <a:latin typeface="Arial" charset="0"/>
                <a:ea typeface="ＭＳ Ｐゴシック" charset="0"/>
                <a:cs typeface="Arial" charset="0"/>
              </a:rPr>
              <a:t>Google search: </a:t>
            </a:r>
            <a:r>
              <a:rPr lang="en-US" dirty="0" err="1">
                <a:latin typeface="Arial" charset="0"/>
                <a:ea typeface="ＭＳ Ｐゴシック" charset="0"/>
                <a:cs typeface="Arial" charset="0"/>
              </a:rPr>
              <a:t>unavco</a:t>
            </a:r>
            <a:r>
              <a:rPr lang="en-US" dirty="0">
                <a:latin typeface="Arial" charset="0"/>
                <a:ea typeface="ＭＳ Ｐゴシック" charset="0"/>
                <a:cs typeface="Arial" charset="0"/>
              </a:rPr>
              <a:t> GPS Velocity </a:t>
            </a:r>
            <a:r>
              <a:rPr lang="en-US" dirty="0" smtClean="0">
                <a:latin typeface="Arial" charset="0"/>
                <a:ea typeface="ＭＳ Ｐゴシック" charset="0"/>
                <a:cs typeface="Arial" charset="0"/>
              </a:rPr>
              <a:t>Viewer</a:t>
            </a:r>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IRIS Earthquake Browser</a:t>
            </a:r>
          </a:p>
          <a:p>
            <a:pPr lvl="1">
              <a:buFont typeface="Courier New" charset="0"/>
              <a:buChar char="o"/>
            </a:pPr>
            <a:r>
              <a:rPr lang="en-US" dirty="0" smtClean="0">
                <a:latin typeface="Arial" charset="0"/>
                <a:ea typeface="ＭＳ Ｐゴシック" charset="0"/>
                <a:cs typeface="Arial" charset="0"/>
                <a:hlinkClick r:id="rId3"/>
              </a:rPr>
              <a:t>www.iris.edu.ieb</a:t>
            </a:r>
            <a:r>
              <a:rPr lang="en-US" dirty="0" smtClean="0">
                <a:latin typeface="Arial" charset="0"/>
                <a:ea typeface="ＭＳ Ｐゴシック" charset="0"/>
                <a:cs typeface="Arial" charset="0"/>
              </a:rPr>
              <a:t> </a:t>
            </a:r>
            <a:endParaRPr lang="en-US" dirty="0">
              <a:latin typeface="Arial" charset="0"/>
              <a:ea typeface="ＭＳ Ｐゴシック" charset="0"/>
              <a:cs typeface="Arial" charset="0"/>
            </a:endParaRPr>
          </a:p>
        </p:txBody>
      </p:sp>
      <p:sp>
        <p:nvSpPr>
          <p:cNvPr id="79875" name="Slide Number Placeholder 3"/>
          <p:cNvSpPr>
            <a:spLocks noGrp="1"/>
          </p:cNvSpPr>
          <p:nvPr>
            <p:ph type="sldNum" sz="quarter" idx="12"/>
          </p:nvPr>
        </p:nvSpPr>
        <p:spPr bwMode="auto">
          <a:xfrm>
            <a:off x="4306888" y="6356350"/>
            <a:ext cx="171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BF7EED-F175-3543-A6B5-A1B4E21725D8}" type="slidenum">
              <a:rPr lang="en-US" sz="1800"/>
              <a:pPr eaLnBrk="1" hangingPunct="1"/>
              <a:t>40</a:t>
            </a:fld>
            <a:endParaRPr lang="en-US" sz="180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endParaRPr lang="en-US">
              <a:latin typeface="Arial" charset="0"/>
            </a:endParaRPr>
          </a:p>
        </p:txBody>
      </p:sp>
      <p:pic>
        <p:nvPicPr>
          <p:cNvPr id="80898" name="Picture 7" descr="UNV-PPT-Cov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txBox="1">
            <a:spLocks/>
          </p:cNvSpPr>
          <p:nvPr/>
        </p:nvSpPr>
        <p:spPr bwMode="auto">
          <a:xfrm>
            <a:off x="0" y="2349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Arial" charset="0"/>
              <a:buNone/>
            </a:pPr>
            <a:r>
              <a:rPr lang="en-US" sz="6600" b="1" dirty="0">
                <a:solidFill>
                  <a:schemeClr val="bg1"/>
                </a:solidFill>
                <a:latin typeface="Georgia" charset="0"/>
              </a:rPr>
              <a:t>Thank You!</a:t>
            </a:r>
          </a:p>
          <a:p>
            <a:pPr algn="ctr" eaLnBrk="1" hangingPunct="1">
              <a:buFont typeface="Arial" charset="0"/>
              <a:buNone/>
            </a:pPr>
            <a:endParaRPr lang="en-US" sz="3600" b="1" dirty="0">
              <a:solidFill>
                <a:schemeClr val="bg1"/>
              </a:solidFill>
              <a:latin typeface="Georgia" charset="0"/>
            </a:endParaRPr>
          </a:p>
          <a:p>
            <a:pPr algn="ctr" eaLnBrk="1" hangingPunct="1">
              <a:spcAft>
                <a:spcPts val="600"/>
              </a:spcAft>
              <a:buFont typeface="Arial" charset="0"/>
              <a:buNone/>
            </a:pPr>
            <a:r>
              <a:rPr lang="en-US" sz="3600" dirty="0">
                <a:solidFill>
                  <a:schemeClr val="bg1"/>
                </a:solidFill>
                <a:latin typeface="Georgia" charset="0"/>
              </a:rPr>
              <a:t>Contact</a:t>
            </a:r>
            <a:r>
              <a:rPr lang="en-US" sz="3600" dirty="0" smtClean="0">
                <a:solidFill>
                  <a:schemeClr val="bg1"/>
                </a:solidFill>
                <a:latin typeface="Georgia" charset="0"/>
              </a:rPr>
              <a:t>:</a:t>
            </a:r>
          </a:p>
          <a:p>
            <a:pPr algn="ctr" eaLnBrk="1" hangingPunct="1">
              <a:spcAft>
                <a:spcPts val="600"/>
              </a:spcAft>
              <a:buFont typeface="Arial" charset="0"/>
              <a:buNone/>
            </a:pPr>
            <a:r>
              <a:rPr lang="en-US" sz="3600" dirty="0" smtClean="0">
                <a:solidFill>
                  <a:schemeClr val="bg1"/>
                </a:solidFill>
                <a:latin typeface="Georgia" charset="0"/>
              </a:rPr>
              <a:t>education     </a:t>
            </a:r>
            <a:r>
              <a:rPr lang="en-US" sz="3600" dirty="0" err="1" smtClean="0">
                <a:solidFill>
                  <a:schemeClr val="bg1"/>
                </a:solidFill>
                <a:latin typeface="Georgia" charset="0"/>
              </a:rPr>
              <a:t>unavco.org</a:t>
            </a:r>
            <a:endParaRPr lang="en-US" sz="3600" dirty="0" smtClean="0">
              <a:solidFill>
                <a:schemeClr val="bg1"/>
              </a:solidFill>
              <a:latin typeface="Georgia" charset="0"/>
            </a:endParaRPr>
          </a:p>
          <a:p>
            <a:pPr algn="ctr" eaLnBrk="1" hangingPunct="1">
              <a:spcAft>
                <a:spcPts val="600"/>
              </a:spcAft>
              <a:buFont typeface="Arial" charset="0"/>
              <a:buNone/>
            </a:pPr>
            <a:r>
              <a:rPr lang="en-US" sz="3600" dirty="0" smtClean="0">
                <a:solidFill>
                  <a:schemeClr val="bg1"/>
                </a:solidFill>
                <a:latin typeface="Georgia" charset="0"/>
              </a:rPr>
              <a:t>http</a:t>
            </a:r>
            <a:r>
              <a:rPr lang="en-US" sz="3600" dirty="0">
                <a:solidFill>
                  <a:schemeClr val="bg1"/>
                </a:solidFill>
                <a:latin typeface="Georgia" charset="0"/>
              </a:rPr>
              <a:t>://</a:t>
            </a:r>
            <a:r>
              <a:rPr lang="en-US" sz="3600" dirty="0" err="1">
                <a:solidFill>
                  <a:schemeClr val="bg1"/>
                </a:solidFill>
                <a:latin typeface="Georgia" charset="0"/>
              </a:rPr>
              <a:t>www.unavco.org</a:t>
            </a:r>
            <a:r>
              <a:rPr lang="en-US" sz="3600" dirty="0">
                <a:solidFill>
                  <a:schemeClr val="bg1"/>
                </a:solidFill>
                <a:latin typeface="Georgia" charset="0"/>
              </a:rPr>
              <a:t>/</a:t>
            </a:r>
          </a:p>
          <a:p>
            <a:pPr algn="ctr" eaLnBrk="1" hangingPunct="1">
              <a:lnSpc>
                <a:spcPts val="2900"/>
              </a:lnSpc>
              <a:buFont typeface="Arial" charset="0"/>
              <a:buNone/>
            </a:pPr>
            <a:endParaRPr lang="en-US" sz="4800" b="1" dirty="0">
              <a:solidFill>
                <a:schemeClr val="bg1"/>
              </a:solidFill>
              <a:latin typeface="Georgia" charset="0"/>
            </a:endParaRPr>
          </a:p>
          <a:p>
            <a:pPr algn="ctr" eaLnBrk="1" hangingPunct="1">
              <a:lnSpc>
                <a:spcPts val="2900"/>
              </a:lnSpc>
              <a:buFont typeface="Arial" charset="0"/>
              <a:buNone/>
            </a:pPr>
            <a:r>
              <a:rPr lang="en-US" sz="4400" b="1" dirty="0">
                <a:solidFill>
                  <a:schemeClr val="bg1"/>
                </a:solidFill>
                <a:latin typeface="Georgia" charset="0"/>
              </a:rPr>
              <a:t>Follow UNAVCO on _______</a:t>
            </a:r>
            <a:r>
              <a:rPr lang="en-US" sz="2000" b="1" dirty="0">
                <a:solidFill>
                  <a:schemeClr val="bg1"/>
                </a:solidFill>
                <a:latin typeface="Georgia" charset="0"/>
              </a:rPr>
              <a:t>						                                Facebook    Twitter</a:t>
            </a:r>
          </a:p>
        </p:txBody>
      </p:sp>
      <p:pic>
        <p:nvPicPr>
          <p:cNvPr id="809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301" y="2583782"/>
            <a:ext cx="4746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3363" y="39100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18400" y="39020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6D96AC-AD98-2549-98D3-53098CE3B641}" type="slidenum">
              <a:rPr lang="en-US" sz="1800"/>
              <a:pPr eaLnBrk="1" hangingPunct="1"/>
              <a:t>5</a:t>
            </a:fld>
            <a:endParaRPr lang="en-US" sz="1800"/>
          </a:p>
        </p:txBody>
      </p:sp>
      <p:sp>
        <p:nvSpPr>
          <p:cNvPr id="44034" name="Rectangle 2"/>
          <p:cNvSpPr>
            <a:spLocks noGrp="1" noChangeArrowheads="1"/>
          </p:cNvSpPr>
          <p:nvPr>
            <p:ph type="title"/>
          </p:nvPr>
        </p:nvSpPr>
        <p:spPr>
          <a:xfrm>
            <a:off x="1801813" y="71438"/>
            <a:ext cx="7342187" cy="676275"/>
          </a:xfrm>
        </p:spPr>
        <p:txBody>
          <a:bodyPr/>
          <a:lstStyle/>
          <a:p>
            <a:pPr eaLnBrk="1" hangingPunct="1"/>
            <a:r>
              <a:rPr lang="en-US" sz="3200">
                <a:latin typeface="Arial" charset="0"/>
                <a:cs typeface="ＭＳ Ｐゴシック" charset="0"/>
              </a:rPr>
              <a:t>Getting Oriented to the Map</a:t>
            </a:r>
          </a:p>
        </p:txBody>
      </p:sp>
      <p:pic>
        <p:nvPicPr>
          <p:cNvPr id="44035" name="Picture 3" descr="1_North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6700" y="804863"/>
            <a:ext cx="6400800" cy="6053137"/>
          </a:xfrm>
          <a:noFill/>
        </p:spPr>
      </p:pic>
      <p:pic>
        <p:nvPicPr>
          <p:cNvPr id="44036"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552825" y="5486400"/>
            <a:ext cx="866775" cy="533400"/>
          </a:xfrm>
          <a:noFill/>
        </p:spPr>
      </p:pic>
      <p:sp>
        <p:nvSpPr>
          <p:cNvPr id="44037" name="Oval 10"/>
          <p:cNvSpPr>
            <a:spLocks noChangeArrowheads="1"/>
          </p:cNvSpPr>
          <p:nvPr/>
        </p:nvSpPr>
        <p:spPr bwMode="auto">
          <a:xfrm>
            <a:off x="1527175" y="1590675"/>
            <a:ext cx="1368425" cy="238125"/>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8" name="Oval 10"/>
          <p:cNvSpPr>
            <a:spLocks noChangeArrowheads="1"/>
          </p:cNvSpPr>
          <p:nvPr/>
        </p:nvSpPr>
        <p:spPr bwMode="auto">
          <a:xfrm>
            <a:off x="2797175" y="1039813"/>
            <a:ext cx="1570038" cy="96678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9" name="Oval 10"/>
          <p:cNvSpPr>
            <a:spLocks noChangeArrowheads="1"/>
          </p:cNvSpPr>
          <p:nvPr/>
        </p:nvSpPr>
        <p:spPr bwMode="auto">
          <a:xfrm>
            <a:off x="4957763" y="979488"/>
            <a:ext cx="1498600" cy="115728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40" name="Oval 10"/>
          <p:cNvSpPr>
            <a:spLocks noChangeArrowheads="1"/>
          </p:cNvSpPr>
          <p:nvPr/>
        </p:nvSpPr>
        <p:spPr bwMode="auto">
          <a:xfrm>
            <a:off x="6346825" y="1027113"/>
            <a:ext cx="1262063" cy="106203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2644775" y="60325"/>
            <a:ext cx="6499225" cy="673100"/>
          </a:xfrm>
        </p:spPr>
        <p:txBody>
          <a:bodyPr/>
          <a:lstStyle/>
          <a:p>
            <a:pPr eaLnBrk="1" hangingPunct="1"/>
            <a:r>
              <a:rPr lang="en-US">
                <a:latin typeface="Arial" charset="0"/>
                <a:cs typeface="ＭＳ Ｐゴシック" charset="0"/>
              </a:rPr>
              <a:t>Zoom Into the Western U.S.</a:t>
            </a:r>
          </a:p>
        </p:txBody>
      </p:sp>
      <p:pic>
        <p:nvPicPr>
          <p:cNvPr id="46082" name="Picture 5" descr="2__All_U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011238"/>
            <a:ext cx="4681538" cy="3671887"/>
          </a:xfrm>
          <a:noFill/>
        </p:spPr>
      </p:pic>
      <p:sp>
        <p:nvSpPr>
          <p:cNvPr id="46083" name="Rectangle 3"/>
          <p:cNvSpPr>
            <a:spLocks noChangeArrowheads="1"/>
          </p:cNvSpPr>
          <p:nvPr/>
        </p:nvSpPr>
        <p:spPr bwMode="auto">
          <a:xfrm>
            <a:off x="0" y="4700588"/>
            <a:ext cx="3946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p>
            <a:pPr algn="ctr"/>
            <a:r>
              <a:rPr lang="en-US" sz="2400"/>
              <a:t>Zoom into the</a:t>
            </a:r>
          </a:p>
          <a:p>
            <a:pPr algn="ctr"/>
            <a:r>
              <a:rPr lang="en-US" sz="2400"/>
              <a:t> United States</a:t>
            </a:r>
          </a:p>
        </p:txBody>
      </p:sp>
      <p:pic>
        <p:nvPicPr>
          <p:cNvPr id="46084" name="Picture 8" descr="3_westerU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127500" y="2003425"/>
            <a:ext cx="4351338" cy="3695700"/>
          </a:xfrm>
          <a:noFill/>
        </p:spPr>
      </p:pic>
      <p:sp>
        <p:nvSpPr>
          <p:cNvPr id="46085" name="Rectangle 10"/>
          <p:cNvSpPr>
            <a:spLocks noChangeArrowheads="1"/>
          </p:cNvSpPr>
          <p:nvPr/>
        </p:nvSpPr>
        <p:spPr bwMode="auto">
          <a:xfrm>
            <a:off x="4557713" y="5870575"/>
            <a:ext cx="3602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p>
            <a:pPr algn="ctr"/>
            <a:r>
              <a:rPr lang="en-US" sz="2400"/>
              <a:t>Zoom into the Western United States</a:t>
            </a:r>
          </a:p>
        </p:txBody>
      </p:sp>
      <p:sp>
        <p:nvSpPr>
          <p:cNvPr id="46086" name="Text Box 11"/>
          <p:cNvSpPr txBox="1">
            <a:spLocks noChangeArrowheads="1"/>
          </p:cNvSpPr>
          <p:nvPr/>
        </p:nvSpPr>
        <p:spPr bwMode="auto">
          <a:xfrm>
            <a:off x="5589588" y="1069975"/>
            <a:ext cx="298767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lIns="56693" tIns="28346" rIns="56693" bIns="2834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Click on map to zoom in</a:t>
            </a:r>
          </a:p>
        </p:txBody>
      </p:sp>
      <p:sp>
        <p:nvSpPr>
          <p:cNvPr id="46087" name="Line 13"/>
          <p:cNvSpPr>
            <a:spLocks noChangeShapeType="1"/>
          </p:cNvSpPr>
          <p:nvPr/>
        </p:nvSpPr>
        <p:spPr bwMode="auto">
          <a:xfrm flipH="1">
            <a:off x="766763" y="1433513"/>
            <a:ext cx="4751387" cy="1190625"/>
          </a:xfrm>
          <a:prstGeom prst="line">
            <a:avLst/>
          </a:prstGeom>
          <a:noFill/>
          <a:ln w="38100">
            <a:solidFill>
              <a:srgbClr val="FF0000"/>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6088" name="Oval 14"/>
          <p:cNvSpPr>
            <a:spLocks noChangeArrowheads="1"/>
          </p:cNvSpPr>
          <p:nvPr/>
        </p:nvSpPr>
        <p:spPr bwMode="auto">
          <a:xfrm>
            <a:off x="188913" y="2557463"/>
            <a:ext cx="762000" cy="581025"/>
          </a:xfrm>
          <a:prstGeom prst="ellipse">
            <a:avLst/>
          </a:prstGeom>
          <a:solidFill>
            <a:srgbClr val="000000">
              <a:alpha val="0"/>
            </a:srgbClr>
          </a:solidFill>
          <a:ln w="38100">
            <a:solidFill>
              <a:srgbClr val="FF0000"/>
            </a:solidFill>
            <a:round/>
            <a:headEnd/>
            <a:tailEnd type="none" w="med" len="lg"/>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F7076-BEEF-D541-A84D-D8713E414B09}" type="slidenum">
              <a:rPr lang="en-US" sz="1800"/>
              <a:pPr eaLnBrk="1" hangingPunct="1"/>
              <a:t>7</a:t>
            </a:fld>
            <a:endParaRPr lang="en-US" sz="1800"/>
          </a:p>
        </p:txBody>
      </p:sp>
      <p:sp>
        <p:nvSpPr>
          <p:cNvPr id="48130" name="Rectangle 2"/>
          <p:cNvSpPr>
            <a:spLocks noGrp="1" noChangeArrowheads="1"/>
          </p:cNvSpPr>
          <p:nvPr>
            <p:ph type="title"/>
          </p:nvPr>
        </p:nvSpPr>
        <p:spPr/>
        <p:txBody>
          <a:bodyPr/>
          <a:lstStyle/>
          <a:p>
            <a:pPr eaLnBrk="1" hangingPunct="1"/>
            <a:r>
              <a:rPr lang="en-US" sz="3200">
                <a:latin typeface="Arial" charset="0"/>
                <a:cs typeface="ＭＳ Ｐゴシック" charset="0"/>
              </a:rPr>
              <a:t>Add Political Lat/Long </a:t>
            </a:r>
            <a:br>
              <a:rPr lang="en-US" sz="3200">
                <a:latin typeface="Arial" charset="0"/>
                <a:cs typeface="ＭＳ Ｐゴシック" charset="0"/>
              </a:rPr>
            </a:br>
            <a:r>
              <a:rPr lang="en-US" sz="3200">
                <a:latin typeface="Arial" charset="0"/>
                <a:cs typeface="ＭＳ Ｐゴシック" charset="0"/>
              </a:rPr>
              <a:t>under Add Features</a:t>
            </a:r>
          </a:p>
        </p:txBody>
      </p:sp>
      <p:pic>
        <p:nvPicPr>
          <p:cNvPr id="48131" name="Picture 5" descr="4_westernUS_lin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82750" y="920750"/>
            <a:ext cx="5826125" cy="5489575"/>
          </a:xfrm>
          <a:noFill/>
        </p:spPr>
      </p:pic>
      <p:sp>
        <p:nvSpPr>
          <p:cNvPr id="48132" name="Oval 9"/>
          <p:cNvSpPr>
            <a:spLocks noChangeArrowheads="1"/>
          </p:cNvSpPr>
          <p:nvPr/>
        </p:nvSpPr>
        <p:spPr bwMode="auto">
          <a:xfrm>
            <a:off x="4741863" y="1676400"/>
            <a:ext cx="1270000" cy="558800"/>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48133" name="Rectangle 3"/>
          <p:cNvSpPr>
            <a:spLocks noChangeArrowheads="1"/>
          </p:cNvSpPr>
          <p:nvPr/>
        </p:nvSpPr>
        <p:spPr bwMode="auto">
          <a:xfrm>
            <a:off x="1690688" y="5735638"/>
            <a:ext cx="5943600" cy="954087"/>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p>
            <a:pPr algn="ctr"/>
            <a:r>
              <a:rPr lang="en-US" sz="2800"/>
              <a:t>Add political boundaries and latitude/longitude lines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p:cNvSpPr>
            <a:spLocks noGrp="1" noChangeArrowheads="1"/>
          </p:cNvSpPr>
          <p:nvPr>
            <p:ph type="body" idx="1"/>
          </p:nvPr>
        </p:nvSpPr>
        <p:spPr>
          <a:xfrm>
            <a:off x="419100" y="1006475"/>
            <a:ext cx="8483600" cy="5673725"/>
          </a:xfrm>
        </p:spPr>
        <p:txBody>
          <a:bodyPr/>
          <a:lstStyle/>
          <a:p>
            <a:pPr eaLnBrk="1" hangingPunct="1">
              <a:lnSpc>
                <a:spcPct val="80000"/>
              </a:lnSpc>
              <a:defRPr/>
            </a:pPr>
            <a:r>
              <a:rPr lang="en-US" sz="2800" dirty="0">
                <a:latin typeface="Arial" charset="0"/>
                <a:ea typeface="ＭＳ Ｐゴシック" charset="0"/>
                <a:cs typeface="Arial" charset="0"/>
              </a:rPr>
              <a:t>Work with a </a:t>
            </a:r>
            <a:r>
              <a:rPr lang="en-US" sz="2800" dirty="0" smtClean="0">
                <a:latin typeface="Arial" charset="0"/>
                <a:ea typeface="ＭＳ Ｐゴシック" charset="0"/>
                <a:cs typeface="Arial" charset="0"/>
              </a:rPr>
              <a:t>partner</a:t>
            </a:r>
          </a:p>
          <a:p>
            <a:pPr marL="0" indent="0" eaLnBrk="1" hangingPunct="1">
              <a:lnSpc>
                <a:spcPct val="80000"/>
              </a:lnSpc>
              <a:buFont typeface="Arial" charset="0"/>
              <a:buNone/>
              <a:defRPr/>
            </a:pPr>
            <a:r>
              <a:rPr lang="en-US" sz="2800" dirty="0" smtClean="0">
                <a:latin typeface="Arial" charset="0"/>
                <a:ea typeface="ＭＳ Ｐゴシック" charset="0"/>
                <a:cs typeface="Arial" charset="0"/>
              </a:rPr>
              <a:t> </a:t>
            </a:r>
            <a:endParaRPr lang="en-US" sz="2800" dirty="0">
              <a:latin typeface="Arial" charset="0"/>
              <a:ea typeface="ＭＳ Ｐゴシック" charset="0"/>
              <a:cs typeface="Arial" charset="0"/>
            </a:endParaRPr>
          </a:p>
          <a:p>
            <a:pPr eaLnBrk="1" hangingPunct="1">
              <a:lnSpc>
                <a:spcPct val="80000"/>
              </a:lnSpc>
              <a:spcBef>
                <a:spcPts val="600"/>
              </a:spcBef>
              <a:defRPr/>
            </a:pPr>
            <a:r>
              <a:rPr lang="en-US" sz="2800" dirty="0">
                <a:latin typeface="Arial" charset="0"/>
                <a:ea typeface="ＭＳ Ｐゴシック" charset="0"/>
                <a:cs typeface="Arial" charset="0"/>
              </a:rPr>
              <a:t>Follow the </a:t>
            </a:r>
            <a:r>
              <a:rPr lang="en-US" sz="2800" dirty="0" smtClean="0">
                <a:latin typeface="Arial" charset="0"/>
                <a:ea typeface="ＭＳ Ｐゴシック" charset="0"/>
                <a:cs typeface="Arial" charset="0"/>
              </a:rPr>
              <a:t>instructions:</a:t>
            </a:r>
          </a:p>
          <a:p>
            <a:pPr eaLnBrk="1" hangingPunct="1">
              <a:lnSpc>
                <a:spcPct val="80000"/>
              </a:lnSpc>
              <a:spcBef>
                <a:spcPts val="600"/>
              </a:spcBef>
              <a:defRPr/>
            </a:pPr>
            <a:endParaRPr lang="en-US" sz="2800" dirty="0">
              <a:latin typeface="Arial" charset="0"/>
              <a:ea typeface="ＭＳ Ｐゴシック" charset="0"/>
              <a:cs typeface="Arial" charset="0"/>
            </a:endParaRPr>
          </a:p>
          <a:p>
            <a:pPr lvl="1" eaLnBrk="1" hangingPunct="1">
              <a:lnSpc>
                <a:spcPct val="80000"/>
              </a:lnSpc>
              <a:spcBef>
                <a:spcPts val="600"/>
              </a:spcBef>
              <a:buSzPct val="70000"/>
              <a:buFont typeface="Courier New" charset="0"/>
              <a:buChar char="o"/>
              <a:defRPr/>
            </a:pPr>
            <a:r>
              <a:rPr lang="en-US" dirty="0">
                <a:latin typeface="Arial" charset="0"/>
                <a:ea typeface="ＭＳ Ｐゴシック" charset="0"/>
                <a:cs typeface="Arial" charset="0"/>
              </a:rPr>
              <a:t>Add your feature</a:t>
            </a:r>
            <a:r>
              <a:rPr lang="en-US" b="1" dirty="0">
                <a:latin typeface="Arial" charset="0"/>
                <a:ea typeface="ＭＳ Ｐゴシック" charset="0"/>
                <a:cs typeface="Arial" charset="0"/>
              </a:rPr>
              <a:t> </a:t>
            </a:r>
            <a:r>
              <a:rPr lang="en-US" dirty="0" smtClean="0">
                <a:latin typeface="Arial" charset="0"/>
                <a:ea typeface="ＭＳ Ｐゴシック" charset="0"/>
                <a:cs typeface="Arial" charset="0"/>
              </a:rPr>
              <a:t>(hold </a:t>
            </a:r>
            <a:r>
              <a:rPr lang="en-US" dirty="0">
                <a:latin typeface="Arial" charset="0"/>
                <a:ea typeface="ＭＳ Ｐゴシック" charset="0"/>
                <a:cs typeface="Arial" charset="0"/>
              </a:rPr>
              <a:t>ctrl- or command-key to keep the </a:t>
            </a:r>
            <a:r>
              <a:rPr lang="en-US" b="1" dirty="0">
                <a:latin typeface="Arial" charset="0"/>
                <a:ea typeface="ＭＳ Ｐゴシック" charset="0"/>
                <a:cs typeface="Arial" charset="0"/>
              </a:rPr>
              <a:t>Political, </a:t>
            </a:r>
            <a:r>
              <a:rPr lang="en-US" b="1" dirty="0" err="1">
                <a:latin typeface="Arial" charset="0"/>
                <a:ea typeface="ＭＳ Ｐゴシック" charset="0"/>
                <a:cs typeface="Arial" charset="0"/>
              </a:rPr>
              <a:t>Lat</a:t>
            </a:r>
            <a:r>
              <a:rPr lang="en-US" b="1" dirty="0">
                <a:latin typeface="Arial" charset="0"/>
                <a:ea typeface="ＭＳ Ｐゴシック" charset="0"/>
                <a:cs typeface="Arial" charset="0"/>
              </a:rPr>
              <a:t>/Long</a:t>
            </a:r>
            <a:r>
              <a:rPr lang="en-US" dirty="0">
                <a:latin typeface="Arial" charset="0"/>
                <a:ea typeface="ＭＳ Ｐゴシック" charset="0"/>
                <a:cs typeface="Arial" charset="0"/>
              </a:rPr>
              <a:t>)</a:t>
            </a:r>
          </a:p>
          <a:p>
            <a:pPr lvl="1" eaLnBrk="1" hangingPunct="1">
              <a:spcBef>
                <a:spcPts val="600"/>
              </a:spcBef>
              <a:buSzPct val="70000"/>
              <a:buFont typeface="Courier New" charset="0"/>
              <a:buChar char="o"/>
              <a:defRPr/>
            </a:pPr>
            <a:r>
              <a:rPr lang="en-US" dirty="0">
                <a:latin typeface="Arial" charset="0"/>
                <a:ea typeface="ＭＳ Ｐゴシック" charset="0"/>
                <a:cs typeface="Arial" charset="0"/>
              </a:rPr>
              <a:t>Study</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your map </a:t>
            </a:r>
          </a:p>
          <a:p>
            <a:pPr lvl="1" eaLnBrk="1" hangingPunct="1">
              <a:spcBef>
                <a:spcPts val="600"/>
              </a:spcBef>
              <a:buSzPct val="70000"/>
              <a:buFont typeface="Courier New" charset="0"/>
              <a:buChar char="o"/>
              <a:defRPr/>
            </a:pPr>
            <a:r>
              <a:rPr lang="en-US" dirty="0">
                <a:latin typeface="Arial" charset="0"/>
                <a:ea typeface="ＭＳ Ｐゴシック" charset="0"/>
                <a:cs typeface="Arial" charset="0"/>
              </a:rPr>
              <a:t>Answer</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the </a:t>
            </a:r>
            <a:r>
              <a:rPr lang="en-US" dirty="0" smtClean="0">
                <a:latin typeface="Arial" charset="0"/>
                <a:ea typeface="ＭＳ Ｐゴシック" charset="0"/>
                <a:cs typeface="Arial" charset="0"/>
              </a:rPr>
              <a:t>questions</a:t>
            </a:r>
            <a:endParaRPr lang="en-US" dirty="0">
              <a:latin typeface="Arial" charset="0"/>
              <a:ea typeface="ＭＳ Ｐゴシック" charset="0"/>
              <a:cs typeface="Arial" charset="0"/>
            </a:endParaRPr>
          </a:p>
          <a:p>
            <a:pPr lvl="1" eaLnBrk="1" hangingPunct="1">
              <a:spcBef>
                <a:spcPts val="600"/>
              </a:spcBef>
              <a:buSzPct val="70000"/>
              <a:buFont typeface="Courier New" charset="0"/>
              <a:buChar char="o"/>
              <a:defRPr/>
            </a:pPr>
            <a:r>
              <a:rPr lang="en-US" dirty="0">
                <a:latin typeface="Arial" charset="0"/>
                <a:ea typeface="ＭＳ Ｐゴシック" charset="0"/>
                <a:cs typeface="Arial" charset="0"/>
              </a:rPr>
              <a:t>Draw the locations of your </a:t>
            </a:r>
            <a:r>
              <a:rPr lang="en-US" dirty="0" smtClean="0">
                <a:latin typeface="Arial" charset="0"/>
                <a:ea typeface="ＭＳ Ｐゴシック" charset="0"/>
                <a:cs typeface="Arial" charset="0"/>
              </a:rPr>
              <a:t>feature</a:t>
            </a:r>
          </a:p>
          <a:p>
            <a:pPr lvl="1" eaLnBrk="1" hangingPunct="1">
              <a:spcBef>
                <a:spcPts val="600"/>
              </a:spcBef>
              <a:buSzPct val="70000"/>
              <a:buFont typeface="Courier New" charset="0"/>
              <a:buChar char="o"/>
              <a:defRPr/>
            </a:pPr>
            <a:r>
              <a:rPr lang="en-US" dirty="0" smtClean="0">
                <a:latin typeface="Arial" charset="0"/>
                <a:ea typeface="ＭＳ Ｐゴシック" charset="0"/>
                <a:cs typeface="Arial" charset="0"/>
              </a:rPr>
              <a:t>Share your findings</a:t>
            </a:r>
          </a:p>
          <a:p>
            <a:pPr lvl="1" eaLnBrk="1" hangingPunct="1">
              <a:spcBef>
                <a:spcPts val="600"/>
              </a:spcBef>
              <a:buSzPct val="70000"/>
              <a:buFont typeface="Courier New" charset="0"/>
              <a:buChar char="o"/>
              <a:defRPr/>
            </a:pPr>
            <a:endParaRPr lang="en-US" dirty="0" smtClean="0">
              <a:latin typeface="Arial" charset="0"/>
              <a:ea typeface="ＭＳ Ｐゴシック" charset="0"/>
              <a:cs typeface="Arial" charset="0"/>
            </a:endParaRPr>
          </a:p>
          <a:p>
            <a:pPr eaLnBrk="1" hangingPunct="1">
              <a:lnSpc>
                <a:spcPct val="80000"/>
              </a:lnSpc>
              <a:defRPr/>
            </a:pPr>
            <a:r>
              <a:rPr lang="en-US" sz="2800" dirty="0" smtClean="0">
                <a:latin typeface="Arial" charset="0"/>
                <a:ea typeface="ＭＳ Ｐゴシック" charset="0"/>
                <a:cs typeface="Arial" charset="0"/>
              </a:rPr>
              <a:t>Stop at Part 3</a:t>
            </a:r>
            <a:endParaRPr lang="en-US" sz="2800" dirty="0">
              <a:latin typeface="Arial" charset="0"/>
              <a:ea typeface="ＭＳ Ｐゴシック" charset="0"/>
              <a:cs typeface="Arial" charset="0"/>
            </a:endParaRPr>
          </a:p>
        </p:txBody>
      </p:sp>
      <p:sp>
        <p:nvSpPr>
          <p:cNvPr id="50179" name="Rectangle 2"/>
          <p:cNvSpPr>
            <a:spLocks noGrp="1" noChangeArrowheads="1"/>
          </p:cNvSpPr>
          <p:nvPr>
            <p:ph type="title"/>
          </p:nvPr>
        </p:nvSpPr>
        <p:spPr>
          <a:xfrm>
            <a:off x="2355850" y="60325"/>
            <a:ext cx="6788150" cy="839788"/>
          </a:xfrm>
        </p:spPr>
        <p:txBody>
          <a:bodyPr/>
          <a:lstStyle/>
          <a:p>
            <a:pPr eaLnBrk="1" hangingPunct="1"/>
            <a:r>
              <a:rPr lang="en-US">
                <a:latin typeface="Arial" charset="0"/>
                <a:cs typeface="ＭＳ Ｐゴシック" charset="0"/>
              </a:rPr>
              <a:t>Part 2: Compare Earthquake and Volcano Locations</a:t>
            </a:r>
          </a:p>
        </p:txBody>
      </p:sp>
      <p:sp>
        <p:nvSpPr>
          <p:cNvPr id="6" name="Octagon 5"/>
          <p:cNvSpPr>
            <a:spLocks noChangeArrowheads="1"/>
          </p:cNvSpPr>
          <p:nvPr/>
        </p:nvSpPr>
        <p:spPr bwMode="auto">
          <a:xfrm>
            <a:off x="8720138" y="6457950"/>
            <a:ext cx="298450" cy="300038"/>
          </a:xfrm>
          <a:prstGeom prst="octagon">
            <a:avLst>
              <a:gd name="adj" fmla="val 29287"/>
            </a:avLst>
          </a:prstGeom>
          <a:solidFill>
            <a:schemeClr val="accent2">
              <a:lumMod val="40000"/>
              <a:lumOff val="60000"/>
            </a:schemeClr>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5_westernUS_EQ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 y="1239838"/>
            <a:ext cx="5126038" cy="4851400"/>
          </a:xfrm>
          <a:noFill/>
        </p:spPr>
      </p:pic>
      <p:pic>
        <p:nvPicPr>
          <p:cNvPr id="52226" name="Picture 4" descr="5_westernUS_volcano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084638" y="1654175"/>
            <a:ext cx="5059362" cy="4732338"/>
          </a:xfrm>
          <a:noFill/>
        </p:spPr>
      </p:pic>
      <p:sp>
        <p:nvSpPr>
          <p:cNvPr id="52227" name="Rectangle 8"/>
          <p:cNvSpPr>
            <a:spLocks noGrp="1" noChangeArrowheads="1"/>
          </p:cNvSpPr>
          <p:nvPr>
            <p:ph type="title"/>
          </p:nvPr>
        </p:nvSpPr>
        <p:spPr>
          <a:xfrm>
            <a:off x="2549525" y="60325"/>
            <a:ext cx="6594475" cy="784225"/>
          </a:xfrm>
        </p:spPr>
        <p:txBody>
          <a:bodyPr/>
          <a:lstStyle/>
          <a:p>
            <a:pPr eaLnBrk="1" hangingPunct="1"/>
            <a:r>
              <a:rPr lang="en-US">
                <a:latin typeface="Arial" charset="0"/>
                <a:cs typeface="ＭＳ Ｐゴシック" charset="0"/>
              </a:rPr>
              <a:t>Earthquake and Volcano Distribution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4712</TotalTime>
  <Words>1262</Words>
  <Application>Microsoft Macintosh PowerPoint</Application>
  <PresentationFormat>On-screen Show (4:3)</PresentationFormat>
  <Paragraphs>224</Paragraphs>
  <Slides>41</Slides>
  <Notes>22</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41</vt:i4>
      </vt:variant>
    </vt:vector>
  </HeadingPairs>
  <TitlesOfParts>
    <vt:vector size="43" baseType="lpstr">
      <vt:lpstr>Office Theme</vt:lpstr>
      <vt:lpstr>\\localhost\Users\shelleyolds\Documents\Dropbox\Shared-UNAVCO\educational-resources\visualizing-relationships-JVV\visualizing-earthquakes-volcanoes-westernUS-JVV-v2012-03\Macintosh HD:Users:seolds:Documents:a-work:EducationalModules:Visualizing Relationships using JVV:docs:Computer_w_Worksheet_VisualizingRelations_2009sep14.doc!OLE_LINK1</vt:lpstr>
      <vt:lpstr>Visualizing Relationships with DATA: Earthquakes, Volcanoes, and Plate Tectonics</vt:lpstr>
      <vt:lpstr>Activity Outcomes</vt:lpstr>
      <vt:lpstr>Part 1: Prepare Your Map for Study</vt:lpstr>
      <vt:lpstr>Getting Oriented to the Map</vt:lpstr>
      <vt:lpstr>Getting Oriented to the Map</vt:lpstr>
      <vt:lpstr>Zoom Into the Western U.S.</vt:lpstr>
      <vt:lpstr>Add Political Lat/Long  under Add Features</vt:lpstr>
      <vt:lpstr>Part 2: Compare Earthquake and Volcano Locations</vt:lpstr>
      <vt:lpstr>Earthquake and Volcano Distribution</vt:lpstr>
      <vt:lpstr>Earthquakes and Volcanoes</vt:lpstr>
      <vt:lpstr>Part 3: Examine GPS Vector Data</vt:lpstr>
      <vt:lpstr>Part 3: Examine GPS Vector Data</vt:lpstr>
      <vt:lpstr>Anatomy of a High-precision  Permanent GPS Station</vt:lpstr>
      <vt:lpstr>Introduction: GPS Basics</vt:lpstr>
      <vt:lpstr>Demonstration  Pinpoint Location With GPS</vt:lpstr>
      <vt:lpstr>One way to find your location –   4 intersecting spheres</vt:lpstr>
      <vt:lpstr>One way to find your location – 4 intersecting spheres</vt:lpstr>
      <vt:lpstr>About Velocity Vectors</vt:lpstr>
      <vt:lpstr>Add Features and Velocity Vectors</vt:lpstr>
      <vt:lpstr>Part 3 continued: Sketch and Study the Vectors</vt:lpstr>
      <vt:lpstr>Part 4: Put It All Together</vt:lpstr>
      <vt:lpstr>Neighboring Frames of Reference: North America</vt:lpstr>
      <vt:lpstr>Quick Reference: </vt:lpstr>
      <vt:lpstr>Quick Reference</vt:lpstr>
      <vt:lpstr>Quick Reference: Convergent Boundary</vt:lpstr>
      <vt:lpstr>Quick Reference:  </vt:lpstr>
      <vt:lpstr>Quick Reference: </vt:lpstr>
      <vt:lpstr>Quick Reference:   Transform Boundary</vt:lpstr>
      <vt:lpstr>Quick Reference</vt:lpstr>
      <vt:lpstr>Quick Reference</vt:lpstr>
      <vt:lpstr>Quick Reference:  Divergent Boundary</vt:lpstr>
      <vt:lpstr>What’s this plate boundary?</vt:lpstr>
      <vt:lpstr>Divergent Boundary</vt:lpstr>
      <vt:lpstr>Can you name the boundary types?</vt:lpstr>
      <vt:lpstr>Part 4: Sketch and  Study the Modeled Vectors</vt:lpstr>
      <vt:lpstr>Plate Boundaries Along the West Coast</vt:lpstr>
      <vt:lpstr>Thinking of Boundaries as Zones</vt:lpstr>
      <vt:lpstr>Global Motion</vt:lpstr>
      <vt:lpstr>Wrap Up</vt:lpstr>
      <vt:lpstr>Other Tools to Explore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136</cp:revision>
  <cp:lastPrinted>2010-07-25T20:57:00Z</cp:lastPrinted>
  <dcterms:created xsi:type="dcterms:W3CDTF">2010-02-03T03:44:07Z</dcterms:created>
  <dcterms:modified xsi:type="dcterms:W3CDTF">2015-03-14T16:06:25Z</dcterms:modified>
</cp:coreProperties>
</file>