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8"/>
  </p:notesMasterIdLst>
  <p:handoutMasterIdLst>
    <p:handoutMasterId r:id="rId89"/>
  </p:handoutMasterIdLst>
  <p:sldIdLst>
    <p:sldId id="520" r:id="rId2"/>
    <p:sldId id="470" r:id="rId3"/>
    <p:sldId id="444" r:id="rId4"/>
    <p:sldId id="315" r:id="rId5"/>
    <p:sldId id="422" r:id="rId6"/>
    <p:sldId id="314" r:id="rId7"/>
    <p:sldId id="581" r:id="rId8"/>
    <p:sldId id="571" r:id="rId9"/>
    <p:sldId id="572" r:id="rId10"/>
    <p:sldId id="432" r:id="rId11"/>
    <p:sldId id="498" r:id="rId12"/>
    <p:sldId id="323" r:id="rId13"/>
    <p:sldId id="579" r:id="rId14"/>
    <p:sldId id="582" r:id="rId15"/>
    <p:sldId id="557" r:id="rId16"/>
    <p:sldId id="558" r:id="rId17"/>
    <p:sldId id="559" r:id="rId18"/>
    <p:sldId id="580" r:id="rId19"/>
    <p:sldId id="317" r:id="rId20"/>
    <p:sldId id="318" r:id="rId21"/>
    <p:sldId id="573" r:id="rId22"/>
    <p:sldId id="521" r:id="rId23"/>
    <p:sldId id="522" r:id="rId24"/>
    <p:sldId id="517" r:id="rId25"/>
    <p:sldId id="327" r:id="rId26"/>
    <p:sldId id="373" r:id="rId27"/>
    <p:sldId id="322" r:id="rId28"/>
    <p:sldId id="497" r:id="rId29"/>
    <p:sldId id="407" r:id="rId30"/>
    <p:sldId id="519" r:id="rId31"/>
    <p:sldId id="523" r:id="rId32"/>
    <p:sldId id="524" r:id="rId33"/>
    <p:sldId id="526" r:id="rId34"/>
    <p:sldId id="527" r:id="rId35"/>
    <p:sldId id="528" r:id="rId36"/>
    <p:sldId id="529" r:id="rId37"/>
    <p:sldId id="530" r:id="rId38"/>
    <p:sldId id="532" r:id="rId39"/>
    <p:sldId id="534" r:id="rId40"/>
    <p:sldId id="511" r:id="rId41"/>
    <p:sldId id="536" r:id="rId42"/>
    <p:sldId id="539" r:id="rId43"/>
    <p:sldId id="540" r:id="rId44"/>
    <p:sldId id="541" r:id="rId45"/>
    <p:sldId id="542" r:id="rId46"/>
    <p:sldId id="543" r:id="rId47"/>
    <p:sldId id="545" r:id="rId48"/>
    <p:sldId id="546" r:id="rId49"/>
    <p:sldId id="547" r:id="rId50"/>
    <p:sldId id="548" r:id="rId51"/>
    <p:sldId id="549" r:id="rId52"/>
    <p:sldId id="560" r:id="rId53"/>
    <p:sldId id="537" r:id="rId54"/>
    <p:sldId id="417" r:id="rId55"/>
    <p:sldId id="418" r:id="rId56"/>
    <p:sldId id="556" r:id="rId57"/>
    <p:sldId id="538" r:id="rId58"/>
    <p:sldId id="554" r:id="rId59"/>
    <p:sldId id="555" r:id="rId60"/>
    <p:sldId id="553" r:id="rId61"/>
    <p:sldId id="446" r:id="rId62"/>
    <p:sldId id="375" r:id="rId63"/>
    <p:sldId id="398" r:id="rId64"/>
    <p:sldId id="394" r:id="rId65"/>
    <p:sldId id="395" r:id="rId66"/>
    <p:sldId id="401" r:id="rId67"/>
    <p:sldId id="402" r:id="rId68"/>
    <p:sldId id="578" r:id="rId69"/>
    <p:sldId id="496" r:id="rId70"/>
    <p:sldId id="419" r:id="rId71"/>
    <p:sldId id="550" r:id="rId72"/>
    <p:sldId id="552" r:id="rId73"/>
    <p:sldId id="561" r:id="rId74"/>
    <p:sldId id="562" r:id="rId75"/>
    <p:sldId id="563" r:id="rId76"/>
    <p:sldId id="564" r:id="rId77"/>
    <p:sldId id="565" r:id="rId78"/>
    <p:sldId id="566" r:id="rId79"/>
    <p:sldId id="567" r:id="rId80"/>
    <p:sldId id="568" r:id="rId81"/>
    <p:sldId id="569" r:id="rId82"/>
    <p:sldId id="570" r:id="rId83"/>
    <p:sldId id="574" r:id="rId84"/>
    <p:sldId id="575" r:id="rId85"/>
    <p:sldId id="576" r:id="rId86"/>
    <p:sldId id="577" r:id="rId8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292929"/>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391" autoAdjust="0"/>
  </p:normalViewPr>
  <p:slideViewPr>
    <p:cSldViewPr snapToGrid="0">
      <p:cViewPr varScale="1">
        <p:scale>
          <a:sx n="85" d="100"/>
          <a:sy n="85" d="100"/>
        </p:scale>
        <p:origin x="-1704" y="-120"/>
      </p:cViewPr>
      <p:guideLst>
        <p:guide orient="horz" pos="2160"/>
        <p:guide pos="2880"/>
      </p:guideLst>
    </p:cSldViewPr>
  </p:slideViewPr>
  <p:outlineViewPr>
    <p:cViewPr>
      <p:scale>
        <a:sx n="33" d="100"/>
        <a:sy n="33" d="100"/>
      </p:scale>
      <p:origin x="0" y="22302"/>
    </p:cViewPr>
  </p:outlineViewPr>
  <p:notesTextViewPr>
    <p:cViewPr>
      <p:scale>
        <a:sx n="100" d="100"/>
        <a:sy n="100" d="100"/>
      </p:scale>
      <p:origin x="0" y="0"/>
    </p:cViewPr>
  </p:notesTextViewPr>
  <p:sorterViewPr>
    <p:cViewPr>
      <p:scale>
        <a:sx n="102" d="100"/>
        <a:sy n="102" d="100"/>
      </p:scale>
      <p:origin x="0" y="0"/>
    </p:cViewPr>
  </p:sorterViewPr>
  <p:notesViewPr>
    <p:cSldViewPr snapToGrid="0">
      <p:cViewPr varScale="1">
        <p:scale>
          <a:sx n="90" d="100"/>
          <a:sy n="90" d="100"/>
        </p:scale>
        <p:origin x="-2256"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printerSettings" Target="printerSettings/printerSettings1.bin"/><Relationship Id="rId91" Type="http://schemas.openxmlformats.org/officeDocument/2006/relationships/presProps" Target="presProps.xml"/><Relationship Id="rId92" Type="http://schemas.openxmlformats.org/officeDocument/2006/relationships/viewProps" Target="viewProps.xml"/><Relationship Id="rId93" Type="http://schemas.openxmlformats.org/officeDocument/2006/relationships/theme" Target="theme/theme1.xml"/><Relationship Id="rId94"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notesMaster" Target="notesMasters/notesMaster1.xml"/><Relationship Id="rId8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CEC7578C-D8DD-2E42-8754-A4CD643856A6}" type="datetime1">
              <a:rPr lang="en-US"/>
              <a:pPr>
                <a:defRPr/>
              </a:pPr>
              <a:t>8/3/15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7B00CA5F-72F2-904F-BCF3-500F57A25D30}" type="slidenum">
              <a:rPr lang="en-US"/>
              <a:pPr>
                <a:defRPr/>
              </a:pPr>
              <a:t>‹#›</a:t>
            </a:fld>
            <a:endParaRPr lang="en-US"/>
          </a:p>
        </p:txBody>
      </p:sp>
    </p:spTree>
    <p:extLst>
      <p:ext uri="{BB962C8B-B14F-4D97-AF65-F5344CB8AC3E}">
        <p14:creationId xmlns:p14="http://schemas.microsoft.com/office/powerpoint/2010/main" val="27372042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31273ED-8747-7744-87CA-71776E27E5AC}" type="slidenum">
              <a:rPr lang="en-US"/>
              <a:pPr>
                <a:defRPr/>
              </a:pPr>
              <a:t>‹#›</a:t>
            </a:fld>
            <a:endParaRPr lang="en-US"/>
          </a:p>
        </p:txBody>
      </p:sp>
    </p:spTree>
    <p:extLst>
      <p:ext uri="{BB962C8B-B14F-4D97-AF65-F5344CB8AC3E}">
        <p14:creationId xmlns:p14="http://schemas.microsoft.com/office/powerpoint/2010/main" val="16180029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0-onlinelibrary.wiley.com.library.unl.edu/doi/10.1029/2006GL027081/full%23grl21953-bib-0038" TargetMode="External"/><Relationship Id="rId4" Type="http://schemas.openxmlformats.org/officeDocument/2006/relationships/hyperlink" Target="http://0-onlinelibrary.wiley.com.library.unl.edu/doi/10.1029/2006GL027081/full%23grl21953-bib-0043" TargetMode="External"/><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31273ED-8747-7744-87CA-71776E27E5AC}" type="slidenum">
              <a:rPr lang="en-US" smtClean="0"/>
              <a:pPr>
                <a:defRPr/>
              </a:pPr>
              <a:t>1</a:t>
            </a:fld>
            <a:endParaRPr lang="en-US"/>
          </a:p>
        </p:txBody>
      </p:sp>
    </p:spTree>
    <p:extLst>
      <p:ext uri="{BB962C8B-B14F-4D97-AF65-F5344CB8AC3E}">
        <p14:creationId xmlns:p14="http://schemas.microsoft.com/office/powerpoint/2010/main" val="2395618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5A21F25-DD89-C246-AFA3-A82A81A1AF7C}" type="slidenum">
              <a:rPr lang="en-US" sz="1200"/>
              <a:pPr eaLnBrk="1" hangingPunct="1"/>
              <a:t>11</a:t>
            </a:fld>
            <a:endParaRPr lang="en-US" sz="1200"/>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Note that the red arrow is really just an arrow… there is no scale to show the rate of motion.  And GPS stations are obviously not to scale.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711949-11A3-6341-A49A-96E1A1C5698C}" type="slidenum">
              <a:rPr lang="en-US" sz="1200"/>
              <a:pPr eaLnBrk="1" hangingPunct="1"/>
              <a:t>12</a:t>
            </a:fld>
            <a:endParaRPr lang="en-US" sz="1200"/>
          </a:p>
        </p:txBody>
      </p:sp>
      <p:sp>
        <p:nvSpPr>
          <p:cNvPr id="30722" name="Rectangle 2"/>
          <p:cNvSpPr>
            <a:spLocks noGrp="1" noRot="1" noChangeAspect="1" noChangeArrowheads="1" noTextEdit="1"/>
          </p:cNvSpPr>
          <p:nvPr>
            <p:ph type="sldImg"/>
          </p:nvPr>
        </p:nvSpPr>
        <p:spPr>
          <a:xfrm>
            <a:off x="1144588" y="684213"/>
            <a:ext cx="4572000" cy="3429000"/>
          </a:xfrm>
          <a:ln/>
        </p:spPr>
      </p:sp>
      <p:sp>
        <p:nvSpPr>
          <p:cNvPr id="30723"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Have students write, “This is a tectonic plate” on the transparency.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31273ED-8747-7744-87CA-71776E27E5AC}" type="slidenum">
              <a:rPr lang="en-US" smtClean="0"/>
              <a:pPr>
                <a:defRPr/>
              </a:pPr>
              <a:t>13</a:t>
            </a:fld>
            <a:endParaRPr lang="en-US"/>
          </a:p>
        </p:txBody>
      </p:sp>
    </p:spTree>
    <p:extLst>
      <p:ext uri="{BB962C8B-B14F-4D97-AF65-F5344CB8AC3E}">
        <p14:creationId xmlns:p14="http://schemas.microsoft.com/office/powerpoint/2010/main" val="3043026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2F4FF5F-1A56-874B-97FC-DBFA4E99C95C}" type="slidenum">
              <a:rPr lang="en-US" sz="1200"/>
              <a:pPr eaLnBrk="1" hangingPunct="1"/>
              <a:t>14</a:t>
            </a:fld>
            <a:endParaRPr lang="en-US" sz="1200"/>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It is the visual display of GPS, LiDAR, InSAR data, however, that helps make plate tectonics come alive for learners as a process that is happening in the present. </a:t>
            </a:r>
          </a:p>
          <a:p>
            <a:pPr eaLnBrk="1" hangingPunct="1"/>
            <a:endParaRPr lang="en-US">
              <a:ea typeface="ＭＳ Ｐゴシック" charset="0"/>
              <a:cs typeface="ＭＳ Ｐゴシック" charset="0"/>
            </a:endParaRPr>
          </a:p>
          <a:p>
            <a:pPr eaLnBrk="1" hangingPunct="1"/>
            <a:endParaRPr lang="en-US">
              <a:ea typeface="ＭＳ Ｐゴシック" charset="0"/>
              <a:cs typeface="ＭＳ Ｐゴシック" charset="0"/>
            </a:endParaRPr>
          </a:p>
          <a:p>
            <a:pPr eaLnBrk="1" hangingPunct="1"/>
            <a:r>
              <a:rPr lang="en-US">
                <a:ea typeface="ＭＳ Ｐゴシック" charset="0"/>
                <a:cs typeface="Arial" charset="0"/>
              </a:rPr>
              <a:t>Reference Frame: No Net Rotation – using the velocity viewer</a:t>
            </a:r>
            <a:endParaRPr lang="en-US">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A2E989-BFF2-A745-93BE-EFBF37E9FD90}" type="slidenum">
              <a:rPr lang="en-US" sz="1200"/>
              <a:pPr eaLnBrk="1" hangingPunct="1"/>
              <a:t>19</a:t>
            </a:fld>
            <a:endParaRPr lang="en-US" sz="1200"/>
          </a:p>
        </p:txBody>
      </p:sp>
      <p:sp>
        <p:nvSpPr>
          <p:cNvPr id="33794" name="Rectangle 2"/>
          <p:cNvSpPr>
            <a:spLocks noGrp="1" noRot="1" noChangeAspect="1" noChangeArrowheads="1" noTextEdit="1"/>
          </p:cNvSpPr>
          <p:nvPr>
            <p:ph type="sldImg"/>
          </p:nvPr>
        </p:nvSpPr>
        <p:spPr>
          <a:xfrm>
            <a:off x="1144588" y="684213"/>
            <a:ext cx="4572000" cy="3429000"/>
          </a:xfrm>
          <a:ln/>
        </p:spPr>
      </p:sp>
      <p:sp>
        <p:nvSpPr>
          <p:cNvPr id="33795"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The data from the GPS stations run by UNAVCO's Plate Boundary Observatory (which is one of the EarthScope projects) is freely available to the public. Each GPS station has a data file which contains the daily change in position.</a:t>
            </a:r>
          </a:p>
          <a:p>
            <a:endParaRPr lang="en-US">
              <a:ea typeface="ＭＳ Ｐゴシック" charset="0"/>
              <a:cs typeface="ＭＳ Ｐゴシック" charset="0"/>
            </a:endParaRPr>
          </a:p>
          <a:p>
            <a:r>
              <a:rPr lang="en-US">
                <a:ea typeface="ＭＳ Ｐゴシック" charset="0"/>
                <a:cs typeface="ＭＳ Ｐゴシック" charset="0"/>
              </a:rPr>
              <a:t>UNAVCO has provided processed data since Jan 1, 2004.  Although some GPS stations were installed earlier, only data after January 1, 2004 is currently available.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3CE263F-6732-1D40-86DE-4D2A95242484}" type="slidenum">
              <a:rPr lang="en-US" sz="1200"/>
              <a:pPr eaLnBrk="1" hangingPunct="1"/>
              <a:t>20</a:t>
            </a:fld>
            <a:endParaRPr lang="en-US" sz="1200"/>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xfrm>
            <a:off x="685800" y="4344988"/>
            <a:ext cx="5486400"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GPS time series plots show the change of position of the GPS monument over time.  After processing, the data is provided in a coordinate system (latitude and longitude) then converted to millimeters of offset.  The beginning of the data is not at zero because the offset is measured from a data point in the middle of the dataset.  Dates are given as either months or tenths of years.</a:t>
            </a:r>
          </a:p>
          <a:p>
            <a:endParaRPr lang="en-US">
              <a:ea typeface="ＭＳ Ｐゴシック" charset="0"/>
              <a:cs typeface="ＭＳ Ｐゴシック" charset="0"/>
            </a:endParaRPr>
          </a:p>
          <a:p>
            <a:endParaRPr lang="en-US">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AD82A74-0F5E-8349-9C35-9982A97C9C56}" type="slidenum">
              <a:rPr lang="en-US" sz="1200"/>
              <a:pPr eaLnBrk="1" hangingPunct="1"/>
              <a:t>21</a:t>
            </a:fld>
            <a:endParaRPr lang="en-US" sz="120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91E5E6C-9EE3-6D4A-BA61-7B3BB63247CE}" type="slidenum">
              <a:rPr lang="en-US" sz="1200"/>
              <a:pPr eaLnBrk="1" hangingPunct="1"/>
              <a:t>22</a:t>
            </a:fld>
            <a:endParaRPr lang="en-US" sz="1200"/>
          </a:p>
        </p:txBody>
      </p:sp>
      <p:sp>
        <p:nvSpPr>
          <p:cNvPr id="37890" name="Rectangle 2"/>
          <p:cNvSpPr>
            <a:spLocks noGrp="1" noRot="1" noChangeAspect="1" noChangeArrowheads="1" noTextEdit="1"/>
          </p:cNvSpPr>
          <p:nvPr>
            <p:ph type="sldImg"/>
          </p:nvPr>
        </p:nvSpPr>
        <p:spPr>
          <a:xfrm>
            <a:off x="1144588" y="684213"/>
            <a:ext cx="4572000" cy="3429000"/>
          </a:xfrm>
          <a:ln/>
        </p:spPr>
      </p:sp>
      <p:sp>
        <p:nvSpPr>
          <p:cNvPr id="37891"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Trend: the average direction of the graph (simplest terms).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5C3B883-BA59-7C48-8F2E-8FA6D58DA105}" type="slidenum">
              <a:rPr lang="en-US" sz="1200"/>
              <a:pPr eaLnBrk="1" hangingPunct="1"/>
              <a:t>23</a:t>
            </a:fld>
            <a:endParaRPr lang="en-US" sz="1200"/>
          </a:p>
        </p:txBody>
      </p:sp>
      <p:sp>
        <p:nvSpPr>
          <p:cNvPr id="39938" name="Rectangle 2"/>
          <p:cNvSpPr>
            <a:spLocks noGrp="1" noRot="1" noChangeAspect="1" noChangeArrowheads="1" noTextEdit="1"/>
          </p:cNvSpPr>
          <p:nvPr>
            <p:ph type="sldImg"/>
          </p:nvPr>
        </p:nvSpPr>
        <p:spPr>
          <a:xfrm>
            <a:off x="1144588" y="684213"/>
            <a:ext cx="4572000" cy="3429000"/>
          </a:xfrm>
          <a:ln/>
        </p:spPr>
      </p:sp>
      <p:sp>
        <p:nvSpPr>
          <p:cNvPr id="39939"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Have students sketch these graphs on their worksheet.  This station is moving northeast and up over time.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19E9163-83CA-0648-8300-A382370E37F3}" type="slidenum">
              <a:rPr lang="en-US" sz="1200"/>
              <a:pPr eaLnBrk="1" hangingPunct="1"/>
              <a:t>24</a:t>
            </a:fld>
            <a:endParaRPr lang="en-US" sz="1200"/>
          </a:p>
        </p:txBody>
      </p:sp>
      <p:sp>
        <p:nvSpPr>
          <p:cNvPr id="41986" name="Rectangle 2"/>
          <p:cNvSpPr>
            <a:spLocks noGrp="1" noRot="1" noChangeAspect="1" noChangeArrowheads="1" noTextEdit="1"/>
          </p:cNvSpPr>
          <p:nvPr>
            <p:ph type="sldImg"/>
          </p:nvPr>
        </p:nvSpPr>
        <p:spPr>
          <a:xfrm>
            <a:off x="1144588" y="684213"/>
            <a:ext cx="4572000" cy="3429000"/>
          </a:xfrm>
          <a:ln/>
        </p:spPr>
      </p:sp>
      <p:sp>
        <p:nvSpPr>
          <p:cNvPr id="41987"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This station is moving southwest and down over time.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26ECDA7-B2B6-334F-9502-F5239A4B6CEC}" type="slidenum">
              <a:rPr lang="en-US" sz="1200"/>
              <a:pPr eaLnBrk="1" hangingPunct="1"/>
              <a:t>2</a:t>
            </a:fld>
            <a:endParaRPr lang="en-US" sz="1200"/>
          </a:p>
        </p:txBody>
      </p:sp>
      <p:sp>
        <p:nvSpPr>
          <p:cNvPr id="18434" name="Rectangle 2"/>
          <p:cNvSpPr>
            <a:spLocks noGrp="1" noRot="1" noChangeAspect="1" noChangeArrowheads="1" noTextEdit="1"/>
          </p:cNvSpPr>
          <p:nvPr>
            <p:ph type="sldImg"/>
          </p:nvPr>
        </p:nvSpPr>
        <p:spPr>
          <a:xfrm>
            <a:off x="1144588" y="684213"/>
            <a:ext cx="4572000" cy="3429000"/>
          </a:xfrm>
          <a:ln/>
        </p:spPr>
      </p:sp>
      <p:sp>
        <p:nvSpPr>
          <p:cNvPr id="18435"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02E609D-503A-1C40-8305-A669774D416E}" type="slidenum">
              <a:rPr lang="en-US" sz="1200"/>
              <a:pPr eaLnBrk="1" hangingPunct="1"/>
              <a:t>25</a:t>
            </a:fld>
            <a:endParaRPr lang="en-US" sz="1200"/>
          </a:p>
        </p:txBody>
      </p:sp>
      <p:sp>
        <p:nvSpPr>
          <p:cNvPr id="44034" name="Rectangle 2"/>
          <p:cNvSpPr>
            <a:spLocks noGrp="1" noRot="1" noChangeAspect="1" noChangeArrowheads="1" noTextEdit="1"/>
          </p:cNvSpPr>
          <p:nvPr>
            <p:ph type="sldImg"/>
          </p:nvPr>
        </p:nvSpPr>
        <p:spPr>
          <a:xfrm>
            <a:off x="1144588" y="684213"/>
            <a:ext cx="4572000" cy="3429000"/>
          </a:xfrm>
          <a:ln/>
        </p:spPr>
      </p:sp>
      <p:sp>
        <p:nvSpPr>
          <p:cNvPr id="44035"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Arial" charset="0"/>
              </a:rPr>
              <a:t>Have students sketch these graphs on their worksheet.</a:t>
            </a:r>
          </a:p>
          <a:p>
            <a:endParaRPr lang="en-US">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31273ED-8747-7744-87CA-71776E27E5AC}" type="slidenum">
              <a:rPr lang="en-US" smtClean="0"/>
              <a:pPr>
                <a:defRPr/>
              </a:pPr>
              <a:t>26</a:t>
            </a:fld>
            <a:endParaRPr lang="en-US"/>
          </a:p>
        </p:txBody>
      </p:sp>
    </p:spTree>
    <p:extLst>
      <p:ext uri="{BB962C8B-B14F-4D97-AF65-F5344CB8AC3E}">
        <p14:creationId xmlns:p14="http://schemas.microsoft.com/office/powerpoint/2010/main" val="41680707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14AECAE-11CB-CE48-99CF-989AA7F78A57}" type="slidenum">
              <a:rPr lang="en-US" sz="1200"/>
              <a:pPr eaLnBrk="1" hangingPunct="1"/>
              <a:t>27</a:t>
            </a:fld>
            <a:endParaRPr lang="en-US" sz="1200"/>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Large image of the Icelandic pony and Hekla volcano:  </a:t>
            </a:r>
            <a:r>
              <a:rPr lang="en-US" dirty="0" err="1">
                <a:ea typeface="ＭＳ Ｐゴシック" charset="0"/>
                <a:cs typeface="ＭＳ Ｐゴシック" charset="0"/>
              </a:rPr>
              <a:t>Skulason</a:t>
            </a:r>
            <a:r>
              <a:rPr lang="en-US" dirty="0">
                <a:ea typeface="ＭＳ Ｐゴシック" charset="0"/>
                <a:cs typeface="ＭＳ Ｐゴシック" charset="0"/>
              </a:rPr>
              <a:t>, </a:t>
            </a:r>
            <a:r>
              <a:rPr lang="en-US" dirty="0" err="1">
                <a:ea typeface="ＭＳ Ｐゴシック" charset="0"/>
                <a:cs typeface="ＭＳ Ｐゴシック" charset="0"/>
              </a:rPr>
              <a:t>Lydar</a:t>
            </a:r>
            <a:r>
              <a:rPr lang="en-US" dirty="0">
                <a:ea typeface="ＭＳ Ｐゴシック" charset="0"/>
                <a:cs typeface="ＭＳ Ｐゴシック" charset="0"/>
              </a:rPr>
              <a:t>.  2006.  Wikimedia Commons.  http://</a:t>
            </a:r>
            <a:r>
              <a:rPr lang="en-US" dirty="0" err="1">
                <a:ea typeface="ＭＳ Ｐゴシック" charset="0"/>
                <a:cs typeface="ＭＳ Ｐゴシック" charset="0"/>
              </a:rPr>
              <a:t>commons.wikimedia.org</a:t>
            </a:r>
            <a:r>
              <a:rPr lang="en-US" dirty="0">
                <a:ea typeface="ＭＳ Ｐゴシック" charset="0"/>
                <a:cs typeface="ＭＳ Ｐゴシック" charset="0"/>
              </a:rPr>
              <a:t>/wiki/</a:t>
            </a:r>
            <a:r>
              <a:rPr lang="en-US" dirty="0" err="1">
                <a:ea typeface="ＭＳ Ｐゴシック" charset="0"/>
                <a:cs typeface="ＭＳ Ｐゴシック" charset="0"/>
              </a:rPr>
              <a:t>File:Hekla_and_horse.jpg</a:t>
            </a:r>
            <a:r>
              <a:rPr lang="en-US" dirty="0">
                <a:ea typeface="ＭＳ Ｐゴシック" charset="0"/>
                <a:cs typeface="ＭＳ Ｐゴシック" charset="0"/>
              </a:rPr>
              <a:t>.  Retrieved 27 April 2013.</a:t>
            </a:r>
          </a:p>
          <a:p>
            <a:endParaRPr lang="en-US" dirty="0">
              <a:ea typeface="ＭＳ Ｐゴシック" charset="0"/>
              <a:cs typeface="ＭＳ Ｐゴシック" charset="0"/>
            </a:endParaRPr>
          </a:p>
          <a:p>
            <a:r>
              <a:rPr lang="en-US" dirty="0">
                <a:ea typeface="ＭＳ Ｐゴシック" charset="0"/>
                <a:cs typeface="ＭＳ Ｐゴシック" charset="0"/>
              </a:rPr>
              <a:t>Lava flow at Hekla. Ryan, Michael.   U.S. Geological Survey.  1984.  Wikimedia Commons.  http://</a:t>
            </a:r>
            <a:r>
              <a:rPr lang="en-US" dirty="0" err="1">
                <a:ea typeface="ＭＳ Ｐゴシック" charset="0"/>
                <a:cs typeface="ＭＳ Ｐゴシック" charset="0"/>
              </a:rPr>
              <a:t>commons.wikimedia.org</a:t>
            </a:r>
            <a:r>
              <a:rPr lang="en-US" dirty="0">
                <a:ea typeface="ＭＳ Ｐゴシック" charset="0"/>
                <a:cs typeface="ＭＳ Ｐゴシック" charset="0"/>
              </a:rPr>
              <a:t>/wiki/File:Lava_flow_at_Krafla,_1984.jpg.</a:t>
            </a:r>
          </a:p>
          <a:p>
            <a:r>
              <a:rPr lang="en-US" dirty="0">
                <a:ea typeface="ＭＳ Ｐゴシック" charset="0"/>
                <a:cs typeface="ＭＳ Ｐゴシック" charset="0"/>
              </a:rPr>
              <a:t>Retrieved 27 April 2013.</a:t>
            </a:r>
          </a:p>
          <a:p>
            <a:endParaRPr lang="en-US" dirty="0">
              <a:ea typeface="ＭＳ Ｐゴシック" charset="0"/>
              <a:cs typeface="ＭＳ Ｐゴシック" charset="0"/>
            </a:endParaRPr>
          </a:p>
          <a:p>
            <a:r>
              <a:rPr lang="en-US" dirty="0">
                <a:ea typeface="ＭＳ Ｐゴシック" charset="0"/>
                <a:cs typeface="ＭＳ Ｐゴシック" charset="0"/>
              </a:rPr>
              <a:t>Small photo of </a:t>
            </a:r>
            <a:r>
              <a:rPr lang="en-US" dirty="0" err="1">
                <a:ea typeface="ＭＳ Ｐゴシック" charset="0"/>
                <a:cs typeface="ＭＳ Ｐゴシック" charset="0"/>
              </a:rPr>
              <a:t>Krafla</a:t>
            </a:r>
            <a:r>
              <a:rPr lang="en-US" dirty="0">
                <a:ea typeface="ＭＳ Ｐゴシック" charset="0"/>
                <a:cs typeface="ＭＳ Ｐゴシック" charset="0"/>
              </a:rPr>
              <a:t> eruption.  Goodman, Roger.  1984. Wikimedia Commons.  http://</a:t>
            </a:r>
            <a:r>
              <a:rPr lang="en-US" dirty="0" err="1">
                <a:ea typeface="ＭＳ Ｐゴシック" charset="0"/>
                <a:cs typeface="ＭＳ Ｐゴシック" charset="0"/>
              </a:rPr>
              <a:t>commons.wikimedia.org</a:t>
            </a:r>
            <a:r>
              <a:rPr lang="en-US" dirty="0">
                <a:ea typeface="ＭＳ Ｐゴシック" charset="0"/>
                <a:cs typeface="ＭＳ Ｐゴシック" charset="0"/>
              </a:rPr>
              <a:t>/wiki/File:Krafla_eruption,_Sept_1984.jpg.</a:t>
            </a:r>
          </a:p>
          <a:p>
            <a:r>
              <a:rPr lang="en-US" dirty="0">
                <a:ea typeface="ＭＳ Ｐゴシック" charset="0"/>
                <a:cs typeface="ＭＳ Ｐゴシック" charset="0"/>
              </a:rPr>
              <a:t>Retrieved 27 April 2013.  Photographer noted:  “A small volcano at </a:t>
            </a:r>
            <a:r>
              <a:rPr lang="en-US" dirty="0" err="1">
                <a:ea typeface="ＭＳ Ｐゴシック" charset="0"/>
                <a:cs typeface="ＭＳ Ｐゴシック" charset="0"/>
              </a:rPr>
              <a:t>Krafla</a:t>
            </a:r>
            <a:r>
              <a:rPr lang="en-US" dirty="0">
                <a:ea typeface="ＭＳ Ｐゴシック" charset="0"/>
                <a:cs typeface="ＭＳ Ｐゴシック" charset="0"/>
              </a:rPr>
              <a:t>, north Iceland, in Sept 1984. There was a snow storm going on at the time, so I was very cold on one side, and very warm on the other. I was entirely too close to this, perhaps a hundred feet away at the most.”</a:t>
            </a:r>
          </a:p>
          <a:p>
            <a:endParaRPr lang="en-US" dirty="0">
              <a:ea typeface="ＭＳ Ｐゴシック" charset="0"/>
              <a:cs typeface="ＭＳ Ｐゴシック" charset="0"/>
            </a:endParaRPr>
          </a:p>
          <a:p>
            <a:endParaRPr lang="en-US" dirty="0">
              <a:ea typeface="ＭＳ Ｐゴシック" charset="0"/>
              <a:cs typeface="ＭＳ Ｐゴシック" charset="0"/>
            </a:endParaRPr>
          </a:p>
          <a:p>
            <a:endParaRPr lang="en-US" dirty="0">
              <a:ea typeface="ＭＳ Ｐゴシック" charset="0"/>
              <a:cs typeface="ＭＳ Ｐゴシック" charset="0"/>
            </a:endParaRPr>
          </a:p>
        </p:txBody>
      </p:sp>
      <p:sp>
        <p:nvSpPr>
          <p:cNvPr id="491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2B1C118-4FB4-BD49-9E80-D23171DB8273}" type="slidenum">
              <a:rPr lang="en-US" sz="1200"/>
              <a:pPr eaLnBrk="1" hangingPunct="1"/>
              <a:t>28</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31273ED-8747-7744-87CA-71776E27E5AC}" type="slidenum">
              <a:rPr lang="en-US" smtClean="0"/>
              <a:pPr>
                <a:defRPr/>
              </a:pPr>
              <a:t>29</a:t>
            </a:fld>
            <a:endParaRPr lang="en-US"/>
          </a:p>
        </p:txBody>
      </p:sp>
    </p:spTree>
    <p:extLst>
      <p:ext uri="{BB962C8B-B14F-4D97-AF65-F5344CB8AC3E}">
        <p14:creationId xmlns:p14="http://schemas.microsoft.com/office/powerpoint/2010/main" val="41030654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31273ED-8747-7744-87CA-71776E27E5AC}" type="slidenum">
              <a:rPr lang="en-US" smtClean="0"/>
              <a:pPr>
                <a:defRPr/>
              </a:pPr>
              <a:t>30</a:t>
            </a:fld>
            <a:endParaRPr lang="en-US"/>
          </a:p>
        </p:txBody>
      </p:sp>
    </p:spTree>
    <p:extLst>
      <p:ext uri="{BB962C8B-B14F-4D97-AF65-F5344CB8AC3E}">
        <p14:creationId xmlns:p14="http://schemas.microsoft.com/office/powerpoint/2010/main" val="27548563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31273ED-8747-7744-87CA-71776E27E5AC}" type="slidenum">
              <a:rPr lang="en-US" smtClean="0"/>
              <a:pPr>
                <a:defRPr/>
              </a:pPr>
              <a:t>31</a:t>
            </a:fld>
            <a:endParaRPr lang="en-US"/>
          </a:p>
        </p:txBody>
      </p:sp>
    </p:spTree>
    <p:extLst>
      <p:ext uri="{BB962C8B-B14F-4D97-AF65-F5344CB8AC3E}">
        <p14:creationId xmlns:p14="http://schemas.microsoft.com/office/powerpoint/2010/main" val="6239952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3A7A9C-7AC0-DD49-9A9C-0C37BF26E5EC}" type="slidenum">
              <a:rPr lang="en-US" sz="1200"/>
              <a:pPr eaLnBrk="1" hangingPunct="1"/>
              <a:t>32</a:t>
            </a:fld>
            <a:endParaRPr lang="en-US" sz="1200"/>
          </a:p>
        </p:txBody>
      </p:sp>
      <p:sp>
        <p:nvSpPr>
          <p:cNvPr id="54274" name="Rectangle 2"/>
          <p:cNvSpPr>
            <a:spLocks noGrp="1" noRot="1" noChangeAspect="1" noChangeArrowheads="1" noTextEdit="1"/>
          </p:cNvSpPr>
          <p:nvPr>
            <p:ph type="sldImg"/>
          </p:nvPr>
        </p:nvSpPr>
        <p:spPr>
          <a:xfrm>
            <a:off x="1144588" y="684213"/>
            <a:ext cx="4572000" cy="3429000"/>
          </a:xfrm>
          <a:ln/>
        </p:spPr>
      </p:sp>
      <p:sp>
        <p:nvSpPr>
          <p:cNvPr id="54275"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a:ea typeface="ＭＳ Ｐゴシック" charset="0"/>
                <a:cs typeface="Arial"/>
              </a:rPr>
              <a:t>Consider determining the north motion as a class.  Have students follow along on their worksheet – drawing the lines across and down seems to help. You can give them the hint of drawing light vertical lines for 1998 and 2008 up to the plot, then a horizontal line from the plot to the y-</a:t>
            </a:r>
            <a:r>
              <a:rPr lang="en-US" dirty="0" smtClean="0">
                <a:latin typeface="Arial"/>
                <a:ea typeface="ＭＳ Ｐゴシック" charset="0"/>
                <a:cs typeface="Arial"/>
              </a:rPr>
              <a:t>axis.</a:t>
            </a:r>
            <a:endParaRPr lang="en-US" dirty="0">
              <a:latin typeface="Arial"/>
              <a:ea typeface="ＭＳ Ｐゴシック" charset="0"/>
              <a:cs typeface="Arial"/>
            </a:endParaRPr>
          </a:p>
          <a:p>
            <a:endParaRPr lang="en-US" dirty="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CB50B2F-D9A6-4F46-8A91-738F4F086FEB}" type="slidenum">
              <a:rPr lang="en-US" sz="1200"/>
              <a:pPr eaLnBrk="1" hangingPunct="1"/>
              <a:t>33</a:t>
            </a:fld>
            <a:endParaRPr lang="en-US" sz="1200"/>
          </a:p>
        </p:txBody>
      </p:sp>
      <p:sp>
        <p:nvSpPr>
          <p:cNvPr id="56322" name="Rectangle 2"/>
          <p:cNvSpPr>
            <a:spLocks noGrp="1" noRot="1" noChangeAspect="1" noChangeArrowheads="1" noTextEdit="1"/>
          </p:cNvSpPr>
          <p:nvPr>
            <p:ph type="sldImg"/>
          </p:nvPr>
        </p:nvSpPr>
        <p:spPr>
          <a:xfrm>
            <a:off x="1144588" y="684213"/>
            <a:ext cx="4572000" cy="3429000"/>
          </a:xfrm>
          <a:ln/>
        </p:spPr>
      </p:sp>
      <p:sp>
        <p:nvSpPr>
          <p:cNvPr id="56323"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8AE6014-9426-9949-9CF6-41DD1F7034F7}" type="slidenum">
              <a:rPr lang="en-US" sz="1200"/>
              <a:pPr eaLnBrk="1" hangingPunct="1"/>
              <a:t>34</a:t>
            </a:fld>
            <a:endParaRPr lang="en-US" sz="1200"/>
          </a:p>
        </p:txBody>
      </p:sp>
      <p:sp>
        <p:nvSpPr>
          <p:cNvPr id="58370" name="Rectangle 2"/>
          <p:cNvSpPr>
            <a:spLocks noGrp="1" noRot="1" noChangeAspect="1" noChangeArrowheads="1" noTextEdit="1"/>
          </p:cNvSpPr>
          <p:nvPr>
            <p:ph type="sldImg"/>
          </p:nvPr>
        </p:nvSpPr>
        <p:spPr>
          <a:xfrm>
            <a:off x="1144588" y="684213"/>
            <a:ext cx="4572000" cy="3429000"/>
          </a:xfrm>
          <a:ln/>
        </p:spPr>
      </p:sp>
      <p:sp>
        <p:nvSpPr>
          <p:cNvPr id="58371"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93597B68-CAC6-3F45-8266-1177A822FDE4}" type="slidenum">
              <a:rPr lang="en-US" sz="1200"/>
              <a:pPr algn="r" eaLnBrk="1" hangingPunct="1"/>
              <a:t>3</a:t>
            </a:fld>
            <a:endParaRPr lang="en-US" sz="1200"/>
          </a:p>
        </p:txBody>
      </p:sp>
      <p:sp>
        <p:nvSpPr>
          <p:cNvPr id="204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a:fld id="{ED3BCCAD-B77D-204B-8390-F347C453D9DA}" type="slidenum">
              <a:rPr lang="en-US" sz="1200">
                <a:latin typeface="Times New Roman" charset="0"/>
              </a:rPr>
              <a:pPr algn="r" rtl="1"/>
              <a:t>3</a:t>
            </a:fld>
            <a:endParaRPr lang="en-US" sz="1200">
              <a:latin typeface="Times New Roman" charset="0"/>
            </a:endParaRPr>
          </a:p>
        </p:txBody>
      </p:sp>
      <p:sp>
        <p:nvSpPr>
          <p:cNvPr id="20483" name="Rectangle 2"/>
          <p:cNvSpPr>
            <a:spLocks noGrp="1" noRot="1" noChangeAspect="1" noChangeArrowheads="1" noTextEdit="1"/>
          </p:cNvSpPr>
          <p:nvPr>
            <p:ph type="sldImg"/>
          </p:nvPr>
        </p:nvSpPr>
        <p:spPr>
          <a:solidFill>
            <a:srgbClr val="FFFFFF"/>
          </a:solidFill>
          <a:ln/>
        </p:spPr>
      </p:sp>
      <p:sp>
        <p:nvSpPr>
          <p:cNvPr id="20484" name="Rectangle 3"/>
          <p:cNvSpPr>
            <a:spLocks noGrp="1" noChangeArrowheads="1"/>
          </p:cNvSpPr>
          <p:nvPr>
            <p:ph type="body" idx="1"/>
          </p:nvPr>
        </p:nvSpPr>
        <p:spPr>
          <a:noFill/>
          <a:ln>
            <a:noFill/>
          </a:ln>
          <a:extLst>
            <a:ext uri="{909E8E84-426E-40dd-AFC4-6F175D3DCCD1}">
              <a14:hiddenFill xmlns:a14="http://schemas.microsoft.com/office/drawing/2010/main">
                <a:solidFill>
                  <a:srgbClr val="FFFFFF"/>
                </a:solidFill>
              </a14:hiddenFill>
            </a:ext>
          </a:extLst>
        </p:spPr>
        <p:txBody>
          <a:bodyPr/>
          <a:lstStyle/>
          <a:p>
            <a:pPr eaLnBrk="1" hangingPunct="1"/>
            <a:r>
              <a:rPr lang="en-US" dirty="0">
                <a:ea typeface="ＭＳ Ｐゴシック" charset="0"/>
                <a:cs typeface="ＭＳ Ｐゴシック" charset="0"/>
              </a:rPr>
              <a:t>Traditional geodetic application is the precise positioning of points on the surface of the Earth. </a:t>
            </a:r>
            <a:endParaRPr lang="en-US" dirty="0" smtClean="0">
              <a:ea typeface="ＭＳ Ｐゴシック" charset="0"/>
              <a:cs typeface="ＭＳ Ｐゴシック" charset="0"/>
            </a:endParaRPr>
          </a:p>
          <a:p>
            <a:pPr eaLnBrk="1" hangingPunct="1"/>
            <a:endParaRPr lang="en-US" dirty="0" smtClean="0">
              <a:ea typeface="ＭＳ Ｐゴシック" charset="0"/>
              <a:cs typeface="ＭＳ Ｐゴシック" charset="0"/>
            </a:endParaRPr>
          </a:p>
          <a:p>
            <a:pPr eaLnBrk="1" hangingPunct="1"/>
            <a:r>
              <a:rPr lang="en-US" dirty="0" smtClean="0">
                <a:ea typeface="ＭＳ Ｐゴシック" charset="0"/>
                <a:cs typeface="ＭＳ Ｐゴシック" charset="0"/>
              </a:rPr>
              <a:t>Image from NASA’s Grace satellite,</a:t>
            </a:r>
            <a:r>
              <a:rPr lang="en-US" baseline="0" dirty="0" smtClean="0">
                <a:ea typeface="ＭＳ Ｐゴシック" charset="0"/>
                <a:cs typeface="ＭＳ Ｐゴシック" charset="0"/>
              </a:rPr>
              <a:t> showing gravitational variation around the globe.  Jet Propulsion Laboratory, 2007. http://</a:t>
            </a:r>
            <a:r>
              <a:rPr lang="en-US" baseline="0" dirty="0" err="1" smtClean="0">
                <a:ea typeface="ＭＳ Ｐゴシック" charset="0"/>
                <a:cs typeface="ＭＳ Ｐゴシック" charset="0"/>
              </a:rPr>
              <a:t>www.jpl.nasa.gov</a:t>
            </a:r>
            <a:r>
              <a:rPr lang="en-US" baseline="0" dirty="0" smtClean="0">
                <a:ea typeface="ＭＳ Ｐゴシック" charset="0"/>
                <a:cs typeface="ＭＳ Ｐゴシック" charset="0"/>
              </a:rPr>
              <a:t>/news/</a:t>
            </a:r>
            <a:r>
              <a:rPr lang="en-US" baseline="0" dirty="0" err="1" smtClean="0">
                <a:ea typeface="ＭＳ Ｐゴシック" charset="0"/>
                <a:cs typeface="ＭＳ Ｐゴシック" charset="0"/>
              </a:rPr>
              <a:t>news.php?release</a:t>
            </a:r>
            <a:r>
              <a:rPr lang="en-US" baseline="0" dirty="0" smtClean="0">
                <a:ea typeface="ＭＳ Ｐゴシック" charset="0"/>
                <a:cs typeface="ＭＳ Ｐゴシック" charset="0"/>
              </a:rPr>
              <a:t>=2007-147  Retrieved 10 October, 2013.</a:t>
            </a:r>
            <a:endParaRPr lang="en-US" dirty="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232DAC8-A4B8-4340-B188-6409A3C54E38}" type="slidenum">
              <a:rPr lang="en-US" sz="1200"/>
              <a:pPr eaLnBrk="1" hangingPunct="1"/>
              <a:t>35</a:t>
            </a:fld>
            <a:endParaRPr lang="en-US" sz="1200"/>
          </a:p>
        </p:txBody>
      </p:sp>
      <p:sp>
        <p:nvSpPr>
          <p:cNvPr id="60418" name="Rectangle 2"/>
          <p:cNvSpPr>
            <a:spLocks noGrp="1" noRot="1" noChangeAspect="1" noChangeArrowheads="1" noTextEdit="1"/>
          </p:cNvSpPr>
          <p:nvPr>
            <p:ph type="sldImg"/>
          </p:nvPr>
        </p:nvSpPr>
        <p:spPr>
          <a:xfrm>
            <a:off x="1144588" y="684213"/>
            <a:ext cx="4572000" cy="3429000"/>
          </a:xfrm>
          <a:ln/>
        </p:spPr>
      </p:sp>
      <p:sp>
        <p:nvSpPr>
          <p:cNvPr id="60419"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31273ED-8747-7744-87CA-71776E27E5AC}" type="slidenum">
              <a:rPr lang="en-US" smtClean="0"/>
              <a:pPr>
                <a:defRPr/>
              </a:pPr>
              <a:t>36</a:t>
            </a:fld>
            <a:endParaRPr lang="en-US"/>
          </a:p>
        </p:txBody>
      </p:sp>
    </p:spTree>
    <p:extLst>
      <p:ext uri="{BB962C8B-B14F-4D97-AF65-F5344CB8AC3E}">
        <p14:creationId xmlns:p14="http://schemas.microsoft.com/office/powerpoint/2010/main" val="23992990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a:ln/>
        </p:spPr>
      </p:sp>
      <p:sp>
        <p:nvSpPr>
          <p:cNvPr id="634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Give your students a chance to think about this, then solicit responses.  </a:t>
            </a:r>
          </a:p>
        </p:txBody>
      </p:sp>
      <p:sp>
        <p:nvSpPr>
          <p:cNvPr id="634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018AACB-CBBD-324D-999C-BE24F952074A}" type="slidenum">
              <a:rPr lang="en-US" sz="1200"/>
              <a:pPr eaLnBrk="1" hangingPunct="1"/>
              <a:t>37</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DB7A5E5-8F29-B245-A77D-E5E42F021F42}" type="slidenum">
              <a:rPr lang="en-US" sz="1200"/>
              <a:pPr eaLnBrk="1" hangingPunct="1"/>
              <a:t>38</a:t>
            </a:fld>
            <a:endParaRPr lang="en-US" sz="1200"/>
          </a:p>
        </p:txBody>
      </p:sp>
      <p:sp>
        <p:nvSpPr>
          <p:cNvPr id="65538" name="Rectangle 2"/>
          <p:cNvSpPr>
            <a:spLocks noGrp="1" noRot="1" noChangeAspect="1" noChangeArrowheads="1" noTextEdit="1"/>
          </p:cNvSpPr>
          <p:nvPr>
            <p:ph type="sldImg"/>
          </p:nvPr>
        </p:nvSpPr>
        <p:spPr>
          <a:xfrm>
            <a:off x="1144588" y="684213"/>
            <a:ext cx="4572000" cy="3429000"/>
          </a:xfrm>
          <a:ln/>
        </p:spPr>
      </p:sp>
      <p:sp>
        <p:nvSpPr>
          <p:cNvPr id="65539"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a:p>
            <a:endParaRPr lang="en-US">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0059927-F424-BE4A-9BD7-A745899A86E7}" type="slidenum">
              <a:rPr lang="en-US" sz="1200"/>
              <a:pPr eaLnBrk="1" hangingPunct="1"/>
              <a:t>39</a:t>
            </a:fld>
            <a:endParaRPr lang="en-US" sz="1200"/>
          </a:p>
        </p:txBody>
      </p:sp>
      <p:sp>
        <p:nvSpPr>
          <p:cNvPr id="67586" name="Rectangle 2"/>
          <p:cNvSpPr>
            <a:spLocks noGrp="1" noRot="1" noChangeAspect="1" noChangeArrowheads="1" noTextEdit="1"/>
          </p:cNvSpPr>
          <p:nvPr>
            <p:ph type="sldImg"/>
          </p:nvPr>
        </p:nvSpPr>
        <p:spPr>
          <a:xfrm>
            <a:off x="1144588" y="684213"/>
            <a:ext cx="4572000" cy="3429000"/>
          </a:xfrm>
          <a:ln/>
        </p:spPr>
      </p:sp>
      <p:sp>
        <p:nvSpPr>
          <p:cNvPr id="67587"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Having thought through and shown these worked examples for HOFN and now REYK, now ask your students to use the time series plots for 1997 to 2013 provided on their worksheets to calculate motion for HOFN and REYK again. They could do this in pairs or solo.  Their results will be similar to results from this earlier data.</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a:ln/>
        </p:spPr>
      </p:sp>
      <p:sp>
        <p:nvSpPr>
          <p:cNvPr id="716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dirty="0" smtClean="0">
                <a:ea typeface="ＭＳ Ｐゴシック" charset="0"/>
                <a:cs typeface="ＭＳ Ｐゴシック" charset="0"/>
              </a:rPr>
              <a:t>Negative east</a:t>
            </a:r>
            <a:r>
              <a:rPr lang="en-US" baseline="0" dirty="0" smtClean="0">
                <a:ea typeface="ＭＳ Ｐゴシック" charset="0"/>
                <a:cs typeface="ＭＳ Ｐゴシック" charset="0"/>
              </a:rPr>
              <a:t> is west</a:t>
            </a:r>
            <a:endParaRPr lang="en-US" dirty="0">
              <a:ea typeface="ＭＳ Ｐゴシック" charset="0"/>
              <a:cs typeface="ＭＳ Ｐゴシック" charset="0"/>
            </a:endParaRPr>
          </a:p>
        </p:txBody>
      </p:sp>
      <p:sp>
        <p:nvSpPr>
          <p:cNvPr id="716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4C082FF-A639-F346-8C48-823959651260}" type="slidenum">
              <a:rPr lang="en-US" sz="1200"/>
              <a:pPr eaLnBrk="1" hangingPunct="1"/>
              <a:t>40</a:t>
            </a:fld>
            <a:endParaRPr 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a:ln/>
        </p:spPr>
      </p:sp>
      <p:sp>
        <p:nvSpPr>
          <p:cNvPr id="696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Now think about a map with many GPS stations. And, each one has two numbers for north and east on it … it would get very complicated. There has to be a better way!</a:t>
            </a:r>
          </a:p>
        </p:txBody>
      </p:sp>
      <p:sp>
        <p:nvSpPr>
          <p:cNvPr id="696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AC09A43-F98C-F948-BC67-A1A4A51E689D}" type="slidenum">
              <a:rPr lang="en-US" sz="1200"/>
              <a:pPr eaLnBrk="1" hangingPunct="1"/>
              <a:t>41</a:t>
            </a:fld>
            <a:endParaRPr 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a:ln/>
        </p:spPr>
      </p:sp>
      <p:sp>
        <p:nvSpPr>
          <p:cNvPr id="757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400"/>
              </a:spcBef>
            </a:pPr>
            <a:r>
              <a:rPr lang="en-US" dirty="0">
                <a:ea typeface="ＭＳ Ｐゴシック" charset="0"/>
                <a:cs typeface="ＭＳ Ｐゴシック" charset="0"/>
              </a:rPr>
              <a:t>All vectors have magnitude and direction.  With GPS monuments, the magnitude is the speed at which moves.  The direction is, obviously, the direction it moves, or its azimuth</a:t>
            </a:r>
            <a:r>
              <a:rPr lang="en-US" dirty="0" smtClean="0">
                <a:ea typeface="ＭＳ Ｐゴシック" charset="0"/>
                <a:cs typeface="ＭＳ Ｐゴシック" charset="0"/>
              </a:rPr>
              <a:t>. </a:t>
            </a:r>
            <a:endParaRPr lang="en-US" dirty="0">
              <a:ea typeface="ＭＳ Ｐゴシック" charset="0"/>
              <a:cs typeface="ＭＳ Ｐゴシック" charset="0"/>
            </a:endParaRPr>
          </a:p>
          <a:p>
            <a:pPr>
              <a:lnSpc>
                <a:spcPct val="50000"/>
              </a:lnSpc>
              <a:spcBef>
                <a:spcPts val="1400"/>
              </a:spcBef>
            </a:pPr>
            <a:r>
              <a:rPr lang="en-US" dirty="0">
                <a:ea typeface="ＭＳ Ｐゴシック" charset="0"/>
                <a:cs typeface="ＭＳ Ｐゴシック" charset="0"/>
              </a:rPr>
              <a:t>Vector’s tail = starting location of the GPS monument.</a:t>
            </a:r>
          </a:p>
          <a:p>
            <a:pPr>
              <a:lnSpc>
                <a:spcPct val="50000"/>
              </a:lnSpc>
              <a:spcBef>
                <a:spcPts val="1400"/>
              </a:spcBef>
            </a:pPr>
            <a:r>
              <a:rPr lang="en-US" dirty="0">
                <a:ea typeface="ＭＳ Ｐゴシック" charset="0"/>
                <a:cs typeface="ＭＳ Ｐゴシック" charset="0"/>
              </a:rPr>
              <a:t>Direction the vector points = direction the GPS station is </a:t>
            </a:r>
            <a:r>
              <a:rPr lang="en-US" dirty="0" smtClean="0">
                <a:ea typeface="ＭＳ Ｐゴシック" charset="0"/>
                <a:cs typeface="ＭＳ Ｐゴシック" charset="0"/>
              </a:rPr>
              <a:t>moving.</a:t>
            </a:r>
          </a:p>
          <a:p>
            <a:pPr>
              <a:lnSpc>
                <a:spcPct val="50000"/>
              </a:lnSpc>
              <a:spcBef>
                <a:spcPts val="1400"/>
              </a:spcBef>
            </a:pPr>
            <a:r>
              <a:rPr lang="en-US" dirty="0" smtClean="0">
                <a:ea typeface="ＭＳ Ｐゴシック" charset="0"/>
                <a:cs typeface="ＭＳ Ｐゴシック" charset="0"/>
              </a:rPr>
              <a:t>Length </a:t>
            </a:r>
            <a:r>
              <a:rPr lang="en-US" dirty="0">
                <a:ea typeface="ＭＳ Ｐゴシック" charset="0"/>
                <a:cs typeface="ＭＳ Ｐゴシック" charset="0"/>
              </a:rPr>
              <a:t>of the vector = how fast the GPS station is moving. </a:t>
            </a:r>
          </a:p>
          <a:p>
            <a:endParaRPr lang="en-US" dirty="0">
              <a:ea typeface="ＭＳ Ｐゴシック" charset="0"/>
              <a:cs typeface="ＭＳ Ｐゴシック" charset="0"/>
            </a:endParaRPr>
          </a:p>
        </p:txBody>
      </p:sp>
      <p:sp>
        <p:nvSpPr>
          <p:cNvPr id="757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3BDD46-441E-7D46-B613-56F800A62AD6}" type="slidenum">
              <a:rPr lang="en-US" sz="1200"/>
              <a:pPr eaLnBrk="1" hangingPunct="1"/>
              <a:t>42</a:t>
            </a:fld>
            <a:endParaRPr 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8984CE2-8C40-A14E-8519-A6A66026321B}" type="slidenum">
              <a:rPr lang="en-US" sz="1200"/>
              <a:pPr eaLnBrk="1" hangingPunct="1"/>
              <a:t>43</a:t>
            </a:fld>
            <a:endParaRPr lang="en-US" sz="1200"/>
          </a:p>
        </p:txBody>
      </p:sp>
      <p:sp>
        <p:nvSpPr>
          <p:cNvPr id="77826" name="Rectangle 2"/>
          <p:cNvSpPr>
            <a:spLocks noGrp="1" noRot="1" noChangeAspect="1" noChangeArrowheads="1" noTextEdit="1"/>
          </p:cNvSpPr>
          <p:nvPr>
            <p:ph type="sldImg"/>
          </p:nvPr>
        </p:nvSpPr>
        <p:spPr>
          <a:xfrm>
            <a:off x="1144588" y="684213"/>
            <a:ext cx="4572000" cy="3429000"/>
          </a:xfrm>
          <a:ln/>
        </p:spPr>
      </p:sp>
      <p:sp>
        <p:nvSpPr>
          <p:cNvPr id="77827"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Students will draw vectors on grids like this to represent motion of GPS stations.  This one will be used for HOFN.  It’s mirror image will be used for REYK—along the negative x-axis.</a:t>
            </a:r>
          </a:p>
          <a:p>
            <a:endParaRPr lang="en-US">
              <a:ea typeface="ＭＳ Ｐゴシック" charset="0"/>
              <a:cs typeface="ＭＳ Ｐゴシック" charset="0"/>
            </a:endParaRPr>
          </a:p>
          <a:p>
            <a:r>
              <a:rPr lang="en-US">
                <a:ea typeface="ＭＳ Ｐゴシック" charset="0"/>
                <a:cs typeface="ＭＳ Ｐゴシック" charset="0"/>
              </a:rPr>
              <a:t>It is very important that both north and east axes use the same scale so that the two vectors can be added together.</a:t>
            </a:r>
          </a:p>
          <a:p>
            <a:endParaRPr lang="en-US">
              <a:ea typeface="ＭＳ Ｐゴシック" charset="0"/>
              <a:cs typeface="ＭＳ Ｐゴシック" charset="0"/>
            </a:endParaRPr>
          </a:p>
          <a:p>
            <a:r>
              <a:rPr lang="en-US">
                <a:ea typeface="ＭＳ Ｐゴシック" charset="0"/>
                <a:cs typeface="ＭＳ Ｐゴシック" charset="0"/>
              </a:rPr>
              <a:t>Have students work in pairs – check each other</a:t>
            </a:r>
            <a:r>
              <a:rPr lang="ja-JP" altLang="en-US">
                <a:ea typeface="ＭＳ Ｐゴシック" charset="0"/>
                <a:cs typeface="ＭＳ Ｐゴシック" charset="0"/>
              </a:rPr>
              <a:t>’</a:t>
            </a:r>
            <a:r>
              <a:rPr lang="en-US" altLang="ja-JP">
                <a:ea typeface="ＭＳ Ｐゴシック" charset="0"/>
                <a:cs typeface="ＭＳ Ｐゴシック" charset="0"/>
              </a:rPr>
              <a:t>s work.</a:t>
            </a:r>
            <a:endParaRPr lang="en-US">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a:ln/>
        </p:spPr>
      </p:sp>
      <p:sp>
        <p:nvSpPr>
          <p:cNvPr id="798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On the left will be REYK, and on the right will be HOFN.  Your students might recognize these as the first two quadrants of a Cartesian coordinate system that have been pulled apart along the y-axis.  REYK’s vector will be mapped in quadrant II; HOFN’s vector in quadrant I.</a:t>
            </a:r>
          </a:p>
        </p:txBody>
      </p:sp>
      <p:sp>
        <p:nvSpPr>
          <p:cNvPr id="798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58DAB3-D5F4-3F4D-AB65-C8CCB0CDFD10}" type="slidenum">
              <a:rPr lang="en-US" sz="1200"/>
              <a:pPr eaLnBrk="1" hangingPunct="1"/>
              <a:t>44</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9C93E7A-C231-754B-8FA7-8C1AEEAF774C}" type="slidenum">
              <a:rPr lang="en-US" sz="1200"/>
              <a:pPr eaLnBrk="1" hangingPunct="1"/>
              <a:t>4</a:t>
            </a:fld>
            <a:endParaRPr lang="en-US" sz="1200"/>
          </a:p>
        </p:txBody>
      </p:sp>
      <p:sp>
        <p:nvSpPr>
          <p:cNvPr id="22530" name="Rectangle 2"/>
          <p:cNvSpPr>
            <a:spLocks noGrp="1" noRot="1" noChangeAspect="1" noChangeArrowheads="1" noTextEdit="1"/>
          </p:cNvSpPr>
          <p:nvPr>
            <p:ph type="sldImg"/>
          </p:nvPr>
        </p:nvSpPr>
        <p:spPr>
          <a:xfrm>
            <a:off x="1144588" y="684213"/>
            <a:ext cx="4572000" cy="3429000"/>
          </a:xfrm>
          <a:ln/>
        </p:spPr>
      </p:sp>
      <p:sp>
        <p:nvSpPr>
          <p:cNvPr id="22531"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GPS stations are installed permanently into the ground; as the land moves so do the GPS stations. </a:t>
            </a:r>
            <a:br>
              <a:rPr lang="en-US" dirty="0">
                <a:ea typeface="ＭＳ Ｐゴシック" charset="0"/>
                <a:cs typeface="ＭＳ Ｐゴシック" charset="0"/>
              </a:rPr>
            </a:br>
            <a:r>
              <a:rPr lang="en-US" b="1" dirty="0">
                <a:ea typeface="ＭＳ Ｐゴシック" charset="0"/>
                <a:cs typeface="ＭＳ Ｐゴシック" charset="0"/>
              </a:rPr>
              <a:t/>
            </a:r>
            <a:br>
              <a:rPr lang="en-US" b="1" dirty="0">
                <a:ea typeface="ＭＳ Ｐゴシック" charset="0"/>
                <a:cs typeface="ＭＳ Ｐゴシック" charset="0"/>
              </a:rPr>
            </a:br>
            <a:endParaRPr lang="en-US" b="1" dirty="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DD0AABC-AA5E-BD4B-990A-77410BFCB0ED}" type="slidenum">
              <a:rPr lang="en-US" sz="1200"/>
              <a:pPr eaLnBrk="1" hangingPunct="1"/>
              <a:t>45</a:t>
            </a:fld>
            <a:endParaRPr lang="en-US" sz="1200"/>
          </a:p>
        </p:txBody>
      </p:sp>
      <p:sp>
        <p:nvSpPr>
          <p:cNvPr id="81922" name="Rectangle 2"/>
          <p:cNvSpPr>
            <a:spLocks noGrp="1" noRot="1" noChangeAspect="1" noChangeArrowheads="1" noTextEdit="1"/>
          </p:cNvSpPr>
          <p:nvPr>
            <p:ph type="sldImg"/>
          </p:nvPr>
        </p:nvSpPr>
        <p:spPr>
          <a:xfrm>
            <a:off x="1144588" y="684213"/>
            <a:ext cx="4572000" cy="3429000"/>
          </a:xfrm>
          <a:ln/>
        </p:spPr>
      </p:sp>
      <p:sp>
        <p:nvSpPr>
          <p:cNvPr id="81923"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Let’s start with the north vector for REYK.</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C2FA000-2957-F640-AF0E-4393184AED3D}" type="slidenum">
              <a:rPr lang="en-US" sz="1200"/>
              <a:pPr eaLnBrk="1" hangingPunct="1"/>
              <a:t>46</a:t>
            </a:fld>
            <a:endParaRPr lang="en-US" sz="1200"/>
          </a:p>
        </p:txBody>
      </p:sp>
      <p:sp>
        <p:nvSpPr>
          <p:cNvPr id="83970" name="Rectangle 2"/>
          <p:cNvSpPr>
            <a:spLocks noGrp="1" noRot="1" noChangeAspect="1" noChangeArrowheads="1" noTextEdit="1"/>
          </p:cNvSpPr>
          <p:nvPr>
            <p:ph type="sldImg"/>
          </p:nvPr>
        </p:nvSpPr>
        <p:spPr>
          <a:xfrm>
            <a:off x="1144588" y="684213"/>
            <a:ext cx="4572000" cy="3429000"/>
          </a:xfrm>
          <a:ln/>
        </p:spPr>
      </p:sp>
      <p:sp>
        <p:nvSpPr>
          <p:cNvPr id="83971"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905B230-F436-D743-82CC-CCFE3BCBC104}" type="slidenum">
              <a:rPr lang="en-US" sz="1200"/>
              <a:pPr eaLnBrk="1" hangingPunct="1"/>
              <a:t>47</a:t>
            </a:fld>
            <a:endParaRPr lang="en-US" sz="1200"/>
          </a:p>
        </p:txBody>
      </p:sp>
      <p:sp>
        <p:nvSpPr>
          <p:cNvPr id="86018" name="Rectangle 2"/>
          <p:cNvSpPr>
            <a:spLocks noGrp="1" noRot="1" noChangeAspect="1" noChangeArrowheads="1" noTextEdit="1"/>
          </p:cNvSpPr>
          <p:nvPr>
            <p:ph type="sldImg"/>
          </p:nvPr>
        </p:nvSpPr>
        <p:spPr>
          <a:xfrm>
            <a:off x="1144588" y="684213"/>
            <a:ext cx="4572000" cy="3429000"/>
          </a:xfrm>
          <a:ln/>
        </p:spPr>
      </p:sp>
      <p:sp>
        <p:nvSpPr>
          <p:cNvPr id="86019"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REYK is moving west--or negative east.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7BD0207-0287-7C4C-B2EE-627C96C42AF6}" type="slidenum">
              <a:rPr lang="en-US" sz="1200"/>
              <a:pPr eaLnBrk="1" hangingPunct="1"/>
              <a:t>48</a:t>
            </a:fld>
            <a:endParaRPr lang="en-US" sz="1200"/>
          </a:p>
        </p:txBody>
      </p:sp>
      <p:sp>
        <p:nvSpPr>
          <p:cNvPr id="88066" name="Rectangle 2"/>
          <p:cNvSpPr>
            <a:spLocks noGrp="1" noRot="1" noChangeAspect="1" noChangeArrowheads="1" noTextEdit="1"/>
          </p:cNvSpPr>
          <p:nvPr>
            <p:ph type="sldImg"/>
          </p:nvPr>
        </p:nvSpPr>
        <p:spPr>
          <a:xfrm>
            <a:off x="1144588" y="684213"/>
            <a:ext cx="4572000" cy="3429000"/>
          </a:xfrm>
          <a:ln/>
        </p:spPr>
      </p:sp>
      <p:sp>
        <p:nvSpPr>
          <p:cNvPr id="88067"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Have students work in pairs – check each other</a:t>
            </a:r>
            <a:r>
              <a:rPr lang="ja-JP" altLang="en-US" dirty="0">
                <a:ea typeface="ＭＳ Ｐゴシック" charset="0"/>
                <a:cs typeface="ＭＳ Ｐゴシック" charset="0"/>
              </a:rPr>
              <a:t>’</a:t>
            </a:r>
            <a:r>
              <a:rPr lang="en-US" altLang="ja-JP" dirty="0">
                <a:ea typeface="ＭＳ Ｐゴシック" charset="0"/>
                <a:cs typeface="ＭＳ Ｐゴシック" charset="0"/>
              </a:rPr>
              <a:t>s work.</a:t>
            </a:r>
          </a:p>
          <a:p>
            <a:endParaRPr lang="en-US" dirty="0">
              <a:ea typeface="ＭＳ Ｐゴシック" charset="0"/>
              <a:cs typeface="ＭＳ Ｐゴシック" charset="0"/>
            </a:endParaRPr>
          </a:p>
          <a:p>
            <a:r>
              <a:rPr lang="en-US" dirty="0">
                <a:ea typeface="ＭＳ Ｐゴシック" charset="0"/>
                <a:cs typeface="ＭＳ Ｐゴシック" charset="0"/>
              </a:rPr>
              <a:t>Students can move their gum-drop GPS stations along the final vector (in blue) to get the feel of the movement of the GPS. </a:t>
            </a:r>
          </a:p>
          <a:p>
            <a:r>
              <a:rPr lang="en-US" dirty="0">
                <a:ea typeface="ＭＳ Ｐゴシック" charset="0"/>
                <a:cs typeface="ＭＳ Ｐゴシック" charset="0"/>
              </a:rPr>
              <a:t>Reiterate that the GPS is moving because the </a:t>
            </a:r>
            <a:r>
              <a:rPr lang="en-US" dirty="0" smtClean="0">
                <a:ea typeface="ＭＳ Ｐゴシック" charset="0"/>
                <a:cs typeface="ＭＳ Ｐゴシック" charset="0"/>
              </a:rPr>
              <a:t>Earth</a:t>
            </a:r>
            <a:r>
              <a:rPr lang="ja-JP" altLang="en-US" dirty="0" smtClean="0">
                <a:ea typeface="ＭＳ Ｐゴシック" charset="0"/>
                <a:cs typeface="ＭＳ Ｐゴシック" charset="0"/>
              </a:rPr>
              <a:t>’</a:t>
            </a:r>
            <a:r>
              <a:rPr lang="en-US" altLang="ja-JP" dirty="0" err="1" smtClean="0">
                <a:ea typeface="ＭＳ Ｐゴシック" charset="0"/>
                <a:cs typeface="ＭＳ Ｐゴシック" charset="0"/>
              </a:rPr>
              <a:t>stectonic</a:t>
            </a:r>
            <a:r>
              <a:rPr lang="en-US" altLang="ja-JP" dirty="0" smtClean="0">
                <a:ea typeface="ＭＳ Ｐゴシック" charset="0"/>
                <a:cs typeface="ＭＳ Ｐゴシック" charset="0"/>
              </a:rPr>
              <a:t> </a:t>
            </a:r>
            <a:r>
              <a:rPr lang="en-US" altLang="ja-JP" dirty="0">
                <a:ea typeface="ＭＳ Ｐゴシック" charset="0"/>
                <a:cs typeface="ＭＳ Ｐゴシック" charset="0"/>
              </a:rPr>
              <a:t>plate is moving.</a:t>
            </a:r>
          </a:p>
          <a:p>
            <a:endParaRPr lang="en-US" altLang="ja-JP" dirty="0">
              <a:ea typeface="ＭＳ Ｐゴシック" charset="0"/>
              <a:cs typeface="ＭＳ Ｐゴシック" charset="0"/>
            </a:endParaRPr>
          </a:p>
          <a:p>
            <a:r>
              <a:rPr lang="en-US" altLang="ja-JP" dirty="0">
                <a:ea typeface="ＭＳ Ｐゴシック" charset="0"/>
                <a:cs typeface="ＭＳ Ｐゴシック" charset="0"/>
              </a:rPr>
              <a:t>This analysis is qualitative:  Students don’t measure the length of the total vector, although they could.  They could mark the length of the total vector on a scrap of paper and measure it against the scale.  They could use proportions or ratios to calculate it.  Or, as in the next slide, they could use the Pythagorean theorem (typically taught in pre-Algebra).  </a:t>
            </a:r>
            <a:r>
              <a:rPr lang="en-US" dirty="0">
                <a:ea typeface="ＭＳ Ｐゴシック" charset="0"/>
                <a:cs typeface="ＭＳ Ｐゴシック" charset="0"/>
              </a:rPr>
              <a:t>Students could use a protractor, directional compass, or smartphone with a compass app to measure the azimuth of the vector. </a:t>
            </a:r>
          </a:p>
          <a:p>
            <a:endParaRPr lang="en-US" altLang="ja-JP" dirty="0">
              <a:ea typeface="ＭＳ Ｐゴシック" charset="0"/>
              <a:cs typeface="ＭＳ Ｐゴシック" charset="0"/>
            </a:endParaRPr>
          </a:p>
          <a:p>
            <a:r>
              <a:rPr lang="en-US" altLang="ja-JP" dirty="0">
                <a:ea typeface="ＭＳ Ｐゴシック" charset="0"/>
                <a:cs typeface="ＭＳ Ｐゴシック" charset="0"/>
              </a:rPr>
              <a:t>Note, however, that this activity does not expect quantitative analysis, only qualitative.  Attaching numbers to the vector is optional, an added bonus to build in connections to mathematics.</a:t>
            </a:r>
          </a:p>
          <a:p>
            <a:endParaRPr lang="en-US" dirty="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BF93B05-5290-174E-931A-39705D8283C0}" type="slidenum">
              <a:rPr lang="en-US" sz="1200"/>
              <a:pPr eaLnBrk="1" hangingPunct="1"/>
              <a:t>49</a:t>
            </a:fld>
            <a:endParaRPr lang="en-US" sz="1200"/>
          </a:p>
        </p:txBody>
      </p:sp>
      <p:sp>
        <p:nvSpPr>
          <p:cNvPr id="90114" name="Rectangle 2"/>
          <p:cNvSpPr>
            <a:spLocks noGrp="1" noRot="1" noChangeAspect="1" noChangeArrowheads="1" noTextEdit="1"/>
          </p:cNvSpPr>
          <p:nvPr>
            <p:ph type="sldImg"/>
          </p:nvPr>
        </p:nvSpPr>
        <p:spPr>
          <a:xfrm>
            <a:off x="1144588" y="684213"/>
            <a:ext cx="4572000" cy="3429000"/>
          </a:xfrm>
          <a:ln/>
        </p:spPr>
      </p:sp>
      <p:sp>
        <p:nvSpPr>
          <p:cNvPr id="90115"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For students in pre-Algebra or Algebra 1, this is an opportunity to apply the Pythagorean </a:t>
            </a:r>
            <a:r>
              <a:rPr lang="en-US" dirty="0" smtClean="0">
                <a:ea typeface="ＭＳ Ｐゴシック" charset="0"/>
                <a:cs typeface="ＭＳ Ｐゴシック" charset="0"/>
              </a:rPr>
              <a:t>theorem</a:t>
            </a:r>
            <a:r>
              <a:rPr lang="en-US" dirty="0">
                <a:ea typeface="ＭＳ Ｐゴシック" charset="0"/>
                <a:cs typeface="ＭＳ Ｐゴシック" charset="0"/>
              </a:rPr>
              <a:t>.  </a:t>
            </a:r>
          </a:p>
          <a:p>
            <a:endParaRPr lang="en-US" dirty="0">
              <a:ea typeface="ＭＳ Ｐゴシック" charset="0"/>
              <a:cs typeface="ＭＳ Ｐゴシック" charset="0"/>
            </a:endParaRPr>
          </a:p>
          <a:p>
            <a:r>
              <a:rPr lang="en-US" dirty="0">
                <a:ea typeface="ＭＳ Ｐゴシック" charset="0"/>
                <a:cs typeface="ＭＳ Ｐゴシック" charset="0"/>
              </a:rPr>
              <a:t>For students who are in Geometry, you can ask them also to find the azimuth using the sine, cosine, or tangent of the angle between the vector and the y-axis.  They might have learned “SOH CAH TOA”.  For example, SOH means that the sine is the opposite/hypotenuse, or in this case, east vector/total vector.  The cosine is adjacent/hypotenuse or north/total.  The tangent is opposite/adjacent or east/north.</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a:ln/>
        </p:spPr>
      </p:sp>
      <p:sp>
        <p:nvSpPr>
          <p:cNvPr id="921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Students will map the vectors on their worksheets.  Circulate and troubleshoot while they do this.  Ask them to write responses to questions in the section, “Thinking through the data and maps.”  </a:t>
            </a:r>
          </a:p>
        </p:txBody>
      </p:sp>
      <p:sp>
        <p:nvSpPr>
          <p:cNvPr id="921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1310BFC-C8E5-BA4F-A983-DBD743D5032E}" type="slidenum">
              <a:rPr lang="en-US" sz="1200"/>
              <a:pPr eaLnBrk="1" hangingPunct="1"/>
              <a:t>50</a:t>
            </a:fld>
            <a:endParaRPr lang="en-US"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a:ln/>
        </p:spPr>
      </p:sp>
      <p:sp>
        <p:nvSpPr>
          <p:cNvPr id="942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A placeholder slide for a class or group discussion about the splaying of Iceland.</a:t>
            </a:r>
          </a:p>
        </p:txBody>
      </p:sp>
      <p:sp>
        <p:nvSpPr>
          <p:cNvPr id="942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7D42E2C-AFFB-EF42-972C-DDDE7A17AA57}" type="slidenum">
              <a:rPr lang="en-US" sz="1200"/>
              <a:pPr eaLnBrk="1" hangingPunct="1"/>
              <a:t>51</a:t>
            </a:fld>
            <a:endParaRPr lang="en-US"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a:ln/>
        </p:spPr>
      </p:sp>
      <p:sp>
        <p:nvSpPr>
          <p:cNvPr id="942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A placeholder slide for a class or group discussion about the splaying of Iceland.</a:t>
            </a:r>
          </a:p>
        </p:txBody>
      </p:sp>
      <p:sp>
        <p:nvSpPr>
          <p:cNvPr id="942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7D42E2C-AFFB-EF42-972C-DDDE7A17AA57}" type="slidenum">
              <a:rPr lang="en-US" sz="1200"/>
              <a:pPr eaLnBrk="1" hangingPunct="1"/>
              <a:t>52</a:t>
            </a:fld>
            <a:endParaRPr lang="en-US"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Photo is of the volcano </a:t>
            </a:r>
            <a:r>
              <a:rPr lang="en-US" dirty="0" err="1">
                <a:ea typeface="ＭＳ Ｐゴシック" charset="0"/>
                <a:cs typeface="ＭＳ Ｐゴシック" charset="0"/>
              </a:rPr>
              <a:t>Fimmorduhais</a:t>
            </a:r>
            <a:r>
              <a:rPr lang="en-US" dirty="0">
                <a:ea typeface="ＭＳ Ｐゴシック" charset="0"/>
                <a:cs typeface="ＭＳ Ｐゴシック" charset="0"/>
              </a:rPr>
              <a:t>, Iceland.  </a:t>
            </a:r>
            <a:r>
              <a:rPr lang="en-US" dirty="0" err="1">
                <a:ea typeface="ＭＳ Ｐゴシック" charset="0"/>
                <a:cs typeface="ＭＳ Ｐゴシック" charset="0"/>
              </a:rPr>
              <a:t>Boaworm</a:t>
            </a:r>
            <a:r>
              <a:rPr lang="en-US" dirty="0">
                <a:ea typeface="ＭＳ Ｐゴシック" charset="0"/>
                <a:cs typeface="ＭＳ Ｐゴシック" charset="0"/>
              </a:rPr>
              <a:t>.  2010.  Wikimedia Commons.  http://</a:t>
            </a:r>
            <a:r>
              <a:rPr lang="en-US" dirty="0" err="1">
                <a:ea typeface="ＭＳ Ｐゴシック" charset="0"/>
                <a:cs typeface="ＭＳ Ｐゴシック" charset="0"/>
              </a:rPr>
              <a:t>commons.wikimedia.org</a:t>
            </a:r>
            <a:r>
              <a:rPr lang="en-US" dirty="0">
                <a:ea typeface="ＭＳ Ｐゴシック" charset="0"/>
                <a:cs typeface="ＭＳ Ｐゴシック" charset="0"/>
              </a:rPr>
              <a:t>/wiki/File:Fimmvorduhals_2010_03_27_dawn.jpg  Retrieved 26 April 2013.  </a:t>
            </a:r>
          </a:p>
          <a:p>
            <a:endParaRPr lang="en-US" dirty="0">
              <a:ea typeface="ＭＳ Ｐゴシック" charset="0"/>
              <a:cs typeface="ＭＳ Ｐゴシック" charset="0"/>
            </a:endParaRPr>
          </a:p>
          <a:p>
            <a:r>
              <a:rPr lang="en-US" dirty="0">
                <a:ea typeface="ＭＳ Ｐゴシック" charset="0"/>
                <a:cs typeface="ＭＳ Ｐゴシック" charset="0"/>
              </a:rPr>
              <a:t>The map shows the Mid-Atlantic Ridge rifting Iceland.  REYK lies to the west of the rift, while HOFN lies to the east.  </a:t>
            </a:r>
            <a:r>
              <a:rPr lang="en-US" dirty="0" err="1">
                <a:ea typeface="ＭＳ Ｐゴシック" charset="0"/>
                <a:cs typeface="ＭＳ Ｐゴシック" charset="0"/>
              </a:rPr>
              <a:t>Kious</a:t>
            </a:r>
            <a:r>
              <a:rPr lang="en-US" dirty="0">
                <a:ea typeface="ＭＳ Ｐゴシック" charset="0"/>
                <a:cs typeface="ＭＳ Ｐゴシック" charset="0"/>
              </a:rPr>
              <a:t>, J. and R. Tilling, U.S. Geological Survey.  1996.  “Understanding Plate Motions” in </a:t>
            </a:r>
            <a:r>
              <a:rPr lang="en-US" i="1" dirty="0">
                <a:ea typeface="ＭＳ Ｐゴシック" charset="0"/>
                <a:cs typeface="ＭＳ Ｐゴシック" charset="0"/>
              </a:rPr>
              <a:t>This Dynamic Earth:  the story of plate tectonics</a:t>
            </a:r>
            <a:r>
              <a:rPr lang="en-US" dirty="0">
                <a:ea typeface="ＭＳ Ｐゴシック" charset="0"/>
                <a:cs typeface="ＭＳ Ｐゴシック" charset="0"/>
              </a:rPr>
              <a:t>, online edition.  http://</a:t>
            </a:r>
            <a:r>
              <a:rPr lang="en-US" dirty="0" err="1">
                <a:ea typeface="ＭＳ Ｐゴシック" charset="0"/>
                <a:cs typeface="ＭＳ Ｐゴシック" charset="0"/>
              </a:rPr>
              <a:t>pubs.usgs.gov</a:t>
            </a:r>
            <a:r>
              <a:rPr lang="en-US" dirty="0">
                <a:ea typeface="ＭＳ Ｐゴシック" charset="0"/>
                <a:cs typeface="ＭＳ Ｐゴシック" charset="0"/>
              </a:rPr>
              <a:t>/</a:t>
            </a:r>
            <a:r>
              <a:rPr lang="en-US" dirty="0" err="1">
                <a:ea typeface="ＭＳ Ｐゴシック" charset="0"/>
                <a:cs typeface="ＭＳ Ｐゴシック" charset="0"/>
              </a:rPr>
              <a:t>gip</a:t>
            </a:r>
            <a:r>
              <a:rPr lang="en-US" dirty="0">
                <a:ea typeface="ＭＳ Ｐゴシック" charset="0"/>
                <a:cs typeface="ＭＳ Ｐゴシック" charset="0"/>
              </a:rPr>
              <a:t>/dynamic/</a:t>
            </a:r>
            <a:r>
              <a:rPr lang="en-US" dirty="0" err="1">
                <a:ea typeface="ＭＳ Ｐゴシック" charset="0"/>
                <a:cs typeface="ＭＳ Ｐゴシック" charset="0"/>
              </a:rPr>
              <a:t>understanding.html</a:t>
            </a:r>
            <a:r>
              <a:rPr lang="en-US" dirty="0">
                <a:ea typeface="ＭＳ Ｐゴシック" charset="0"/>
                <a:cs typeface="ＭＳ Ｐゴシック" charset="0"/>
              </a:rPr>
              <a:t>.  Retrieved 26 April 2013.</a:t>
            </a:r>
          </a:p>
        </p:txBody>
      </p:sp>
      <p:sp>
        <p:nvSpPr>
          <p:cNvPr id="962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20D3D8F-4DDC-0F42-BC47-4CBF279AEDE6}" type="slidenum">
              <a:rPr lang="en-US" sz="1200"/>
              <a:pPr eaLnBrk="1" hangingPunct="1"/>
              <a:t>53</a:t>
            </a:fld>
            <a:endParaRPr lang="en-US" sz="12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p:cNvSpPr>
          <p:nvPr>
            <p:ph type="sldImg"/>
          </p:nvPr>
        </p:nvSpPr>
        <p:spPr>
          <a:ln/>
        </p:spPr>
      </p:sp>
      <p:sp>
        <p:nvSpPr>
          <p:cNvPr id="983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This fissure near </a:t>
            </a:r>
            <a:r>
              <a:rPr lang="en-US" dirty="0" err="1">
                <a:ea typeface="ＭＳ Ｐゴシック" charset="0"/>
                <a:cs typeface="ＭＳ Ｐゴシック" charset="0"/>
              </a:rPr>
              <a:t>Þingvellir</a:t>
            </a:r>
            <a:r>
              <a:rPr lang="en-US" dirty="0">
                <a:ea typeface="ＭＳ Ｐゴシック" charset="0"/>
                <a:cs typeface="ＭＳ Ｐゴシック" charset="0"/>
              </a:rPr>
              <a:t>, Iceland is where the Mid-Atlantic Ridge is </a:t>
            </a:r>
            <a:r>
              <a:rPr lang="en-US" dirty="0" smtClean="0">
                <a:ea typeface="ＭＳ Ｐゴシック" charset="0"/>
                <a:cs typeface="ＭＳ Ｐゴシック" charset="0"/>
              </a:rPr>
              <a:t>slowly </a:t>
            </a:r>
            <a:r>
              <a:rPr lang="en-US" dirty="0">
                <a:ea typeface="ＭＳ Ｐゴシック" charset="0"/>
                <a:cs typeface="ＭＳ Ｐゴシック" charset="0"/>
              </a:rPr>
              <a:t>spreading the island apart. </a:t>
            </a:r>
          </a:p>
          <a:p>
            <a:endParaRPr lang="en-US" i="1" dirty="0">
              <a:ea typeface="ＭＳ Ｐゴシック" charset="0"/>
              <a:cs typeface="ＭＳ Ｐゴシック" charset="0"/>
            </a:endParaRPr>
          </a:p>
          <a:p>
            <a:r>
              <a:rPr lang="en-US" dirty="0">
                <a:ea typeface="ＭＳ Ｐゴシック" charset="0"/>
                <a:cs typeface="ＭＳ Ｐゴシック" charset="0"/>
              </a:rPr>
              <a:t>Photo on right:  </a:t>
            </a:r>
            <a:r>
              <a:rPr lang="en-US" dirty="0" err="1">
                <a:ea typeface="ＭＳ Ｐゴシック" charset="0"/>
                <a:cs typeface="ＭＳ Ｐゴシック" charset="0"/>
              </a:rPr>
              <a:t>Krapf</a:t>
            </a:r>
            <a:r>
              <a:rPr lang="en-US" dirty="0">
                <a:ea typeface="ＭＳ Ｐゴシック" charset="0"/>
                <a:cs typeface="ＭＳ Ｐゴシック" charset="0"/>
              </a:rPr>
              <a:t>, </a:t>
            </a:r>
            <a:r>
              <a:rPr lang="en-US" dirty="0" err="1">
                <a:ea typeface="ＭＳ Ｐゴシック" charset="0"/>
                <a:cs typeface="ＭＳ Ｐゴシック" charset="0"/>
              </a:rPr>
              <a:t>Hansueli</a:t>
            </a:r>
            <a:r>
              <a:rPr lang="en-US" dirty="0">
                <a:ea typeface="ＭＳ Ｐゴシック" charset="0"/>
                <a:cs typeface="ＭＳ Ｐゴシック" charset="0"/>
              </a:rPr>
              <a:t>.  2006.  Wikimedia Commons. http://</a:t>
            </a:r>
            <a:r>
              <a:rPr lang="en-US" dirty="0" err="1">
                <a:ea typeface="ＭＳ Ｐゴシック" charset="0"/>
                <a:cs typeface="ＭＳ Ｐゴシック" charset="0"/>
              </a:rPr>
              <a:t>upload.wikimedia.org</a:t>
            </a:r>
            <a:r>
              <a:rPr lang="en-US" dirty="0">
                <a:ea typeface="ＭＳ Ｐゴシック" charset="0"/>
                <a:cs typeface="ＭＳ Ｐゴシック" charset="0"/>
              </a:rPr>
              <a:t>/</a:t>
            </a:r>
            <a:r>
              <a:rPr lang="en-US" dirty="0" err="1">
                <a:ea typeface="ＭＳ Ｐゴシック" charset="0"/>
                <a:cs typeface="ＭＳ Ｐゴシック" charset="0"/>
              </a:rPr>
              <a:t>wikipedia</a:t>
            </a:r>
            <a:r>
              <a:rPr lang="en-US" dirty="0">
                <a:ea typeface="ＭＳ Ｐゴシック" charset="0"/>
                <a:cs typeface="ＭＳ Ｐゴシック" charset="0"/>
              </a:rPr>
              <a:t>/commons/9/9a/%C3%9Eingvellir_Iceland_011.JPG.  Retrieved 26 April 2013.</a:t>
            </a:r>
          </a:p>
          <a:p>
            <a:endParaRPr lang="en-US" dirty="0">
              <a:ea typeface="ＭＳ Ｐゴシック" charset="0"/>
              <a:cs typeface="ＭＳ Ｐゴシック" charset="0"/>
            </a:endParaRPr>
          </a:p>
          <a:p>
            <a:r>
              <a:rPr lang="en-US" dirty="0">
                <a:ea typeface="ＭＳ Ｐゴシック" charset="0"/>
                <a:cs typeface="ＭＳ Ｐゴシック" charset="0"/>
              </a:rPr>
              <a:t>Photo on left:  </a:t>
            </a:r>
            <a:r>
              <a:rPr lang="en-US" dirty="0" err="1">
                <a:ea typeface="ＭＳ Ｐゴシック" charset="0"/>
                <a:cs typeface="ＭＳ Ｐゴシック" charset="0"/>
              </a:rPr>
              <a:t>Krapf</a:t>
            </a:r>
            <a:r>
              <a:rPr lang="en-US" dirty="0">
                <a:ea typeface="ＭＳ Ｐゴシック" charset="0"/>
                <a:cs typeface="ＭＳ Ｐゴシック" charset="0"/>
              </a:rPr>
              <a:t>, </a:t>
            </a:r>
            <a:r>
              <a:rPr lang="en-US" dirty="0" err="1">
                <a:ea typeface="ＭＳ Ｐゴシック" charset="0"/>
                <a:cs typeface="ＭＳ Ｐゴシック" charset="0"/>
              </a:rPr>
              <a:t>Hansuili</a:t>
            </a:r>
            <a:r>
              <a:rPr lang="en-US" dirty="0">
                <a:ea typeface="ＭＳ Ｐゴシック" charset="0"/>
                <a:cs typeface="ＭＳ Ｐゴシック" charset="0"/>
              </a:rPr>
              <a:t>.  2006.  Wikimedia Commons. http://</a:t>
            </a:r>
            <a:r>
              <a:rPr lang="en-US" dirty="0" err="1">
                <a:ea typeface="ＭＳ Ｐゴシック" charset="0"/>
                <a:cs typeface="ＭＳ Ｐゴシック" charset="0"/>
              </a:rPr>
              <a:t>upload.wikimedia.org</a:t>
            </a:r>
            <a:r>
              <a:rPr lang="en-US" dirty="0">
                <a:ea typeface="ＭＳ Ｐゴシック" charset="0"/>
                <a:cs typeface="ＭＳ Ｐゴシック" charset="0"/>
              </a:rPr>
              <a:t>/</a:t>
            </a:r>
            <a:r>
              <a:rPr lang="en-US" dirty="0" err="1">
                <a:ea typeface="ＭＳ Ｐゴシック" charset="0"/>
                <a:cs typeface="ＭＳ Ｐゴシック" charset="0"/>
              </a:rPr>
              <a:t>wikipedia</a:t>
            </a:r>
            <a:r>
              <a:rPr lang="en-US" dirty="0">
                <a:ea typeface="ＭＳ Ｐゴシック" charset="0"/>
                <a:cs typeface="ＭＳ Ｐゴシック" charset="0"/>
              </a:rPr>
              <a:t>/commons/thumb/7/79/%C3%9Eingvellir_Iceland_037.JPG/640px-%C3%9Eingvellir_Iceland_037.JPG.  Retrieved 26 April 2013.</a:t>
            </a:r>
          </a:p>
          <a:p>
            <a:endParaRPr lang="en-US" dirty="0">
              <a:ea typeface="ＭＳ Ｐゴシック" charset="0"/>
              <a:cs typeface="ＭＳ Ｐゴシック" charset="0"/>
            </a:endParaRPr>
          </a:p>
        </p:txBody>
      </p:sp>
      <p:sp>
        <p:nvSpPr>
          <p:cNvPr id="983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1285B1D-BCB2-4B43-BF4A-90EBE6A89972}" type="slidenum">
              <a:rPr lang="en-US" sz="1200"/>
              <a:pPr eaLnBrk="1" hangingPunct="1"/>
              <a:t>54</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31273ED-8747-7744-87CA-71776E27E5AC}" type="slidenum">
              <a:rPr lang="en-US" smtClean="0"/>
              <a:pPr>
                <a:defRPr/>
              </a:pPr>
              <a:t>5</a:t>
            </a:fld>
            <a:endParaRPr lang="en-US"/>
          </a:p>
        </p:txBody>
      </p:sp>
    </p:spTree>
    <p:extLst>
      <p:ext uri="{BB962C8B-B14F-4D97-AF65-F5344CB8AC3E}">
        <p14:creationId xmlns:p14="http://schemas.microsoft.com/office/powerpoint/2010/main" val="17972401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a:ln/>
        </p:spPr>
      </p:sp>
      <p:sp>
        <p:nvSpPr>
          <p:cNvPr id="1003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Iceland is a high spot on the Mid-Atlantic Ridge—volcanically and seismically active, rifting, and above sea level. </a:t>
            </a:r>
          </a:p>
          <a:p>
            <a:endParaRPr lang="en-US">
              <a:ea typeface="ＭＳ Ｐゴシック" charset="0"/>
              <a:cs typeface="ＭＳ Ｐゴシック" charset="0"/>
            </a:endParaRPr>
          </a:p>
          <a:p>
            <a:r>
              <a:rPr lang="en-US">
                <a:ea typeface="ＭＳ Ｐゴシック" charset="0"/>
                <a:cs typeface="ＭＳ Ｐゴシック" charset="0"/>
              </a:rPr>
              <a:t>Map from the U.S. Geological Survey. Kious, J. and R. Tilling, U.S. Geological Survey.  1996.  “Understanding Plate Motions” in </a:t>
            </a:r>
            <a:r>
              <a:rPr lang="en-US" i="1">
                <a:ea typeface="ＭＳ Ｐゴシック" charset="0"/>
                <a:cs typeface="ＭＳ Ｐゴシック" charset="0"/>
              </a:rPr>
              <a:t>This Dynamic Earth:  the story of plate tectonics</a:t>
            </a:r>
            <a:r>
              <a:rPr lang="en-US">
                <a:ea typeface="ＭＳ Ｐゴシック" charset="0"/>
                <a:cs typeface="ＭＳ Ｐゴシック" charset="0"/>
              </a:rPr>
              <a:t>, online edition.  http://pubs.usgs.gov/gip/dynamic/understanding.html.  Retrieved 26 April 2013.</a:t>
            </a:r>
          </a:p>
          <a:p>
            <a:endParaRPr lang="en-US">
              <a:ea typeface="ＭＳ Ｐゴシック" charset="0"/>
              <a:cs typeface="ＭＳ Ｐゴシック" charset="0"/>
            </a:endParaRPr>
          </a:p>
        </p:txBody>
      </p:sp>
      <p:sp>
        <p:nvSpPr>
          <p:cNvPr id="1003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D0C22D-1712-5A43-AD8A-EF0C9B57A2FB}" type="slidenum">
              <a:rPr lang="en-US" sz="1200"/>
              <a:pPr eaLnBrk="1" hangingPunct="1"/>
              <a:t>55</a:t>
            </a:fld>
            <a:endParaRPr lang="en-US" sz="12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ＭＳ Ｐゴシック" charset="0"/>
                <a:cs typeface="ＭＳ Ｐゴシック" charset="0"/>
              </a:rPr>
              <a:t>Image: Map of tectonic plates. USGS.  URL?</a:t>
            </a:r>
          </a:p>
          <a:p>
            <a:endParaRPr lang="en-US" dirty="0"/>
          </a:p>
        </p:txBody>
      </p:sp>
      <p:sp>
        <p:nvSpPr>
          <p:cNvPr id="4" name="Slide Number Placeholder 3"/>
          <p:cNvSpPr>
            <a:spLocks noGrp="1"/>
          </p:cNvSpPr>
          <p:nvPr>
            <p:ph type="sldNum" sz="quarter" idx="10"/>
          </p:nvPr>
        </p:nvSpPr>
        <p:spPr/>
        <p:txBody>
          <a:bodyPr/>
          <a:lstStyle/>
          <a:p>
            <a:pPr>
              <a:defRPr/>
            </a:pPr>
            <a:fld id="{131273ED-8747-7744-87CA-71776E27E5AC}" type="slidenum">
              <a:rPr lang="en-US" smtClean="0"/>
              <a:pPr>
                <a:defRPr/>
              </a:pPr>
              <a:t>56</a:t>
            </a:fld>
            <a:endParaRPr lang="en-US"/>
          </a:p>
        </p:txBody>
      </p:sp>
    </p:spTree>
    <p:extLst>
      <p:ext uri="{BB962C8B-B14F-4D97-AF65-F5344CB8AC3E}">
        <p14:creationId xmlns:p14="http://schemas.microsoft.com/office/powerpoint/2010/main" val="16930435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a:ln/>
        </p:spPr>
      </p:sp>
      <p:sp>
        <p:nvSpPr>
          <p:cNvPr id="737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We can use vectors to show motion. Each arrow on this map represents the velocity of a single GPS station.  These GPS stations, affixed to the ground, also show the motion of tectonic plates. </a:t>
            </a:r>
          </a:p>
        </p:txBody>
      </p:sp>
      <p:sp>
        <p:nvSpPr>
          <p:cNvPr id="737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C621C79-5DCD-3646-A5A8-0B1724FEBAE2}" type="slidenum">
              <a:rPr lang="en-US" sz="1200"/>
              <a:pPr eaLnBrk="1" hangingPunct="1"/>
              <a:t>57</a:t>
            </a:fld>
            <a:endParaRPr lang="en-US" sz="12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ＭＳ Ｐゴシック" charset="0"/>
                <a:cs typeface="ＭＳ Ｐゴシック" charset="0"/>
              </a:rPr>
              <a:t>Image: Map of tectonic plates. USGS.  </a:t>
            </a:r>
            <a:r>
              <a:rPr lang="en-US" smtClean="0">
                <a:ea typeface="ＭＳ Ｐゴシック" charset="0"/>
                <a:cs typeface="ＭＳ Ｐゴシック" charset="0"/>
              </a:rPr>
              <a:t>URL?</a:t>
            </a:r>
            <a:endParaRPr lang="en-US" dirty="0" smtClean="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131273ED-8747-7744-87CA-71776E27E5AC}" type="slidenum">
              <a:rPr lang="en-US" smtClean="0"/>
              <a:pPr>
                <a:defRPr/>
              </a:pPr>
              <a:t>58</a:t>
            </a:fld>
            <a:endParaRPr lang="en-US"/>
          </a:p>
        </p:txBody>
      </p:sp>
    </p:spTree>
    <p:extLst>
      <p:ext uri="{BB962C8B-B14F-4D97-AF65-F5344CB8AC3E}">
        <p14:creationId xmlns:p14="http://schemas.microsoft.com/office/powerpoint/2010/main" val="16930435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ＭＳ Ｐゴシック" charset="0"/>
                <a:cs typeface="ＭＳ Ｐゴシック" charset="0"/>
              </a:rPr>
              <a:t>Image: Map of tectonic plates. USGS.  </a:t>
            </a:r>
            <a:r>
              <a:rPr lang="en-US" smtClean="0">
                <a:ea typeface="ＭＳ Ｐゴシック" charset="0"/>
                <a:cs typeface="ＭＳ Ｐゴシック" charset="0"/>
              </a:rPr>
              <a:t>URL?</a:t>
            </a:r>
            <a:endParaRPr lang="en-US" dirty="0" smtClean="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131273ED-8747-7744-87CA-71776E27E5AC}" type="slidenum">
              <a:rPr lang="en-US" smtClean="0"/>
              <a:pPr>
                <a:defRPr/>
              </a:pPr>
              <a:t>59</a:t>
            </a:fld>
            <a:endParaRPr lang="en-US"/>
          </a:p>
        </p:txBody>
      </p:sp>
    </p:spTree>
    <p:extLst>
      <p:ext uri="{BB962C8B-B14F-4D97-AF65-F5344CB8AC3E}">
        <p14:creationId xmlns:p14="http://schemas.microsoft.com/office/powerpoint/2010/main" val="16930435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ＭＳ Ｐゴシック" charset="0"/>
                <a:cs typeface="ＭＳ Ｐゴシック" charset="0"/>
              </a:rPr>
              <a:t>Image: Map of tectonic plates. USGS.  URL?</a:t>
            </a:r>
          </a:p>
          <a:p>
            <a:endParaRPr lang="en-US" dirty="0"/>
          </a:p>
        </p:txBody>
      </p:sp>
      <p:sp>
        <p:nvSpPr>
          <p:cNvPr id="4" name="Slide Number Placeholder 3"/>
          <p:cNvSpPr>
            <a:spLocks noGrp="1"/>
          </p:cNvSpPr>
          <p:nvPr>
            <p:ph type="sldNum" sz="quarter" idx="10"/>
          </p:nvPr>
        </p:nvSpPr>
        <p:spPr/>
        <p:txBody>
          <a:bodyPr/>
          <a:lstStyle/>
          <a:p>
            <a:pPr>
              <a:defRPr/>
            </a:pPr>
            <a:fld id="{131273ED-8747-7744-87CA-71776E27E5AC}" type="slidenum">
              <a:rPr lang="en-US" smtClean="0"/>
              <a:pPr>
                <a:defRPr/>
              </a:pPr>
              <a:t>60</a:t>
            </a:fld>
            <a:endParaRPr lang="en-US"/>
          </a:p>
        </p:txBody>
      </p:sp>
    </p:spTree>
    <p:extLst>
      <p:ext uri="{BB962C8B-B14F-4D97-AF65-F5344CB8AC3E}">
        <p14:creationId xmlns:p14="http://schemas.microsoft.com/office/powerpoint/2010/main" val="16930435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31273ED-8747-7744-87CA-71776E27E5AC}" type="slidenum">
              <a:rPr lang="en-US" smtClean="0"/>
              <a:pPr>
                <a:defRPr/>
              </a:pPr>
              <a:t>61</a:t>
            </a:fld>
            <a:endParaRPr lang="en-US"/>
          </a:p>
        </p:txBody>
      </p:sp>
    </p:spTree>
    <p:extLst>
      <p:ext uri="{BB962C8B-B14F-4D97-AF65-F5344CB8AC3E}">
        <p14:creationId xmlns:p14="http://schemas.microsoft.com/office/powerpoint/2010/main" val="35775682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a:ln/>
        </p:spPr>
      </p:sp>
      <p:sp>
        <p:nvSpPr>
          <p:cNvPr id="1034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034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04FA875-4E02-FF47-8ABE-EB746D981153}" type="slidenum">
              <a:rPr lang="en-US" sz="1200"/>
              <a:pPr eaLnBrk="1" hangingPunct="1"/>
              <a:t>62</a:t>
            </a:fld>
            <a:endParaRPr lang="en-US" sz="12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31273ED-8747-7744-87CA-71776E27E5AC}" type="slidenum">
              <a:rPr lang="en-US" smtClean="0"/>
              <a:pPr>
                <a:defRPr/>
              </a:pPr>
              <a:t>63</a:t>
            </a:fld>
            <a:endParaRPr lang="en-US"/>
          </a:p>
        </p:txBody>
      </p:sp>
    </p:spTree>
    <p:extLst>
      <p:ext uri="{BB962C8B-B14F-4D97-AF65-F5344CB8AC3E}">
        <p14:creationId xmlns:p14="http://schemas.microsoft.com/office/powerpoint/2010/main" val="12330109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31273ED-8747-7744-87CA-71776E27E5AC}" type="slidenum">
              <a:rPr lang="en-US" smtClean="0"/>
              <a:pPr>
                <a:defRPr/>
              </a:pPr>
              <a:t>64</a:t>
            </a:fld>
            <a:endParaRPr lang="en-US"/>
          </a:p>
        </p:txBody>
      </p:sp>
    </p:spTree>
    <p:extLst>
      <p:ext uri="{BB962C8B-B14F-4D97-AF65-F5344CB8AC3E}">
        <p14:creationId xmlns:p14="http://schemas.microsoft.com/office/powerpoint/2010/main" val="3388607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EBED9B9-5832-CD42-9800-18D9A7FB2C94}" type="slidenum">
              <a:rPr lang="en-US" sz="1200"/>
              <a:pPr eaLnBrk="1" hangingPunct="1"/>
              <a:t>6</a:t>
            </a:fld>
            <a:endParaRPr lang="en-US" sz="1200"/>
          </a:p>
        </p:txBody>
      </p:sp>
      <p:sp>
        <p:nvSpPr>
          <p:cNvPr id="24578" name="Rectangle 2"/>
          <p:cNvSpPr>
            <a:spLocks noGrp="1" noRot="1" noChangeAspect="1" noChangeArrowheads="1" noTextEdit="1"/>
          </p:cNvSpPr>
          <p:nvPr>
            <p:ph type="sldImg"/>
          </p:nvPr>
        </p:nvSpPr>
        <p:spPr>
          <a:xfrm>
            <a:off x="1144588" y="684213"/>
            <a:ext cx="4572000" cy="3429000"/>
          </a:xfrm>
          <a:ln/>
        </p:spPr>
      </p:sp>
      <p:sp>
        <p:nvSpPr>
          <p:cNvPr id="24579"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Also note that the GPS stations used for scientific work are precise for several reasons: The units use both of the signals coming from the satellites and two of the clocks are atomic rather than crystal. These stations can measure the change in position of a location with sub-centimeter accuracy. They can detect motion as little as millimeters over a year.</a:t>
            </a:r>
            <a:br>
              <a:rPr lang="en-US">
                <a:ea typeface="ＭＳ Ｐゴシック" charset="0"/>
                <a:cs typeface="ＭＳ Ｐゴシック" charset="0"/>
              </a:rPr>
            </a:br>
            <a:r>
              <a:rPr lang="en-US">
                <a:ea typeface="ＭＳ Ｐゴシック" charset="0"/>
                <a:cs typeface="ＭＳ Ｐゴシック" charset="0"/>
              </a:rPr>
              <a:t/>
            </a:r>
            <a:br>
              <a:rPr lang="en-US">
                <a:ea typeface="ＭＳ Ｐゴシック" charset="0"/>
                <a:cs typeface="ＭＳ Ｐゴシック" charset="0"/>
              </a:rPr>
            </a:br>
            <a:endParaRPr lang="en-US">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31273ED-8747-7744-87CA-71776E27E5AC}" type="slidenum">
              <a:rPr lang="en-US" smtClean="0"/>
              <a:pPr>
                <a:defRPr/>
              </a:pPr>
              <a:t>65</a:t>
            </a:fld>
            <a:endParaRPr lang="en-US"/>
          </a:p>
        </p:txBody>
      </p:sp>
    </p:spTree>
    <p:extLst>
      <p:ext uri="{BB962C8B-B14F-4D97-AF65-F5344CB8AC3E}">
        <p14:creationId xmlns:p14="http://schemas.microsoft.com/office/powerpoint/2010/main" val="13225316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31273ED-8747-7744-87CA-71776E27E5AC}" type="slidenum">
              <a:rPr lang="en-US" smtClean="0"/>
              <a:pPr>
                <a:defRPr/>
              </a:pPr>
              <a:t>66</a:t>
            </a:fld>
            <a:endParaRPr lang="en-US"/>
          </a:p>
        </p:txBody>
      </p:sp>
    </p:spTree>
    <p:extLst>
      <p:ext uri="{BB962C8B-B14F-4D97-AF65-F5344CB8AC3E}">
        <p14:creationId xmlns:p14="http://schemas.microsoft.com/office/powerpoint/2010/main" val="13633239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31273ED-8747-7744-87CA-71776E27E5AC}" type="slidenum">
              <a:rPr lang="en-US" smtClean="0"/>
              <a:pPr>
                <a:defRPr/>
              </a:pPr>
              <a:t>67</a:t>
            </a:fld>
            <a:endParaRPr lang="en-US"/>
          </a:p>
        </p:txBody>
      </p:sp>
    </p:spTree>
    <p:extLst>
      <p:ext uri="{BB962C8B-B14F-4D97-AF65-F5344CB8AC3E}">
        <p14:creationId xmlns:p14="http://schemas.microsoft.com/office/powerpoint/2010/main" val="25624655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2F4FF5F-1A56-874B-97FC-DBFA4E99C95C}" type="slidenum">
              <a:rPr lang="en-US" sz="1200"/>
              <a:pPr eaLnBrk="1" hangingPunct="1"/>
              <a:t>68</a:t>
            </a:fld>
            <a:endParaRPr lang="en-US" sz="1200"/>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It is the visual display of GPS, LiDAR, InSAR data, however, that helps make plate tectonics come alive for learners as a process that is happening in the present. </a:t>
            </a:r>
          </a:p>
          <a:p>
            <a:pPr eaLnBrk="1" hangingPunct="1"/>
            <a:endParaRPr lang="en-US">
              <a:ea typeface="ＭＳ Ｐゴシック" charset="0"/>
              <a:cs typeface="ＭＳ Ｐゴシック" charset="0"/>
            </a:endParaRPr>
          </a:p>
          <a:p>
            <a:pPr eaLnBrk="1" hangingPunct="1"/>
            <a:endParaRPr lang="en-US">
              <a:ea typeface="ＭＳ Ｐゴシック" charset="0"/>
              <a:cs typeface="ＭＳ Ｐゴシック" charset="0"/>
            </a:endParaRPr>
          </a:p>
          <a:p>
            <a:pPr eaLnBrk="1" hangingPunct="1"/>
            <a:r>
              <a:rPr lang="en-US">
                <a:ea typeface="ＭＳ Ｐゴシック" charset="0"/>
                <a:cs typeface="Arial" charset="0"/>
              </a:rPr>
              <a:t>Reference Frame: No Net Rotation – using the velocity viewer</a:t>
            </a:r>
            <a:endParaRPr lang="en-US">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p:cNvSpPr>
          <p:nvPr>
            <p:ph type="sldImg"/>
          </p:nvPr>
        </p:nvSpPr>
        <p:spPr>
          <a:ln/>
        </p:spPr>
      </p:sp>
      <p:sp>
        <p:nvSpPr>
          <p:cNvPr id="1105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Encourage your students to explore the motion of Earth’s tectonic plates.  The first website connects to data sets created for school use.  The second takes users to velocity vectors around the world.</a:t>
            </a:r>
          </a:p>
        </p:txBody>
      </p:sp>
      <p:sp>
        <p:nvSpPr>
          <p:cNvPr id="1105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78FF519-B15C-374D-807D-8473333E7571}" type="slidenum">
              <a:rPr lang="en-US" sz="1200"/>
              <a:pPr eaLnBrk="1" hangingPunct="1"/>
              <a:t>69</a:t>
            </a:fld>
            <a:endParaRPr lang="en-US" sz="120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4A64F3-C4AF-F34F-87E7-A8D37CE4E461}" type="slidenum">
              <a:rPr lang="en-US" sz="1200"/>
              <a:pPr eaLnBrk="1" hangingPunct="1"/>
              <a:t>70</a:t>
            </a:fld>
            <a:endParaRPr lang="en-US" sz="1200"/>
          </a:p>
        </p:txBody>
      </p:sp>
      <p:sp>
        <p:nvSpPr>
          <p:cNvPr id="112642" name="Rectangle 2"/>
          <p:cNvSpPr>
            <a:spLocks noGrp="1" noRot="1" noChangeAspect="1" noChangeArrowheads="1" noTextEdit="1"/>
          </p:cNvSpPr>
          <p:nvPr>
            <p:ph type="sldImg"/>
          </p:nvPr>
        </p:nvSpPr>
        <p:spPr>
          <a:xfrm>
            <a:off x="1144588" y="684213"/>
            <a:ext cx="4572000" cy="3429000"/>
          </a:xfrm>
          <a:ln/>
        </p:spPr>
      </p:sp>
      <p:sp>
        <p:nvSpPr>
          <p:cNvPr id="112643"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31273ED-8747-7744-87CA-71776E27E5AC}" type="slidenum">
              <a:rPr lang="en-US" smtClean="0"/>
              <a:pPr>
                <a:defRPr/>
              </a:pPr>
              <a:t>71</a:t>
            </a:fld>
            <a:endParaRPr lang="en-US"/>
          </a:p>
        </p:txBody>
      </p:sp>
    </p:spTree>
    <p:extLst>
      <p:ext uri="{BB962C8B-B14F-4D97-AF65-F5344CB8AC3E}">
        <p14:creationId xmlns:p14="http://schemas.microsoft.com/office/powerpoint/2010/main" val="30430264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31273ED-8747-7744-87CA-71776E27E5AC}" type="slidenum">
              <a:rPr lang="en-US" smtClean="0"/>
              <a:pPr>
                <a:defRPr/>
              </a:pPr>
              <a:t>72</a:t>
            </a:fld>
            <a:endParaRPr lang="en-US"/>
          </a:p>
        </p:txBody>
      </p:sp>
    </p:spTree>
    <p:extLst>
      <p:ext uri="{BB962C8B-B14F-4D97-AF65-F5344CB8AC3E}">
        <p14:creationId xmlns:p14="http://schemas.microsoft.com/office/powerpoint/2010/main" val="40591161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5F859-19D6-C642-BB3F-390E8990B380}" type="slidenum">
              <a:rPr lang="en-US" smtClean="0"/>
              <a:pPr>
                <a:defRPr/>
              </a:pPr>
              <a:t>75</a:t>
            </a:fld>
            <a:endParaRPr lang="en-US"/>
          </a:p>
        </p:txBody>
      </p:sp>
    </p:spTree>
    <p:extLst>
      <p:ext uri="{BB962C8B-B14F-4D97-AF65-F5344CB8AC3E}">
        <p14:creationId xmlns:p14="http://schemas.microsoft.com/office/powerpoint/2010/main" val="22482651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respect to IGb00. Note large uplift rates around Hudson Bay, and subsidence to the south.</a:t>
            </a:r>
          </a:p>
          <a:p>
            <a:endParaRPr lang="en-US" dirty="0" smtClean="0"/>
          </a:p>
          <a:p>
            <a:r>
              <a:rPr lang="en-US" dirty="0" smtClean="0"/>
              <a:t> site residuals after subtracting best fit rigid plate rotation model defined by sites shown with black arrows.</a:t>
            </a:r>
            <a:endParaRPr lang="en-US" dirty="0"/>
          </a:p>
        </p:txBody>
      </p:sp>
      <p:sp>
        <p:nvSpPr>
          <p:cNvPr id="4" name="Slide Number Placeholder 3"/>
          <p:cNvSpPr>
            <a:spLocks noGrp="1"/>
          </p:cNvSpPr>
          <p:nvPr>
            <p:ph type="sldNum" sz="quarter" idx="10"/>
          </p:nvPr>
        </p:nvSpPr>
        <p:spPr/>
        <p:txBody>
          <a:bodyPr/>
          <a:lstStyle/>
          <a:p>
            <a:pPr>
              <a:defRPr/>
            </a:pPr>
            <a:fld id="{56A68591-8CBB-B54B-9788-CE24D1BFD9AB}" type="slidenum">
              <a:rPr lang="en-US" smtClean="0"/>
              <a:pPr>
                <a:defRPr/>
              </a:pPr>
              <a:t>76</a:t>
            </a:fld>
            <a:endParaRPr lang="en-US"/>
          </a:p>
        </p:txBody>
      </p:sp>
    </p:spTree>
    <p:extLst>
      <p:ext uri="{BB962C8B-B14F-4D97-AF65-F5344CB8AC3E}">
        <p14:creationId xmlns:p14="http://schemas.microsoft.com/office/powerpoint/2010/main" val="1584627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0902702-002A-C341-94D1-F42C8524F2A3}" type="slidenum">
              <a:rPr lang="en-US" sz="1200"/>
              <a:pPr eaLnBrk="1" hangingPunct="1"/>
              <a:t>8</a:t>
            </a:fld>
            <a:endParaRPr lang="en-US" sz="1200"/>
          </a:p>
        </p:txBody>
      </p:sp>
      <p:sp>
        <p:nvSpPr>
          <p:cNvPr id="70658" name="Rectangle 2"/>
          <p:cNvSpPr>
            <a:spLocks noGrp="1" noRot="1" noChangeAspect="1" noChangeArrowheads="1" noTextEdit="1"/>
          </p:cNvSpPr>
          <p:nvPr>
            <p:ph type="sldImg"/>
          </p:nvPr>
        </p:nvSpPr>
        <p:spPr>
          <a:xfrm>
            <a:off x="1309688" y="776288"/>
            <a:ext cx="4284662" cy="3214687"/>
          </a:xfrm>
          <a:ln w="12700" cap="flat">
            <a:solidFill>
              <a:schemeClr val="tx1"/>
            </a:solidFill>
          </a:ln>
        </p:spPr>
      </p:sp>
      <p:sp>
        <p:nvSpPr>
          <p:cNvPr id="70659" name="Rectangle 3"/>
          <p:cNvSpPr>
            <a:spLocks noGrp="1" noChangeArrowheads="1"/>
          </p:cNvSpPr>
          <p:nvPr>
            <p:ph type="body" idx="1"/>
          </p:nvPr>
        </p:nvSpPr>
        <p:spPr>
          <a:xfrm>
            <a:off x="969963" y="4354513"/>
            <a:ext cx="5154612" cy="21034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070" tIns="48037" rIns="96070" bIns="48037"/>
          <a:lstStyle/>
          <a:p>
            <a:pPr eaLnBrk="1" hangingPunct="1"/>
            <a:r>
              <a:rPr lang="en-US">
                <a:ea typeface="ＭＳ Ｐゴシック" charset="0"/>
                <a:cs typeface="ＭＳ Ｐゴシック" charset="0"/>
              </a:rPr>
              <a:t>Since each satellite maintains time very accurately (~1 nanosecond = 30 cm), it can tag its signal with the time of transmission.  This information, together with the location of the satellite, also transmitted to the receiver,  is sufficient to allow the  receiver to calculate the range to each satellite provided that the receiver also knows also knows the time.  Equipping receivers with atomic clocks would be very expensive, so the receiver tags the signal with the time of its internal clock to create a </a:t>
            </a:r>
            <a:r>
              <a:rPr lang="ja-JP" altLang="en-US">
                <a:ea typeface="ＭＳ Ｐゴシック" charset="0"/>
                <a:cs typeface="ＭＳ Ｐゴシック" charset="0"/>
              </a:rPr>
              <a:t>“</a:t>
            </a:r>
            <a:r>
              <a:rPr lang="en-US" altLang="ja-JP">
                <a:ea typeface="ＭＳ Ｐゴシック" charset="0"/>
                <a:cs typeface="ＭＳ Ｐゴシック" charset="0"/>
              </a:rPr>
              <a:t>pseudorange</a:t>
            </a:r>
            <a:r>
              <a:rPr lang="ja-JP" altLang="en-US">
                <a:ea typeface="ＭＳ Ｐゴシック" charset="0"/>
                <a:cs typeface="ＭＳ Ｐゴシック" charset="0"/>
              </a:rPr>
              <a:t>”</a:t>
            </a:r>
            <a:r>
              <a:rPr lang="en-US" altLang="ja-JP">
                <a:ea typeface="ＭＳ Ｐゴシック" charset="0"/>
                <a:cs typeface="ＭＳ Ｐゴシック" charset="0"/>
              </a:rPr>
              <a:t> (range plus an unknown clock correction).   The software in the receiver than uses the pseudoranges from four satellites to solve for the four unknowns:  three coordinates and the receiver clock correction.</a:t>
            </a:r>
            <a:endParaRPr lang="en-US">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software [</a:t>
            </a:r>
            <a:r>
              <a:rPr lang="en-US" b="1" i="1" dirty="0" smtClean="0">
                <a:hlinkClick r:id="rId3"/>
              </a:rPr>
              <a:t>Smith and Wessel</a:t>
            </a:r>
            <a:r>
              <a:rPr lang="en-US" b="1" dirty="0" smtClean="0">
                <a:hlinkClick r:id="rId3"/>
              </a:rPr>
              <a:t>, 1990; </a:t>
            </a:r>
            <a:r>
              <a:rPr lang="en-US" b="1" i="1" dirty="0" smtClean="0">
                <a:hlinkClick r:id="rId4"/>
              </a:rPr>
              <a:t>Wessel and Smith</a:t>
            </a:r>
            <a:r>
              <a:rPr lang="en-US" b="1" dirty="0" smtClean="0">
                <a:hlinkClick r:id="rId4"/>
              </a:rPr>
              <a:t>, 1998] are shown in light grey.</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6A68591-8CBB-B54B-9788-CE24D1BFD9AB}" type="slidenum">
              <a:rPr lang="en-US" smtClean="0"/>
              <a:pPr>
                <a:defRPr/>
              </a:pPr>
              <a:t>77</a:t>
            </a:fld>
            <a:endParaRPr lang="en-US"/>
          </a:p>
        </p:txBody>
      </p:sp>
    </p:spTree>
    <p:extLst>
      <p:ext uri="{BB962C8B-B14F-4D97-AF65-F5344CB8AC3E}">
        <p14:creationId xmlns:p14="http://schemas.microsoft.com/office/powerpoint/2010/main" val="594156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77F1574-EDD9-C14C-8673-B7F2521EDA36}" type="slidenum">
              <a:rPr lang="en-US" sz="1200"/>
              <a:pPr eaLnBrk="1" hangingPunct="1"/>
              <a:t>9</a:t>
            </a:fld>
            <a:endParaRPr lang="en-US" sz="1200"/>
          </a:p>
        </p:txBody>
      </p:sp>
      <p:sp>
        <p:nvSpPr>
          <p:cNvPr id="72706" name="Rectangle 2"/>
          <p:cNvSpPr>
            <a:spLocks noGrp="1" noRot="1" noChangeAspect="1" noChangeArrowheads="1" noTextEdit="1"/>
          </p:cNvSpPr>
          <p:nvPr>
            <p:ph type="sldImg"/>
          </p:nvPr>
        </p:nvSpPr>
        <p:spPr>
          <a:xfrm>
            <a:off x="1203325" y="728663"/>
            <a:ext cx="4456113" cy="3343275"/>
          </a:xfrm>
          <a:ln/>
        </p:spPr>
      </p:sp>
      <p:sp>
        <p:nvSpPr>
          <p:cNvPr id="72707" name="Text Box 3"/>
          <p:cNvSpPr txBox="1">
            <a:spLocks noChangeArrowheads="1"/>
          </p:cNvSpPr>
          <p:nvPr/>
        </p:nvSpPr>
        <p:spPr bwMode="auto">
          <a:xfrm>
            <a:off x="1252538" y="4691063"/>
            <a:ext cx="4646612"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98" tIns="47498" rIns="94998" bIns="47498">
            <a:spAutoFit/>
          </a:bodyPr>
          <a:lstStyle>
            <a:lvl1pPr defTabSz="949325" eaLnBrk="0" hangingPunct="0">
              <a:defRPr sz="2400">
                <a:solidFill>
                  <a:schemeClr val="tx1"/>
                </a:solidFill>
                <a:latin typeface="Arial" charset="0"/>
                <a:ea typeface="ＭＳ Ｐゴシック" charset="0"/>
                <a:cs typeface="ＭＳ Ｐゴシック" charset="0"/>
              </a:defRPr>
            </a:lvl1pPr>
            <a:lvl2pPr marL="742950" indent="-285750" defTabSz="949325" eaLnBrk="0" hangingPunct="0">
              <a:defRPr sz="2400">
                <a:solidFill>
                  <a:schemeClr val="tx1"/>
                </a:solidFill>
                <a:latin typeface="Arial" charset="0"/>
                <a:ea typeface="ＭＳ Ｐゴシック" charset="0"/>
              </a:defRPr>
            </a:lvl2pPr>
            <a:lvl3pPr marL="1143000" indent="-228600" defTabSz="949325" eaLnBrk="0" hangingPunct="0">
              <a:defRPr sz="2400">
                <a:solidFill>
                  <a:schemeClr val="tx1"/>
                </a:solidFill>
                <a:latin typeface="Arial" charset="0"/>
                <a:ea typeface="ＭＳ Ｐゴシック" charset="0"/>
              </a:defRPr>
            </a:lvl3pPr>
            <a:lvl4pPr marL="1600200" indent="-228600" defTabSz="949325" eaLnBrk="0" hangingPunct="0">
              <a:defRPr sz="2400">
                <a:solidFill>
                  <a:schemeClr val="tx1"/>
                </a:solidFill>
                <a:latin typeface="Arial" charset="0"/>
                <a:ea typeface="ＭＳ Ｐゴシック" charset="0"/>
              </a:defRPr>
            </a:lvl4pPr>
            <a:lvl5pPr marL="2057400" indent="-228600" defTabSz="949325" eaLnBrk="0" hangingPunct="0">
              <a:defRPr sz="2400">
                <a:solidFill>
                  <a:schemeClr val="tx1"/>
                </a:solidFill>
                <a:latin typeface="Arial" charset="0"/>
                <a:ea typeface="ＭＳ Ｐゴシック" charset="0"/>
              </a:defRPr>
            </a:lvl5pPr>
            <a:lvl6pPr marL="2514600" indent="-228600" defTabSz="9493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493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493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4932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The primary GPS signal is transmitted at a </a:t>
            </a:r>
            <a:r>
              <a:rPr lang="ja-JP" altLang="en-US" sz="1200"/>
              <a:t>“</a:t>
            </a:r>
            <a:r>
              <a:rPr lang="en-US" altLang="ja-JP" sz="1200"/>
              <a:t>carrier</a:t>
            </a:r>
            <a:r>
              <a:rPr lang="ja-JP" altLang="en-US" sz="1200"/>
              <a:t>’</a:t>
            </a:r>
            <a:r>
              <a:rPr lang="en-US" altLang="ja-JP" sz="1200"/>
              <a:t>  frequency of 1575 MHz (</a:t>
            </a:r>
            <a:r>
              <a:rPr lang="ja-JP" altLang="en-US" sz="1200"/>
              <a:t>“</a:t>
            </a:r>
            <a:r>
              <a:rPr lang="en-US" altLang="ja-JP" sz="1200"/>
              <a:t>L-band</a:t>
            </a:r>
            <a:r>
              <a:rPr lang="ja-JP" altLang="en-US" sz="1200"/>
              <a:t>”</a:t>
            </a:r>
            <a:r>
              <a:rPr lang="en-US" altLang="ja-JP" sz="1200"/>
              <a:t>), corresponding to a wavelength of 19 cm.  As with FM radio, This signal is then modulated at a much lower frequency to each modulated to incorporate information about the time and location of the satellites.  The precision of the pseudorange is limited by the modulation frequency to about 10 cm.  In high-precision GPS we use the carrier phase itself to obtain a measurement precision of 10 cm</a:t>
            </a:r>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04ECE54-6CC3-524D-A0B4-D23121D20E37}" type="slidenum">
              <a:rPr lang="en-US" sz="1200"/>
              <a:pPr eaLnBrk="1" hangingPunct="1"/>
              <a:t>10</a:t>
            </a:fld>
            <a:endParaRPr lang="en-US" sz="1200"/>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master_page_imag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962354" y="2012056"/>
            <a:ext cx="6181646" cy="580003"/>
          </a:xfrm>
        </p:spPr>
        <p:txBody>
          <a:bodyPr/>
          <a:lstStyle>
            <a:lvl1pPr marL="0" indent="0" algn="ctr">
              <a:buNone/>
              <a:defRPr>
                <a:solidFill>
                  <a:srgbClr val="C00000"/>
                </a:solidFill>
                <a:latin typeface="Tahoma" pitchFamily="34" charset="0"/>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p:nvPr>
        </p:nvSpPr>
        <p:spPr>
          <a:xfrm>
            <a:off x="2954796" y="475437"/>
            <a:ext cx="6189203" cy="1512061"/>
          </a:xfrm>
        </p:spPr>
        <p:txBody>
          <a:bodyPr/>
          <a:lstStyle>
            <a:lvl1pPr algn="ctr">
              <a:defRPr>
                <a:solidFill>
                  <a:schemeClr val="tx1"/>
                </a:solidFill>
                <a:latin typeface="Georgia" pitchFamily="18"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240821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15AA2E-328E-9749-B451-0CE59014014D}" type="slidenum">
              <a:rPr lang="en-US"/>
              <a:pPr>
                <a:defRPr/>
              </a:pPr>
              <a:t>‹#›</a:t>
            </a:fld>
            <a:endParaRPr lang="en-US"/>
          </a:p>
        </p:txBody>
      </p:sp>
    </p:spTree>
    <p:extLst>
      <p:ext uri="{BB962C8B-B14F-4D97-AF65-F5344CB8AC3E}">
        <p14:creationId xmlns:p14="http://schemas.microsoft.com/office/powerpoint/2010/main" val="2292282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8D30BD-1006-8D42-9EC6-B20591B1E376}" type="slidenum">
              <a:rPr lang="en-US"/>
              <a:pPr>
                <a:defRPr/>
              </a:pPr>
              <a:t>‹#›</a:t>
            </a:fld>
            <a:endParaRPr lang="en-US"/>
          </a:p>
        </p:txBody>
      </p:sp>
    </p:spTree>
    <p:extLst>
      <p:ext uri="{BB962C8B-B14F-4D97-AF65-F5344CB8AC3E}">
        <p14:creationId xmlns:p14="http://schemas.microsoft.com/office/powerpoint/2010/main" val="17528387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333625" y="0"/>
            <a:ext cx="6810375" cy="504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0" y="1314450"/>
            <a:ext cx="4352925" cy="49355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7725" y="1314450"/>
            <a:ext cx="4352925" cy="239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57725" y="3857625"/>
            <a:ext cx="4352925" cy="2392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0" y="6381750"/>
            <a:ext cx="2133600" cy="476250"/>
          </a:xfrm>
        </p:spPr>
        <p:txBody>
          <a:bodyPr/>
          <a:lstStyle>
            <a:lvl1pPr>
              <a:defRPr/>
            </a:lvl1pPr>
          </a:lstStyle>
          <a:p>
            <a:pPr>
              <a:defRPr/>
            </a:pPr>
            <a:endParaRPr lang="en-US"/>
          </a:p>
        </p:txBody>
      </p:sp>
      <p:sp>
        <p:nvSpPr>
          <p:cNvPr id="7" name="Slide Number Placeholder 6"/>
          <p:cNvSpPr>
            <a:spLocks noGrp="1"/>
          </p:cNvSpPr>
          <p:nvPr>
            <p:ph type="sldNum" sz="quarter" idx="11"/>
          </p:nvPr>
        </p:nvSpPr>
        <p:spPr>
          <a:xfrm>
            <a:off x="7010400" y="6381750"/>
            <a:ext cx="2133600" cy="476250"/>
          </a:xfrm>
        </p:spPr>
        <p:txBody>
          <a:bodyPr/>
          <a:lstStyle>
            <a:lvl1pPr>
              <a:defRPr/>
            </a:lvl1pPr>
          </a:lstStyle>
          <a:p>
            <a:pPr>
              <a:defRPr/>
            </a:pPr>
            <a:fld id="{EC74EE40-2552-B24E-9A32-A6D9290678BC}" type="slidenum">
              <a:rPr lang="en-US"/>
              <a:pPr>
                <a:defRPr/>
              </a:pPr>
              <a:t>‹#›</a:t>
            </a:fld>
            <a:endParaRPr lang="en-US"/>
          </a:p>
        </p:txBody>
      </p:sp>
    </p:spTree>
    <p:extLst>
      <p:ext uri="{BB962C8B-B14F-4D97-AF65-F5344CB8AC3E}">
        <p14:creationId xmlns:p14="http://schemas.microsoft.com/office/powerpoint/2010/main" val="38596968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333625" y="0"/>
            <a:ext cx="6810375" cy="504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314450"/>
            <a:ext cx="4352925" cy="49355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57725" y="1314450"/>
            <a:ext cx="4352925" cy="49355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1313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33625" y="0"/>
            <a:ext cx="6810375" cy="504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0" y="1314450"/>
            <a:ext cx="4352925" cy="49355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7725" y="1314450"/>
            <a:ext cx="4352925" cy="49355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9617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938435-6906-1948-8248-B491D26192F6}" type="slidenum">
              <a:rPr lang="en-US"/>
              <a:pPr>
                <a:defRPr/>
              </a:pPr>
              <a:t>‹#›</a:t>
            </a:fld>
            <a:endParaRPr lang="en-US"/>
          </a:p>
        </p:txBody>
      </p:sp>
    </p:spTree>
    <p:extLst>
      <p:ext uri="{BB962C8B-B14F-4D97-AF65-F5344CB8AC3E}">
        <p14:creationId xmlns:p14="http://schemas.microsoft.com/office/powerpoint/2010/main" val="1384154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D5449B-3616-1646-B310-E7E555F0A929}" type="slidenum">
              <a:rPr lang="en-US"/>
              <a:pPr>
                <a:defRPr/>
              </a:pPr>
              <a:t>‹#›</a:t>
            </a:fld>
            <a:endParaRPr lang="en-US"/>
          </a:p>
        </p:txBody>
      </p:sp>
    </p:spTree>
    <p:extLst>
      <p:ext uri="{BB962C8B-B14F-4D97-AF65-F5344CB8AC3E}">
        <p14:creationId xmlns:p14="http://schemas.microsoft.com/office/powerpoint/2010/main" val="997366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D5C88A30-5579-6E41-93FB-BD6DFA4025E6}" type="slidenum">
              <a:rPr lang="en-US"/>
              <a:pPr>
                <a:defRPr/>
              </a:pPr>
              <a:t>‹#›</a:t>
            </a:fld>
            <a:endParaRPr lang="en-US"/>
          </a:p>
        </p:txBody>
      </p:sp>
    </p:spTree>
    <p:extLst>
      <p:ext uri="{BB962C8B-B14F-4D97-AF65-F5344CB8AC3E}">
        <p14:creationId xmlns:p14="http://schemas.microsoft.com/office/powerpoint/2010/main" val="798675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F8DB03B6-6994-A548-8876-351807D68C90}" type="slidenum">
              <a:rPr lang="en-US"/>
              <a:pPr>
                <a:defRPr/>
              </a:pPr>
              <a:t>‹#›</a:t>
            </a:fld>
            <a:endParaRPr lang="en-US"/>
          </a:p>
        </p:txBody>
      </p:sp>
    </p:spTree>
    <p:extLst>
      <p:ext uri="{BB962C8B-B14F-4D97-AF65-F5344CB8AC3E}">
        <p14:creationId xmlns:p14="http://schemas.microsoft.com/office/powerpoint/2010/main" val="572112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5888370B-CDE4-BF4D-9CFB-92EC7995FBDC}" type="slidenum">
              <a:rPr lang="en-US"/>
              <a:pPr>
                <a:defRPr/>
              </a:pPr>
              <a:t>‹#›</a:t>
            </a:fld>
            <a:endParaRPr lang="en-US"/>
          </a:p>
        </p:txBody>
      </p:sp>
    </p:spTree>
    <p:extLst>
      <p:ext uri="{BB962C8B-B14F-4D97-AF65-F5344CB8AC3E}">
        <p14:creationId xmlns:p14="http://schemas.microsoft.com/office/powerpoint/2010/main" val="4117851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4DA8E6DA-A14E-FE49-9F74-E7BB93312435}" type="slidenum">
              <a:rPr lang="en-US"/>
              <a:pPr>
                <a:defRPr/>
              </a:pPr>
              <a:t>‹#›</a:t>
            </a:fld>
            <a:endParaRPr lang="en-US"/>
          </a:p>
        </p:txBody>
      </p:sp>
    </p:spTree>
    <p:extLst>
      <p:ext uri="{BB962C8B-B14F-4D97-AF65-F5344CB8AC3E}">
        <p14:creationId xmlns:p14="http://schemas.microsoft.com/office/powerpoint/2010/main" val="3083309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EA0E4FA1-5A15-D64B-8CD6-55D20BCAF806}" type="slidenum">
              <a:rPr lang="en-US"/>
              <a:pPr>
                <a:defRPr/>
              </a:pPr>
              <a:t>‹#›</a:t>
            </a:fld>
            <a:endParaRPr lang="en-US"/>
          </a:p>
        </p:txBody>
      </p:sp>
    </p:spTree>
    <p:extLst>
      <p:ext uri="{BB962C8B-B14F-4D97-AF65-F5344CB8AC3E}">
        <p14:creationId xmlns:p14="http://schemas.microsoft.com/office/powerpoint/2010/main" val="2329775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3D18062D-33EB-8046-91C4-A56D3BBE301D}" type="slidenum">
              <a:rPr lang="en-US"/>
              <a:pPr>
                <a:defRPr/>
              </a:pPr>
              <a:t>‹#›</a:t>
            </a:fld>
            <a:endParaRPr lang="en-US"/>
          </a:p>
        </p:txBody>
      </p:sp>
    </p:spTree>
    <p:extLst>
      <p:ext uri="{BB962C8B-B14F-4D97-AF65-F5344CB8AC3E}">
        <p14:creationId xmlns:p14="http://schemas.microsoft.com/office/powerpoint/2010/main" val="24102503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3" descr="UNV-PPT-Support-Green.jp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3309938" y="60325"/>
            <a:ext cx="583406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 click to edit title</a:t>
            </a:r>
          </a:p>
        </p:txBody>
      </p:sp>
      <p:sp>
        <p:nvSpPr>
          <p:cNvPr id="1028" name="Text Placeholder 2"/>
          <p:cNvSpPr>
            <a:spLocks noGrp="1"/>
          </p:cNvSpPr>
          <p:nvPr>
            <p:ph type="body" idx="1"/>
          </p:nvPr>
        </p:nvSpPr>
        <p:spPr bwMode="auto">
          <a:xfrm>
            <a:off x="457200" y="1073150"/>
            <a:ext cx="8229600" cy="539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567488"/>
            <a:ext cx="2133600" cy="153987"/>
          </a:xfrm>
          <a:prstGeom prst="rect">
            <a:avLst/>
          </a:prstGeom>
        </p:spPr>
        <p:txBody>
          <a:bodyPr vert="horz" lIns="91440" tIns="45720" rIns="91440" bIns="45720" rtlCol="0" anchor="ctr"/>
          <a:lstStyle>
            <a:lvl1pPr algn="l">
              <a:defRPr sz="900">
                <a:solidFill>
                  <a:schemeClr val="tx1">
                    <a:tint val="75000"/>
                  </a:schemeClr>
                </a:solidFill>
                <a:latin typeface="Arial"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589713"/>
            <a:ext cx="2133600" cy="131762"/>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a:defRPr/>
            </a:pPr>
            <a:fld id="{0D22B452-F309-D148-B8E8-5E9851B4794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26" r:id="rId1"/>
    <p:sldLayoutId id="2147485527" r:id="rId2"/>
    <p:sldLayoutId id="2147485528" r:id="rId3"/>
    <p:sldLayoutId id="2147485529" r:id="rId4"/>
    <p:sldLayoutId id="2147485530" r:id="rId5"/>
    <p:sldLayoutId id="2147485531" r:id="rId6"/>
    <p:sldLayoutId id="2147485532" r:id="rId7"/>
    <p:sldLayoutId id="2147485533" r:id="rId8"/>
    <p:sldLayoutId id="2147485534" r:id="rId9"/>
    <p:sldLayoutId id="2147485535" r:id="rId10"/>
    <p:sldLayoutId id="2147485536" r:id="rId11"/>
    <p:sldLayoutId id="2147485537" r:id="rId12"/>
    <p:sldLayoutId id="2147485538" r:id="rId13"/>
    <p:sldLayoutId id="2147485539" r:id="rId14"/>
  </p:sldLayoutIdLst>
  <p:txStyles>
    <p:titleStyle>
      <a:lvl1pPr algn="r" rtl="0" eaLnBrk="0" fontAlgn="base" hangingPunct="0">
        <a:lnSpc>
          <a:spcPts val="3100"/>
        </a:lnSpc>
        <a:spcBef>
          <a:spcPct val="0"/>
        </a:spcBef>
        <a:spcAft>
          <a:spcPct val="0"/>
        </a:spcAft>
        <a:defRPr sz="3600" kern="1200">
          <a:solidFill>
            <a:schemeClr val="bg1"/>
          </a:solidFill>
          <a:latin typeface="Arial" pitchFamily="34" charset="0"/>
          <a:ea typeface="ＭＳ Ｐゴシック" charset="0"/>
          <a:cs typeface="Arial" pitchFamily="34" charset="0"/>
        </a:defRPr>
      </a:lvl1pPr>
      <a:lvl2pPr algn="r" rtl="0" eaLnBrk="0" fontAlgn="base" hangingPunct="0">
        <a:lnSpc>
          <a:spcPts val="3100"/>
        </a:lnSpc>
        <a:spcBef>
          <a:spcPct val="0"/>
        </a:spcBef>
        <a:spcAft>
          <a:spcPct val="0"/>
        </a:spcAft>
        <a:defRPr sz="3600">
          <a:solidFill>
            <a:schemeClr val="bg1"/>
          </a:solidFill>
          <a:latin typeface="Arial" pitchFamily="34" charset="0"/>
          <a:ea typeface="ＭＳ Ｐゴシック" charset="0"/>
          <a:cs typeface="Arial" pitchFamily="34" charset="0"/>
        </a:defRPr>
      </a:lvl2pPr>
      <a:lvl3pPr algn="r" rtl="0" eaLnBrk="0" fontAlgn="base" hangingPunct="0">
        <a:lnSpc>
          <a:spcPts val="3100"/>
        </a:lnSpc>
        <a:spcBef>
          <a:spcPct val="0"/>
        </a:spcBef>
        <a:spcAft>
          <a:spcPct val="0"/>
        </a:spcAft>
        <a:defRPr sz="3600">
          <a:solidFill>
            <a:schemeClr val="bg1"/>
          </a:solidFill>
          <a:latin typeface="Arial" pitchFamily="34" charset="0"/>
          <a:ea typeface="ＭＳ Ｐゴシック" charset="0"/>
          <a:cs typeface="Arial" pitchFamily="34" charset="0"/>
        </a:defRPr>
      </a:lvl3pPr>
      <a:lvl4pPr algn="r" rtl="0" eaLnBrk="0" fontAlgn="base" hangingPunct="0">
        <a:lnSpc>
          <a:spcPts val="3100"/>
        </a:lnSpc>
        <a:spcBef>
          <a:spcPct val="0"/>
        </a:spcBef>
        <a:spcAft>
          <a:spcPct val="0"/>
        </a:spcAft>
        <a:defRPr sz="3600">
          <a:solidFill>
            <a:schemeClr val="bg1"/>
          </a:solidFill>
          <a:latin typeface="Arial" pitchFamily="34" charset="0"/>
          <a:ea typeface="ＭＳ Ｐゴシック" charset="0"/>
          <a:cs typeface="Arial" pitchFamily="34" charset="0"/>
        </a:defRPr>
      </a:lvl4pPr>
      <a:lvl5pPr algn="r" rtl="0" eaLnBrk="0" fontAlgn="base" hangingPunct="0">
        <a:lnSpc>
          <a:spcPts val="3100"/>
        </a:lnSpc>
        <a:spcBef>
          <a:spcPct val="0"/>
        </a:spcBef>
        <a:spcAft>
          <a:spcPct val="0"/>
        </a:spcAft>
        <a:defRPr sz="3600">
          <a:solidFill>
            <a:schemeClr val="bg1"/>
          </a:solidFill>
          <a:latin typeface="Arial" pitchFamily="34" charset="0"/>
          <a:ea typeface="ＭＳ Ｐゴシック" charset="0"/>
          <a:cs typeface="Arial" pitchFamily="34" charset="0"/>
        </a:defRPr>
      </a:lvl5pPr>
      <a:lvl6pPr marL="457200" algn="r" rtl="0" fontAlgn="base">
        <a:spcBef>
          <a:spcPct val="0"/>
        </a:spcBef>
        <a:spcAft>
          <a:spcPct val="0"/>
        </a:spcAft>
        <a:defRPr sz="2800">
          <a:solidFill>
            <a:schemeClr val="bg1"/>
          </a:solidFill>
          <a:latin typeface="Arial" pitchFamily="34" charset="0"/>
          <a:cs typeface="Arial" pitchFamily="34" charset="0"/>
        </a:defRPr>
      </a:lvl6pPr>
      <a:lvl7pPr marL="914400" algn="r" rtl="0" fontAlgn="base">
        <a:spcBef>
          <a:spcPct val="0"/>
        </a:spcBef>
        <a:spcAft>
          <a:spcPct val="0"/>
        </a:spcAft>
        <a:defRPr sz="2800">
          <a:solidFill>
            <a:schemeClr val="bg1"/>
          </a:solidFill>
          <a:latin typeface="Arial" pitchFamily="34" charset="0"/>
          <a:cs typeface="Arial" pitchFamily="34" charset="0"/>
        </a:defRPr>
      </a:lvl7pPr>
      <a:lvl8pPr marL="1371600" algn="r" rtl="0" fontAlgn="base">
        <a:spcBef>
          <a:spcPct val="0"/>
        </a:spcBef>
        <a:spcAft>
          <a:spcPct val="0"/>
        </a:spcAft>
        <a:defRPr sz="2800">
          <a:solidFill>
            <a:schemeClr val="bg1"/>
          </a:solidFill>
          <a:latin typeface="Arial" pitchFamily="34" charset="0"/>
          <a:cs typeface="Arial" pitchFamily="34" charset="0"/>
        </a:defRPr>
      </a:lvl8pPr>
      <a:lvl9pPr marL="1828800" algn="r" rtl="0" fontAlgn="base">
        <a:spcBef>
          <a:spcPct val="0"/>
        </a:spcBef>
        <a:spcAft>
          <a:spcPct val="0"/>
        </a:spcAft>
        <a:defRPr sz="2800">
          <a:solidFill>
            <a:schemeClr val="bg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Wingdings" charset="0"/>
        <a:buChar char="Ø"/>
        <a:defRPr sz="2800" kern="1200">
          <a:solidFill>
            <a:schemeClr val="tx1"/>
          </a:solidFill>
          <a:latin typeface="+mn-lt"/>
          <a:ea typeface="ＭＳ Ｐゴシック" pitchFamily="-112" charset="-128"/>
          <a:cs typeface="+mn-cs"/>
        </a:defRPr>
      </a:lvl2pPr>
      <a:lvl3pPr marL="1143000" indent="-228600" algn="l" rtl="0" eaLnBrk="0" fontAlgn="base" hangingPunct="0">
        <a:spcBef>
          <a:spcPct val="20000"/>
        </a:spcBef>
        <a:spcAft>
          <a:spcPct val="0"/>
        </a:spcAft>
        <a:buFont typeface="Wingdings" charset="0"/>
        <a:buChar char="§"/>
        <a:defRPr sz="2400" kern="1200">
          <a:solidFill>
            <a:schemeClr val="tx1"/>
          </a:solidFill>
          <a:latin typeface="+mn-lt"/>
          <a:ea typeface="ＭＳ Ｐゴシック" pitchFamily="-112"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2"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hyperlink" Target="http://www.facebook.com/unavco?ref=profile%23/pages/UNAVCO/58415136190?ref=sgm" TargetMode="External"/><Relationship Id="rId4" Type="http://schemas.openxmlformats.org/officeDocument/2006/relationships/image" Target="../media/image17.png"/><Relationship Id="rId5" Type="http://schemas.openxmlformats.org/officeDocument/2006/relationships/hyperlink" Target="http://twitter.com/UNAVCO" TargetMode="External"/><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jpeg"/><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9.jpeg"/></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1.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2.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5.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4.jpg"/></Relationships>
</file>

<file path=ppt/slides/_rels/slide53.xml.rels><?xml version="1.0" encoding="UTF-8" standalone="yes"?>
<Relationships xmlns="http://schemas.openxmlformats.org/package/2006/relationships"><Relationship Id="rId3" Type="http://schemas.openxmlformats.org/officeDocument/2006/relationships/hyperlink" Target="http://upload.wikimedia.org/wikipedia/commons/a/ab/Iceland_Mid-Atlantic_Ridge_Fig16.gif" TargetMode="External"/><Relationship Id="rId4" Type="http://schemas.openxmlformats.org/officeDocument/2006/relationships/image" Target="../media/image45.png"/><Relationship Id="rId5"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0.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2.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3.jp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0.jpg"/></Relationships>
</file>

<file path=ppt/slides/_rels/slide61.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57.jpeg"/><Relationship Id="rId7" Type="http://schemas.openxmlformats.org/officeDocument/2006/relationships/image" Target="../media/image58.jpeg"/><Relationship Id="rId8" Type="http://schemas.openxmlformats.org/officeDocument/2006/relationships/image" Target="../media/image59.jpeg"/><Relationship Id="rId9"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57.jpeg"/><Relationship Id="rId7" Type="http://schemas.openxmlformats.org/officeDocument/2006/relationships/image" Target="../media/image58.jpeg"/><Relationship Id="rId8" Type="http://schemas.openxmlformats.org/officeDocument/2006/relationships/image" Target="../media/image59.jpeg"/><Relationship Id="rId9"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57.jpeg"/><Relationship Id="rId7" Type="http://schemas.openxmlformats.org/officeDocument/2006/relationships/image" Target="../media/image58.jpeg"/><Relationship Id="rId8" Type="http://schemas.openxmlformats.org/officeDocument/2006/relationships/image" Target="../media/image59.jpeg"/><Relationship Id="rId9"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64.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57.jpeg"/><Relationship Id="rId7" Type="http://schemas.openxmlformats.org/officeDocument/2006/relationships/image" Target="../media/image58.jpeg"/><Relationship Id="rId8" Type="http://schemas.openxmlformats.org/officeDocument/2006/relationships/image" Target="../media/image59.jpeg"/><Relationship Id="rId9"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5.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57.jpeg"/><Relationship Id="rId7" Type="http://schemas.openxmlformats.org/officeDocument/2006/relationships/image" Target="../media/image58.jpeg"/><Relationship Id="rId8" Type="http://schemas.openxmlformats.org/officeDocument/2006/relationships/image" Target="../media/image59.jpeg"/><Relationship Id="rId9"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6.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57.jpeg"/><Relationship Id="rId7" Type="http://schemas.openxmlformats.org/officeDocument/2006/relationships/image" Target="../media/image58.jpeg"/><Relationship Id="rId8" Type="http://schemas.openxmlformats.org/officeDocument/2006/relationships/image" Target="../media/image59.jpeg"/><Relationship Id="rId9"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7.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57.jpeg"/><Relationship Id="rId7" Type="http://schemas.openxmlformats.org/officeDocument/2006/relationships/image" Target="../media/image58.jpeg"/><Relationship Id="rId8" Type="http://schemas.openxmlformats.org/officeDocument/2006/relationships/image" Target="../media/image59.jpeg"/><Relationship Id="rId9"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19.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11.jpg"/><Relationship Id="rId1" Type="http://schemas.openxmlformats.org/officeDocument/2006/relationships/slideLayout" Target="../slideLayouts/slideLayout6.xml"/><Relationship Id="rId2" Type="http://schemas.openxmlformats.org/officeDocument/2006/relationships/image" Target="../media/image8.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s>
</file>

<file path=ppt/slides/_rels/slide71.xml.rels><?xml version="1.0" encoding="UTF-8" standalone="yes"?>
<Relationships xmlns="http://schemas.openxmlformats.org/package/2006/relationships"><Relationship Id="rId3" Type="http://schemas.openxmlformats.org/officeDocument/2006/relationships/hyperlink" Target="http://www.facebook.com/unavco?ref=profile%23/pages/UNAVCO/58415136190?ref=sgm" TargetMode="External"/><Relationship Id="rId4" Type="http://schemas.openxmlformats.org/officeDocument/2006/relationships/image" Target="../media/image17.png"/><Relationship Id="rId5" Type="http://schemas.openxmlformats.org/officeDocument/2006/relationships/hyperlink" Target="http://twitter.com/UNAVCO" TargetMode="External"/><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72.xml.rels><?xml version="1.0" encoding="UTF-8" standalone="yes"?>
<Relationships xmlns="http://schemas.openxmlformats.org/package/2006/relationships"><Relationship Id="rId3" Type="http://schemas.openxmlformats.org/officeDocument/2006/relationships/hyperlink" Target="http://geon.unavco.org/unavco/GEV.php" TargetMode="External"/><Relationship Id="rId4" Type="http://schemas.openxmlformats.org/officeDocument/2006/relationships/hyperlink" Target="http://www.iris.washington.edu/servlet/eventserver/map.do" TargetMode="External"/><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63.png"/></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hyperlink" Target="http://0-dx.doi.org.library.unl.edu/10.1029/2006GL027081" TargetMode="External"/><Relationship Id="rId1" Type="http://schemas.openxmlformats.org/officeDocument/2006/relationships/slideLayout" Target="../slideLayouts/slideLayout6.xml"/><Relationship Id="rId2" Type="http://schemas.openxmlformats.org/officeDocument/2006/relationships/notesSlide" Target="../notesSlides/notesSlide69.xml"/></Relationships>
</file>

<file path=ppt/slides/_rels/slide77.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hyperlink" Target="http://0-dx.doi.org.library.unl.edu/10.1029/2006GL027081" TargetMode="External"/><Relationship Id="rId1" Type="http://schemas.openxmlformats.org/officeDocument/2006/relationships/slideLayout" Target="../slideLayouts/slideLayout6.xml"/><Relationship Id="rId2" Type="http://schemas.openxmlformats.org/officeDocument/2006/relationships/notesSlide" Target="../notesSlides/notesSlide7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6.jpeg"/><Relationship Id="rId3" Type="http://schemas.openxmlformats.org/officeDocument/2006/relationships/hyperlink" Target="http://dx.doi.org/10.1016/j.jog.2013.08.004"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wmf"/><Relationship Id="rId4" Type="http://schemas.openxmlformats.org/officeDocument/2006/relationships/image" Target="../media/image13.jpe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xenon.colorado.edu/portal/index.php" TargetMode="External"/><Relationship Id="rId4" Type="http://schemas.openxmlformats.org/officeDocument/2006/relationships/image" Target="../media/image67.png"/><Relationship Id="rId5" Type="http://schemas.openxmlformats.org/officeDocument/2006/relationships/image" Target="../media/image68.png"/><Relationship Id="rId1" Type="http://schemas.openxmlformats.org/officeDocument/2006/relationships/slideLayout" Target="../slideLayouts/slideLayout4.xml"/><Relationship Id="rId2" Type="http://schemas.openxmlformats.org/officeDocument/2006/relationships/hyperlink" Target="http://xenon.colorado.edu/spotlight/index.php"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vcgi.vermont.gov/warehouse/products/ALL-LDR_MIX_LIDAR_STATE_ALL" TargetMode="External"/><Relationship Id="rId4" Type="http://schemas.openxmlformats.org/officeDocument/2006/relationships/image" Target="../media/image69.png"/><Relationship Id="rId5" Type="http://schemas.openxmlformats.org/officeDocument/2006/relationships/image" Target="../media/image70.png"/><Relationship Id="rId1" Type="http://schemas.openxmlformats.org/officeDocument/2006/relationships/slideLayout" Target="../slideLayouts/slideLayout4.xml"/><Relationship Id="rId2" Type="http://schemas.openxmlformats.org/officeDocument/2006/relationships/hyperlink" Target="http://www.maine.gov/megis/projects/lidar.shtml"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dirty="0" smtClean="0">
                <a:latin typeface="Arial" charset="0"/>
              </a:rPr>
              <a:t>4</a:t>
            </a:r>
            <a:endParaRPr lang="en-US" dirty="0">
              <a:latin typeface="Arial" charset="0"/>
            </a:endParaRPr>
          </a:p>
        </p:txBody>
      </p:sp>
      <p:pic>
        <p:nvPicPr>
          <p:cNvPr id="16386" name="Picture 3" descr="UNV-PPT-Cover0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4"/>
          <p:cNvSpPr txBox="1">
            <a:spLocks noChangeArrowheads="1"/>
          </p:cNvSpPr>
          <p:nvPr/>
        </p:nvSpPr>
        <p:spPr bwMode="auto">
          <a:xfrm>
            <a:off x="1293813" y="0"/>
            <a:ext cx="7697787"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b="1" dirty="0">
                <a:solidFill>
                  <a:schemeClr val="bg1"/>
                </a:solidFill>
              </a:rPr>
              <a:t>Measuring plate motion with GPS:</a:t>
            </a:r>
          </a:p>
          <a:p>
            <a:pPr algn="r" eaLnBrk="1" hangingPunct="1">
              <a:lnSpc>
                <a:spcPct val="150000"/>
              </a:lnSpc>
            </a:pPr>
            <a:r>
              <a:rPr lang="en-US" sz="2000" b="1" dirty="0">
                <a:solidFill>
                  <a:schemeClr val="bg1"/>
                </a:solidFill>
              </a:rPr>
              <a:t>Introducing GPS to study </a:t>
            </a:r>
            <a:r>
              <a:rPr lang="en-US" sz="2000" b="1" dirty="0" smtClean="0">
                <a:solidFill>
                  <a:schemeClr val="bg1"/>
                </a:solidFill>
              </a:rPr>
              <a:t>tectonic </a:t>
            </a:r>
            <a:r>
              <a:rPr lang="en-US" sz="2000" b="1" dirty="0">
                <a:solidFill>
                  <a:schemeClr val="bg1"/>
                </a:solidFill>
              </a:rPr>
              <a:t>plates</a:t>
            </a:r>
          </a:p>
          <a:p>
            <a:pPr algn="r" eaLnBrk="1" hangingPunct="1">
              <a:lnSpc>
                <a:spcPct val="150000"/>
              </a:lnSpc>
            </a:pPr>
            <a:r>
              <a:rPr lang="en-US" sz="2000" b="1" dirty="0">
                <a:solidFill>
                  <a:schemeClr val="bg1"/>
                </a:solidFill>
              </a:rPr>
              <a:t> </a:t>
            </a:r>
            <a:r>
              <a:rPr lang="en-US" sz="2000" b="1" dirty="0" smtClean="0">
                <a:solidFill>
                  <a:schemeClr val="bg1"/>
                </a:solidFill>
              </a:rPr>
              <a:t>as they move, twist, and crumple</a:t>
            </a:r>
            <a:endParaRPr lang="en-US" dirty="0">
              <a:solidFill>
                <a:schemeClr val="bg1"/>
              </a:solidFill>
            </a:endParaRPr>
          </a:p>
        </p:txBody>
      </p:sp>
      <p:sp>
        <p:nvSpPr>
          <p:cNvPr id="16388" name="TextBox 4"/>
          <p:cNvSpPr txBox="1">
            <a:spLocks noChangeArrowheads="1"/>
          </p:cNvSpPr>
          <p:nvPr/>
        </p:nvSpPr>
        <p:spPr bwMode="auto">
          <a:xfrm>
            <a:off x="4572000" y="2551113"/>
            <a:ext cx="42275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Aft>
                <a:spcPct val="40000"/>
              </a:spcAft>
            </a:pPr>
            <a:r>
              <a:rPr lang="en-US" sz="1200" b="1" i="1" dirty="0">
                <a:solidFill>
                  <a:schemeClr val="bg1"/>
                </a:solidFill>
              </a:rPr>
              <a:t>Roger Groom and Cate Fox-Lent, UNAVCO Master Teachers-in-Residence, </a:t>
            </a:r>
            <a:r>
              <a:rPr lang="en-US" sz="1200" b="1" i="1" dirty="0" smtClean="0">
                <a:solidFill>
                  <a:schemeClr val="bg1"/>
                </a:solidFill>
              </a:rPr>
              <a:t>Nancy West and </a:t>
            </a:r>
            <a:r>
              <a:rPr lang="en-US" sz="1200" b="1" i="1" dirty="0">
                <a:solidFill>
                  <a:schemeClr val="bg1"/>
                </a:solidFill>
              </a:rPr>
              <a:t>Shelley Olds, UNAVCO</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601" name="Picture 2" descr="PlateBoundaryTyp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91440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2"/>
          <p:cNvSpPr>
            <a:spLocks noGrp="1" noChangeArrowheads="1"/>
          </p:cNvSpPr>
          <p:nvPr>
            <p:ph type="title"/>
          </p:nvPr>
        </p:nvSpPr>
        <p:spPr>
          <a:xfrm>
            <a:off x="2778125" y="60325"/>
            <a:ext cx="6365875" cy="673100"/>
          </a:xfrm>
        </p:spPr>
        <p:txBody>
          <a:bodyPr/>
          <a:lstStyle/>
          <a:p>
            <a:pPr eaLnBrk="1" hangingPunct="1"/>
            <a:r>
              <a:rPr lang="en-US" b="1" dirty="0">
                <a:latin typeface="Arial" charset="0"/>
              </a:rPr>
              <a:t>Movement of GPS </a:t>
            </a:r>
            <a:r>
              <a:rPr lang="en-US" b="1" dirty="0" smtClean="0">
                <a:latin typeface="Arial" charset="0"/>
              </a:rPr>
              <a:t>stations</a:t>
            </a:r>
            <a:endParaRPr lang="en-US" b="1" dirty="0">
              <a:latin typeface="Arial" charset="0"/>
              <a:cs typeface="ＭＳ Ｐゴシック" charset="0"/>
            </a:endParaRPr>
          </a:p>
        </p:txBody>
      </p:sp>
      <p:grpSp>
        <p:nvGrpSpPr>
          <p:cNvPr id="25603" name="Group 3"/>
          <p:cNvGrpSpPr>
            <a:grpSpLocks/>
          </p:cNvGrpSpPr>
          <p:nvPr/>
        </p:nvGrpSpPr>
        <p:grpSpPr bwMode="auto">
          <a:xfrm>
            <a:off x="2589213" y="2417763"/>
            <a:ext cx="431800" cy="647700"/>
            <a:chOff x="1536700" y="1981200"/>
            <a:chExt cx="431800" cy="647700"/>
          </a:xfrm>
        </p:grpSpPr>
        <p:sp>
          <p:nvSpPr>
            <p:cNvPr id="25625" name="Line 11"/>
            <p:cNvSpPr>
              <a:spLocks noChangeShapeType="1"/>
            </p:cNvSpPr>
            <p:nvPr/>
          </p:nvSpPr>
          <p:spPr bwMode="auto">
            <a:xfrm flipH="1">
              <a:off x="1536700" y="2070100"/>
              <a:ext cx="139700" cy="5588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5626" name="Line 12"/>
            <p:cNvSpPr>
              <a:spLocks noChangeShapeType="1"/>
            </p:cNvSpPr>
            <p:nvPr/>
          </p:nvSpPr>
          <p:spPr bwMode="auto">
            <a:xfrm>
              <a:off x="1701800" y="2082800"/>
              <a:ext cx="76200" cy="5461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5627" name="Line 13"/>
            <p:cNvSpPr>
              <a:spLocks noChangeShapeType="1"/>
            </p:cNvSpPr>
            <p:nvPr/>
          </p:nvSpPr>
          <p:spPr bwMode="auto">
            <a:xfrm>
              <a:off x="1727200" y="2070100"/>
              <a:ext cx="241300" cy="4572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5628" name="Oval 14"/>
            <p:cNvSpPr>
              <a:spLocks noChangeArrowheads="1"/>
            </p:cNvSpPr>
            <p:nvPr/>
          </p:nvSpPr>
          <p:spPr bwMode="auto">
            <a:xfrm>
              <a:off x="1612900" y="1981200"/>
              <a:ext cx="177800" cy="139700"/>
            </a:xfrm>
            <a:prstGeom prst="ellipse">
              <a:avLst/>
            </a:prstGeom>
            <a:solidFill>
              <a:schemeClr val="tx2"/>
            </a:solidFill>
            <a:ln w="12700">
              <a:solidFill>
                <a:schemeClr val="tx1"/>
              </a:solidFill>
              <a:round/>
              <a:headEnd/>
              <a:tailEnd type="none" w="med" len="lg"/>
            </a:ln>
          </p:spPr>
          <p:txBody>
            <a:bodyPr wrap="none" anchor="ctr"/>
            <a:lstStyle/>
            <a:p>
              <a:pPr algn="ctr"/>
              <a:endParaRPr lang="en-US" sz="2800" b="1">
                <a:solidFill>
                  <a:schemeClr val="tx2"/>
                </a:solidFill>
              </a:endParaRPr>
            </a:p>
          </p:txBody>
        </p:sp>
      </p:grpSp>
      <p:grpSp>
        <p:nvGrpSpPr>
          <p:cNvPr id="25604" name="Group 32"/>
          <p:cNvGrpSpPr>
            <a:grpSpLocks/>
          </p:cNvGrpSpPr>
          <p:nvPr/>
        </p:nvGrpSpPr>
        <p:grpSpPr bwMode="auto">
          <a:xfrm>
            <a:off x="5972175" y="2041525"/>
            <a:ext cx="431800" cy="660400"/>
            <a:chOff x="3544" y="1176"/>
            <a:chExt cx="272" cy="416"/>
          </a:xfrm>
        </p:grpSpPr>
        <p:sp>
          <p:nvSpPr>
            <p:cNvPr id="25621" name="Line 15"/>
            <p:cNvSpPr>
              <a:spLocks noChangeShapeType="1"/>
            </p:cNvSpPr>
            <p:nvPr/>
          </p:nvSpPr>
          <p:spPr bwMode="auto">
            <a:xfrm flipH="1">
              <a:off x="3544" y="1240"/>
              <a:ext cx="88" cy="352"/>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5622" name="Line 16"/>
            <p:cNvSpPr>
              <a:spLocks noChangeShapeType="1"/>
            </p:cNvSpPr>
            <p:nvPr/>
          </p:nvSpPr>
          <p:spPr bwMode="auto">
            <a:xfrm>
              <a:off x="3648" y="1248"/>
              <a:ext cx="48" cy="344"/>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5623" name="Line 17"/>
            <p:cNvSpPr>
              <a:spLocks noChangeShapeType="1"/>
            </p:cNvSpPr>
            <p:nvPr/>
          </p:nvSpPr>
          <p:spPr bwMode="auto">
            <a:xfrm>
              <a:off x="3664" y="1240"/>
              <a:ext cx="152" cy="288"/>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5624" name="Oval 18"/>
            <p:cNvSpPr>
              <a:spLocks noChangeArrowheads="1"/>
            </p:cNvSpPr>
            <p:nvPr/>
          </p:nvSpPr>
          <p:spPr bwMode="auto">
            <a:xfrm>
              <a:off x="3600" y="1176"/>
              <a:ext cx="80" cy="96"/>
            </a:xfrm>
            <a:prstGeom prst="ellipse">
              <a:avLst/>
            </a:prstGeom>
            <a:solidFill>
              <a:schemeClr val="tx2"/>
            </a:solidFill>
            <a:ln w="12700">
              <a:solidFill>
                <a:schemeClr val="tx1"/>
              </a:solidFill>
              <a:round/>
              <a:headEnd/>
              <a:tailEnd type="none" w="med" len="lg"/>
            </a:ln>
          </p:spPr>
          <p:txBody>
            <a:bodyPr wrap="none" anchor="ctr"/>
            <a:lstStyle/>
            <a:p>
              <a:endParaRPr lang="en-US"/>
            </a:p>
          </p:txBody>
        </p:sp>
      </p:grpSp>
      <p:sp>
        <p:nvSpPr>
          <p:cNvPr id="25605" name="Text Box 24"/>
          <p:cNvSpPr txBox="1">
            <a:spLocks noChangeArrowheads="1"/>
          </p:cNvSpPr>
          <p:nvPr/>
        </p:nvSpPr>
        <p:spPr bwMode="auto">
          <a:xfrm>
            <a:off x="0" y="931863"/>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a:t>GPS station positions change as plates move.</a:t>
            </a:r>
          </a:p>
        </p:txBody>
      </p:sp>
      <p:sp>
        <p:nvSpPr>
          <p:cNvPr id="25606" name="Line 25"/>
          <p:cNvSpPr>
            <a:spLocks noChangeShapeType="1"/>
          </p:cNvSpPr>
          <p:nvPr/>
        </p:nvSpPr>
        <p:spPr bwMode="auto">
          <a:xfrm flipH="1" flipV="1">
            <a:off x="795338" y="3257550"/>
            <a:ext cx="2370137" cy="2432050"/>
          </a:xfrm>
          <a:prstGeom prst="line">
            <a:avLst/>
          </a:prstGeom>
          <a:noFill/>
          <a:ln w="57150">
            <a:solidFill>
              <a:schemeClr val="tx1"/>
            </a:solidFill>
            <a:prstDash val="sysDot"/>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25607" name="Line 26"/>
          <p:cNvSpPr>
            <a:spLocks noChangeShapeType="1"/>
          </p:cNvSpPr>
          <p:nvPr/>
        </p:nvSpPr>
        <p:spPr bwMode="auto">
          <a:xfrm flipH="1" flipV="1">
            <a:off x="2943225" y="3132138"/>
            <a:ext cx="338138" cy="2528887"/>
          </a:xfrm>
          <a:prstGeom prst="line">
            <a:avLst/>
          </a:prstGeom>
          <a:noFill/>
          <a:ln w="57150">
            <a:solidFill>
              <a:schemeClr val="tx1"/>
            </a:solidFill>
            <a:prstDash val="sysDot"/>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25608" name="Text Box 27"/>
          <p:cNvSpPr txBox="1">
            <a:spLocks noChangeArrowheads="1"/>
          </p:cNvSpPr>
          <p:nvPr/>
        </p:nvSpPr>
        <p:spPr bwMode="auto">
          <a:xfrm>
            <a:off x="3097213" y="5621338"/>
            <a:ext cx="3941762"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How will Station A</a:t>
            </a:r>
            <a:r>
              <a:rPr lang="en-US" altLang="ja-JP"/>
              <a:t> move </a:t>
            </a:r>
          </a:p>
          <a:p>
            <a:pPr eaLnBrk="1" hangingPunct="1"/>
            <a:r>
              <a:rPr lang="en-US"/>
              <a:t>relative to Station B?</a:t>
            </a:r>
          </a:p>
        </p:txBody>
      </p:sp>
      <p:grpSp>
        <p:nvGrpSpPr>
          <p:cNvPr id="25609" name="Group 32"/>
          <p:cNvGrpSpPr>
            <a:grpSpLocks/>
          </p:cNvGrpSpPr>
          <p:nvPr/>
        </p:nvGrpSpPr>
        <p:grpSpPr bwMode="auto">
          <a:xfrm>
            <a:off x="415925" y="2540000"/>
            <a:ext cx="431800" cy="660400"/>
            <a:chOff x="3544" y="1176"/>
            <a:chExt cx="272" cy="416"/>
          </a:xfrm>
        </p:grpSpPr>
        <p:sp>
          <p:nvSpPr>
            <p:cNvPr id="25617" name="Line 15"/>
            <p:cNvSpPr>
              <a:spLocks noChangeShapeType="1"/>
            </p:cNvSpPr>
            <p:nvPr/>
          </p:nvSpPr>
          <p:spPr bwMode="auto">
            <a:xfrm flipH="1">
              <a:off x="3544" y="1240"/>
              <a:ext cx="88" cy="352"/>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5618" name="Line 16"/>
            <p:cNvSpPr>
              <a:spLocks noChangeShapeType="1"/>
            </p:cNvSpPr>
            <p:nvPr/>
          </p:nvSpPr>
          <p:spPr bwMode="auto">
            <a:xfrm>
              <a:off x="3648" y="1248"/>
              <a:ext cx="48" cy="344"/>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5619" name="Line 17"/>
            <p:cNvSpPr>
              <a:spLocks noChangeShapeType="1"/>
            </p:cNvSpPr>
            <p:nvPr/>
          </p:nvSpPr>
          <p:spPr bwMode="auto">
            <a:xfrm>
              <a:off x="3664" y="1240"/>
              <a:ext cx="152" cy="288"/>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5620" name="Oval 18"/>
            <p:cNvSpPr>
              <a:spLocks noChangeArrowheads="1"/>
            </p:cNvSpPr>
            <p:nvPr/>
          </p:nvSpPr>
          <p:spPr bwMode="auto">
            <a:xfrm>
              <a:off x="3600" y="1176"/>
              <a:ext cx="80" cy="96"/>
            </a:xfrm>
            <a:prstGeom prst="ellipse">
              <a:avLst/>
            </a:prstGeom>
            <a:solidFill>
              <a:schemeClr val="tx2"/>
            </a:solidFill>
            <a:ln w="12700">
              <a:solidFill>
                <a:schemeClr val="tx1"/>
              </a:solidFill>
              <a:round/>
              <a:headEnd/>
              <a:tailEnd type="none" w="med" len="lg"/>
            </a:ln>
          </p:spPr>
          <p:txBody>
            <a:bodyPr wrap="none" anchor="ctr"/>
            <a:lstStyle/>
            <a:p>
              <a:endParaRPr lang="en-US"/>
            </a:p>
          </p:txBody>
        </p:sp>
      </p:grpSp>
      <p:grpSp>
        <p:nvGrpSpPr>
          <p:cNvPr id="25610" name="Group 28"/>
          <p:cNvGrpSpPr>
            <a:grpSpLocks/>
          </p:cNvGrpSpPr>
          <p:nvPr/>
        </p:nvGrpSpPr>
        <p:grpSpPr bwMode="auto">
          <a:xfrm>
            <a:off x="8385175" y="1928813"/>
            <a:ext cx="431800" cy="647700"/>
            <a:chOff x="1536700" y="1981200"/>
            <a:chExt cx="431800" cy="647700"/>
          </a:xfrm>
        </p:grpSpPr>
        <p:sp>
          <p:nvSpPr>
            <p:cNvPr id="25613" name="Line 11"/>
            <p:cNvSpPr>
              <a:spLocks noChangeShapeType="1"/>
            </p:cNvSpPr>
            <p:nvPr/>
          </p:nvSpPr>
          <p:spPr bwMode="auto">
            <a:xfrm flipH="1">
              <a:off x="1536700" y="2070100"/>
              <a:ext cx="139700" cy="5588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5614" name="Line 12"/>
            <p:cNvSpPr>
              <a:spLocks noChangeShapeType="1"/>
            </p:cNvSpPr>
            <p:nvPr/>
          </p:nvSpPr>
          <p:spPr bwMode="auto">
            <a:xfrm>
              <a:off x="1701800" y="2082800"/>
              <a:ext cx="76200" cy="5461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5615" name="Line 13"/>
            <p:cNvSpPr>
              <a:spLocks noChangeShapeType="1"/>
            </p:cNvSpPr>
            <p:nvPr/>
          </p:nvSpPr>
          <p:spPr bwMode="auto">
            <a:xfrm>
              <a:off x="1727200" y="2070100"/>
              <a:ext cx="241300" cy="4572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5616" name="Oval 14"/>
            <p:cNvSpPr>
              <a:spLocks noChangeArrowheads="1"/>
            </p:cNvSpPr>
            <p:nvPr/>
          </p:nvSpPr>
          <p:spPr bwMode="auto">
            <a:xfrm>
              <a:off x="1612900" y="1981200"/>
              <a:ext cx="177800" cy="139700"/>
            </a:xfrm>
            <a:prstGeom prst="ellipse">
              <a:avLst/>
            </a:prstGeom>
            <a:solidFill>
              <a:schemeClr val="tx2"/>
            </a:solidFill>
            <a:ln w="12700">
              <a:solidFill>
                <a:schemeClr val="tx1"/>
              </a:solidFill>
              <a:round/>
              <a:headEnd/>
              <a:tailEnd type="none" w="med" len="lg"/>
            </a:ln>
          </p:spPr>
          <p:txBody>
            <a:bodyPr wrap="none" anchor="ctr"/>
            <a:lstStyle/>
            <a:p>
              <a:pPr algn="ctr"/>
              <a:endParaRPr lang="en-US" sz="2800" b="1">
                <a:solidFill>
                  <a:schemeClr val="tx2"/>
                </a:solidFill>
              </a:endParaRPr>
            </a:p>
          </p:txBody>
        </p:sp>
      </p:grpSp>
      <p:sp>
        <p:nvSpPr>
          <p:cNvPr id="25611" name="Text Box 27"/>
          <p:cNvSpPr txBox="1">
            <a:spLocks noChangeArrowheads="1"/>
          </p:cNvSpPr>
          <p:nvPr/>
        </p:nvSpPr>
        <p:spPr bwMode="auto">
          <a:xfrm>
            <a:off x="322263" y="2006600"/>
            <a:ext cx="4524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t>A</a:t>
            </a:r>
          </a:p>
        </p:txBody>
      </p:sp>
      <p:sp>
        <p:nvSpPr>
          <p:cNvPr id="25612" name="Text Box 27"/>
          <p:cNvSpPr txBox="1">
            <a:spLocks noChangeArrowheads="1"/>
          </p:cNvSpPr>
          <p:nvPr/>
        </p:nvSpPr>
        <p:spPr bwMode="auto">
          <a:xfrm>
            <a:off x="2519363" y="1901825"/>
            <a:ext cx="4524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t>B</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49" name="Text Box 24"/>
          <p:cNvSpPr txBox="1">
            <a:spLocks noChangeArrowheads="1"/>
          </p:cNvSpPr>
          <p:nvPr/>
        </p:nvSpPr>
        <p:spPr bwMode="auto">
          <a:xfrm>
            <a:off x="0" y="931863"/>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a:t>GPS station positions change as plates move.</a:t>
            </a:r>
          </a:p>
        </p:txBody>
      </p:sp>
      <p:sp>
        <p:nvSpPr>
          <p:cNvPr id="27650" name="Text Box 27"/>
          <p:cNvSpPr txBox="1">
            <a:spLocks noChangeArrowheads="1"/>
          </p:cNvSpPr>
          <p:nvPr/>
        </p:nvSpPr>
        <p:spPr bwMode="auto">
          <a:xfrm>
            <a:off x="3097213" y="5621338"/>
            <a:ext cx="58086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t>GPS Station A is moving toward B.</a:t>
            </a:r>
          </a:p>
        </p:txBody>
      </p:sp>
      <p:grpSp>
        <p:nvGrpSpPr>
          <p:cNvPr id="27651" name="Group 34"/>
          <p:cNvGrpSpPr>
            <a:grpSpLocks/>
          </p:cNvGrpSpPr>
          <p:nvPr/>
        </p:nvGrpSpPr>
        <p:grpSpPr bwMode="auto">
          <a:xfrm>
            <a:off x="0" y="1600200"/>
            <a:ext cx="9144000" cy="3648075"/>
            <a:chOff x="0" y="1600200"/>
            <a:chExt cx="9144000" cy="3648075"/>
          </a:xfrm>
        </p:grpSpPr>
        <p:pic>
          <p:nvPicPr>
            <p:cNvPr id="27656" name="Picture 2" descr="PlateBoundaryTyp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91440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7" name="Group 3"/>
            <p:cNvGrpSpPr>
              <a:grpSpLocks/>
            </p:cNvGrpSpPr>
            <p:nvPr/>
          </p:nvGrpSpPr>
          <p:grpSpPr bwMode="auto">
            <a:xfrm rot="349143">
              <a:off x="2589213" y="2417763"/>
              <a:ext cx="431800" cy="647700"/>
              <a:chOff x="1536700" y="1981200"/>
              <a:chExt cx="431800" cy="647700"/>
            </a:xfrm>
          </p:grpSpPr>
          <p:sp>
            <p:nvSpPr>
              <p:cNvPr id="27675" name="Line 11"/>
              <p:cNvSpPr>
                <a:spLocks noChangeShapeType="1"/>
              </p:cNvSpPr>
              <p:nvPr/>
            </p:nvSpPr>
            <p:spPr bwMode="auto">
              <a:xfrm flipH="1">
                <a:off x="1536700" y="2070100"/>
                <a:ext cx="139700" cy="5588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7676" name="Line 12"/>
              <p:cNvSpPr>
                <a:spLocks noChangeShapeType="1"/>
              </p:cNvSpPr>
              <p:nvPr/>
            </p:nvSpPr>
            <p:spPr bwMode="auto">
              <a:xfrm>
                <a:off x="1701800" y="2082800"/>
                <a:ext cx="76200" cy="5461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7677" name="Line 13"/>
              <p:cNvSpPr>
                <a:spLocks noChangeShapeType="1"/>
              </p:cNvSpPr>
              <p:nvPr/>
            </p:nvSpPr>
            <p:spPr bwMode="auto">
              <a:xfrm>
                <a:off x="1727200" y="2070100"/>
                <a:ext cx="241300" cy="4572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7678" name="Oval 14"/>
              <p:cNvSpPr>
                <a:spLocks noChangeArrowheads="1"/>
              </p:cNvSpPr>
              <p:nvPr/>
            </p:nvSpPr>
            <p:spPr bwMode="auto">
              <a:xfrm>
                <a:off x="1612900" y="1981200"/>
                <a:ext cx="177800" cy="139700"/>
              </a:xfrm>
              <a:prstGeom prst="ellipse">
                <a:avLst/>
              </a:prstGeom>
              <a:solidFill>
                <a:schemeClr val="tx2"/>
              </a:solidFill>
              <a:ln w="12700">
                <a:solidFill>
                  <a:schemeClr val="tx1"/>
                </a:solidFill>
                <a:round/>
                <a:headEnd/>
                <a:tailEnd type="none" w="med" len="lg"/>
              </a:ln>
            </p:spPr>
            <p:txBody>
              <a:bodyPr wrap="none" anchor="ctr"/>
              <a:lstStyle/>
              <a:p>
                <a:pPr algn="ctr"/>
                <a:endParaRPr lang="en-US" sz="2800" b="1">
                  <a:solidFill>
                    <a:schemeClr val="tx2"/>
                  </a:solidFill>
                </a:endParaRPr>
              </a:p>
            </p:txBody>
          </p:sp>
        </p:grpSp>
        <p:grpSp>
          <p:nvGrpSpPr>
            <p:cNvPr id="27658" name="Group 32"/>
            <p:cNvGrpSpPr>
              <a:grpSpLocks/>
            </p:cNvGrpSpPr>
            <p:nvPr/>
          </p:nvGrpSpPr>
          <p:grpSpPr bwMode="auto">
            <a:xfrm rot="414600">
              <a:off x="5972175" y="2041525"/>
              <a:ext cx="431800" cy="660400"/>
              <a:chOff x="3544" y="1176"/>
              <a:chExt cx="272" cy="416"/>
            </a:xfrm>
          </p:grpSpPr>
          <p:sp>
            <p:nvSpPr>
              <p:cNvPr id="27671" name="Line 15"/>
              <p:cNvSpPr>
                <a:spLocks noChangeShapeType="1"/>
              </p:cNvSpPr>
              <p:nvPr/>
            </p:nvSpPr>
            <p:spPr bwMode="auto">
              <a:xfrm flipH="1">
                <a:off x="3544" y="1240"/>
                <a:ext cx="88" cy="352"/>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7672" name="Line 16"/>
              <p:cNvSpPr>
                <a:spLocks noChangeShapeType="1"/>
              </p:cNvSpPr>
              <p:nvPr/>
            </p:nvSpPr>
            <p:spPr bwMode="auto">
              <a:xfrm>
                <a:off x="3648" y="1248"/>
                <a:ext cx="48" cy="344"/>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7673" name="Line 17"/>
              <p:cNvSpPr>
                <a:spLocks noChangeShapeType="1"/>
              </p:cNvSpPr>
              <p:nvPr/>
            </p:nvSpPr>
            <p:spPr bwMode="auto">
              <a:xfrm>
                <a:off x="3664" y="1240"/>
                <a:ext cx="152" cy="288"/>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7674" name="Oval 18"/>
              <p:cNvSpPr>
                <a:spLocks noChangeArrowheads="1"/>
              </p:cNvSpPr>
              <p:nvPr/>
            </p:nvSpPr>
            <p:spPr bwMode="auto">
              <a:xfrm>
                <a:off x="3600" y="1176"/>
                <a:ext cx="80" cy="96"/>
              </a:xfrm>
              <a:prstGeom prst="ellipse">
                <a:avLst/>
              </a:prstGeom>
              <a:solidFill>
                <a:schemeClr val="tx2"/>
              </a:solidFill>
              <a:ln w="12700">
                <a:solidFill>
                  <a:schemeClr val="tx1"/>
                </a:solidFill>
                <a:round/>
                <a:headEnd/>
                <a:tailEnd type="none" w="med" len="lg"/>
              </a:ln>
            </p:spPr>
            <p:txBody>
              <a:bodyPr wrap="none" anchor="ctr"/>
              <a:lstStyle/>
              <a:p>
                <a:endParaRPr lang="en-US"/>
              </a:p>
            </p:txBody>
          </p:sp>
        </p:grpSp>
        <p:grpSp>
          <p:nvGrpSpPr>
            <p:cNvPr id="27659" name="Group 32"/>
            <p:cNvGrpSpPr>
              <a:grpSpLocks/>
            </p:cNvGrpSpPr>
            <p:nvPr/>
          </p:nvGrpSpPr>
          <p:grpSpPr bwMode="auto">
            <a:xfrm rot="252391">
              <a:off x="415925" y="2540000"/>
              <a:ext cx="431800" cy="660400"/>
              <a:chOff x="3544" y="1176"/>
              <a:chExt cx="272" cy="416"/>
            </a:xfrm>
          </p:grpSpPr>
          <p:sp>
            <p:nvSpPr>
              <p:cNvPr id="27667" name="Line 15"/>
              <p:cNvSpPr>
                <a:spLocks noChangeShapeType="1"/>
              </p:cNvSpPr>
              <p:nvPr/>
            </p:nvSpPr>
            <p:spPr bwMode="auto">
              <a:xfrm flipH="1">
                <a:off x="3544" y="1240"/>
                <a:ext cx="88" cy="352"/>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7668" name="Line 16"/>
              <p:cNvSpPr>
                <a:spLocks noChangeShapeType="1"/>
              </p:cNvSpPr>
              <p:nvPr/>
            </p:nvSpPr>
            <p:spPr bwMode="auto">
              <a:xfrm>
                <a:off x="3648" y="1248"/>
                <a:ext cx="48" cy="344"/>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7669" name="Line 17"/>
              <p:cNvSpPr>
                <a:spLocks noChangeShapeType="1"/>
              </p:cNvSpPr>
              <p:nvPr/>
            </p:nvSpPr>
            <p:spPr bwMode="auto">
              <a:xfrm>
                <a:off x="3664" y="1240"/>
                <a:ext cx="152" cy="288"/>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7670" name="Oval 18"/>
              <p:cNvSpPr>
                <a:spLocks noChangeArrowheads="1"/>
              </p:cNvSpPr>
              <p:nvPr/>
            </p:nvSpPr>
            <p:spPr bwMode="auto">
              <a:xfrm>
                <a:off x="3600" y="1176"/>
                <a:ext cx="80" cy="96"/>
              </a:xfrm>
              <a:prstGeom prst="ellipse">
                <a:avLst/>
              </a:prstGeom>
              <a:solidFill>
                <a:schemeClr val="tx2"/>
              </a:solidFill>
              <a:ln w="12700">
                <a:solidFill>
                  <a:schemeClr val="tx1"/>
                </a:solidFill>
                <a:round/>
                <a:headEnd/>
                <a:tailEnd type="none" w="med" len="lg"/>
              </a:ln>
            </p:spPr>
            <p:txBody>
              <a:bodyPr wrap="none" anchor="ctr"/>
              <a:lstStyle/>
              <a:p>
                <a:endParaRPr lang="en-US"/>
              </a:p>
            </p:txBody>
          </p:sp>
        </p:grpSp>
        <p:grpSp>
          <p:nvGrpSpPr>
            <p:cNvPr id="27660" name="Group 28"/>
            <p:cNvGrpSpPr>
              <a:grpSpLocks/>
            </p:cNvGrpSpPr>
            <p:nvPr/>
          </p:nvGrpSpPr>
          <p:grpSpPr bwMode="auto">
            <a:xfrm rot="423441">
              <a:off x="8385175" y="1928813"/>
              <a:ext cx="431800" cy="647700"/>
              <a:chOff x="1536700" y="1981200"/>
              <a:chExt cx="431800" cy="647700"/>
            </a:xfrm>
          </p:grpSpPr>
          <p:sp>
            <p:nvSpPr>
              <p:cNvPr id="27663" name="Line 11"/>
              <p:cNvSpPr>
                <a:spLocks noChangeShapeType="1"/>
              </p:cNvSpPr>
              <p:nvPr/>
            </p:nvSpPr>
            <p:spPr bwMode="auto">
              <a:xfrm flipH="1">
                <a:off x="1536700" y="2070100"/>
                <a:ext cx="139700" cy="5588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7664" name="Line 12"/>
              <p:cNvSpPr>
                <a:spLocks noChangeShapeType="1"/>
              </p:cNvSpPr>
              <p:nvPr/>
            </p:nvSpPr>
            <p:spPr bwMode="auto">
              <a:xfrm>
                <a:off x="1701800" y="2082800"/>
                <a:ext cx="76200" cy="5461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7665" name="Line 13"/>
              <p:cNvSpPr>
                <a:spLocks noChangeShapeType="1"/>
              </p:cNvSpPr>
              <p:nvPr/>
            </p:nvSpPr>
            <p:spPr bwMode="auto">
              <a:xfrm>
                <a:off x="1727200" y="2070100"/>
                <a:ext cx="241300" cy="4572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27666" name="Oval 14"/>
              <p:cNvSpPr>
                <a:spLocks noChangeArrowheads="1"/>
              </p:cNvSpPr>
              <p:nvPr/>
            </p:nvSpPr>
            <p:spPr bwMode="auto">
              <a:xfrm>
                <a:off x="1612900" y="1981200"/>
                <a:ext cx="177800" cy="139700"/>
              </a:xfrm>
              <a:prstGeom prst="ellipse">
                <a:avLst/>
              </a:prstGeom>
              <a:solidFill>
                <a:schemeClr val="tx2"/>
              </a:solidFill>
              <a:ln w="12700">
                <a:solidFill>
                  <a:schemeClr val="tx1"/>
                </a:solidFill>
                <a:round/>
                <a:headEnd/>
                <a:tailEnd type="none" w="med" len="lg"/>
              </a:ln>
            </p:spPr>
            <p:txBody>
              <a:bodyPr wrap="none" anchor="ctr"/>
              <a:lstStyle/>
              <a:p>
                <a:pPr algn="ctr"/>
                <a:endParaRPr lang="en-US" sz="2800" b="1">
                  <a:solidFill>
                    <a:schemeClr val="tx2"/>
                  </a:solidFill>
                </a:endParaRPr>
              </a:p>
            </p:txBody>
          </p:sp>
        </p:grpSp>
        <p:sp>
          <p:nvSpPr>
            <p:cNvPr id="27661" name="Text Box 27"/>
            <p:cNvSpPr txBox="1">
              <a:spLocks noChangeArrowheads="1"/>
            </p:cNvSpPr>
            <p:nvPr/>
          </p:nvSpPr>
          <p:spPr bwMode="auto">
            <a:xfrm>
              <a:off x="322241" y="2007085"/>
              <a:ext cx="4526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t>A</a:t>
              </a:r>
            </a:p>
          </p:txBody>
        </p:sp>
        <p:sp>
          <p:nvSpPr>
            <p:cNvPr id="27662" name="Text Box 27"/>
            <p:cNvSpPr txBox="1">
              <a:spLocks noChangeArrowheads="1"/>
            </p:cNvSpPr>
            <p:nvPr/>
          </p:nvSpPr>
          <p:spPr bwMode="auto">
            <a:xfrm>
              <a:off x="2519496" y="1901200"/>
              <a:ext cx="4526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t>B</a:t>
              </a:r>
            </a:p>
          </p:txBody>
        </p:sp>
      </p:grpSp>
      <p:sp>
        <p:nvSpPr>
          <p:cNvPr id="27652" name="Line 25"/>
          <p:cNvSpPr>
            <a:spLocks noChangeShapeType="1"/>
          </p:cNvSpPr>
          <p:nvPr/>
        </p:nvSpPr>
        <p:spPr bwMode="auto">
          <a:xfrm flipH="1" flipV="1">
            <a:off x="795338" y="3257550"/>
            <a:ext cx="2370137" cy="2432050"/>
          </a:xfrm>
          <a:prstGeom prst="line">
            <a:avLst/>
          </a:prstGeom>
          <a:noFill/>
          <a:ln w="57150">
            <a:solidFill>
              <a:schemeClr val="tx1"/>
            </a:solidFill>
            <a:prstDash val="sysDot"/>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27653" name="Line 26"/>
          <p:cNvSpPr>
            <a:spLocks noChangeShapeType="1"/>
          </p:cNvSpPr>
          <p:nvPr/>
        </p:nvSpPr>
        <p:spPr bwMode="auto">
          <a:xfrm flipH="1" flipV="1">
            <a:off x="2943225" y="3132138"/>
            <a:ext cx="338138" cy="2528887"/>
          </a:xfrm>
          <a:prstGeom prst="line">
            <a:avLst/>
          </a:prstGeom>
          <a:noFill/>
          <a:ln w="57150">
            <a:solidFill>
              <a:schemeClr val="tx1"/>
            </a:solidFill>
            <a:prstDash val="sysDot"/>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cxnSp>
        <p:nvCxnSpPr>
          <p:cNvPr id="7" name="Straight Arrow Connector 6"/>
          <p:cNvCxnSpPr/>
          <p:nvPr/>
        </p:nvCxnSpPr>
        <p:spPr>
          <a:xfrm flipV="1">
            <a:off x="728663" y="2574925"/>
            <a:ext cx="1082675" cy="47625"/>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7655" name="Rectangle 2"/>
          <p:cNvSpPr>
            <a:spLocks noGrp="1" noChangeArrowheads="1"/>
          </p:cNvSpPr>
          <p:nvPr>
            <p:ph type="title"/>
          </p:nvPr>
        </p:nvSpPr>
        <p:spPr>
          <a:xfrm>
            <a:off x="2778125" y="60325"/>
            <a:ext cx="6365875" cy="673100"/>
          </a:xfrm>
        </p:spPr>
        <p:txBody>
          <a:bodyPr/>
          <a:lstStyle/>
          <a:p>
            <a:pPr eaLnBrk="1" hangingPunct="1"/>
            <a:r>
              <a:rPr lang="en-US" b="1" dirty="0">
                <a:latin typeface="Arial" charset="0"/>
              </a:rPr>
              <a:t>Movement of GPS </a:t>
            </a:r>
            <a:r>
              <a:rPr lang="en-US" b="1" dirty="0" smtClean="0">
                <a:latin typeface="Arial" charset="0"/>
              </a:rPr>
              <a:t>stations</a:t>
            </a:r>
            <a:endParaRPr lang="en-US" b="1" dirty="0">
              <a:latin typeface="Arial"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a:xfrm>
            <a:off x="1647825" y="60325"/>
            <a:ext cx="7496175" cy="673100"/>
          </a:xfrm>
        </p:spPr>
        <p:txBody>
          <a:bodyPr/>
          <a:lstStyle/>
          <a:p>
            <a:r>
              <a:rPr lang="en-US" b="1" dirty="0">
                <a:latin typeface="Arial" charset="0"/>
              </a:rPr>
              <a:t>Part 1: Modeling GPS</a:t>
            </a:r>
          </a:p>
        </p:txBody>
      </p:sp>
      <p:pic>
        <p:nvPicPr>
          <p:cNvPr id="2969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2895600"/>
            <a:ext cx="2971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0288" y="2957513"/>
            <a:ext cx="5181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5"/>
          <p:cNvSpPr>
            <a:spLocks noGrp="1" noChangeArrowheads="1"/>
          </p:cNvSpPr>
          <p:nvPr>
            <p:ph type="body" idx="1"/>
          </p:nvPr>
        </p:nvSpPr>
        <p:spPr>
          <a:xfrm>
            <a:off x="528638" y="971550"/>
            <a:ext cx="8307387" cy="1924050"/>
          </a:xfrm>
        </p:spPr>
        <p:txBody>
          <a:bodyPr/>
          <a:lstStyle/>
          <a:p>
            <a:pPr>
              <a:buFontTx/>
              <a:buNone/>
            </a:pPr>
            <a:r>
              <a:rPr lang="en-US" sz="2000">
                <a:latin typeface="Arial" charset="0"/>
                <a:ea typeface="ＭＳ Ｐゴシック" charset="0"/>
                <a:cs typeface="Arial" charset="0"/>
              </a:rPr>
              <a:t>To build a gumdrop model of a GPS monument: </a:t>
            </a:r>
          </a:p>
          <a:p>
            <a:pPr marL="914400" lvl="1" indent="-457200">
              <a:buFont typeface="Calibri" charset="0"/>
              <a:buAutoNum type="arabicPeriod"/>
            </a:pPr>
            <a:r>
              <a:rPr lang="en-US" sz="1800">
                <a:latin typeface="Arial" charset="0"/>
                <a:ea typeface="ＭＳ Ｐゴシック" charset="0"/>
                <a:cs typeface="Arial" charset="0"/>
              </a:rPr>
              <a:t>Use one gumdrop as the receiver (GPS monument).</a:t>
            </a:r>
          </a:p>
          <a:p>
            <a:pPr marL="914400" lvl="1" indent="-457200">
              <a:buFont typeface="Calibri" charset="0"/>
              <a:buAutoNum type="arabicPeriod"/>
            </a:pPr>
            <a:r>
              <a:rPr lang="en-US" sz="1800">
                <a:latin typeface="Arial" charset="0"/>
                <a:ea typeface="ＭＳ Ｐゴシック" charset="0"/>
                <a:cs typeface="Arial" charset="0"/>
              </a:rPr>
              <a:t>Use toothpicks as three legs and one center post (monument braces).</a:t>
            </a:r>
          </a:p>
          <a:p>
            <a:pPr marL="914400" lvl="1" indent="-457200">
              <a:buFont typeface="Calibri" charset="0"/>
              <a:buAutoNum type="arabicPeriod"/>
            </a:pPr>
            <a:r>
              <a:rPr lang="en-US" sz="1800">
                <a:latin typeface="Arial" charset="0"/>
                <a:ea typeface="ＭＳ Ｐゴシック" charset="0"/>
                <a:cs typeface="Arial" charset="0"/>
              </a:rPr>
              <a:t>Form feet from three small lumps of clay (concrete).</a:t>
            </a:r>
          </a:p>
          <a:p>
            <a:pPr marL="914400" lvl="1" indent="-457200">
              <a:buFont typeface="Calibri" charset="0"/>
              <a:buAutoNum type="arabicPeriod"/>
            </a:pPr>
            <a:r>
              <a:rPr lang="en-US" sz="1800">
                <a:latin typeface="Arial" charset="0"/>
                <a:ea typeface="ＭＳ Ｐゴシック" charset="0"/>
                <a:cs typeface="Arial" charset="0"/>
              </a:rPr>
              <a:t>Place on a small piece of transparent paper (“</a:t>
            </a:r>
            <a:r>
              <a:rPr lang="en-US" altLang="ja-JP" sz="1800">
                <a:latin typeface="Arial" charset="0"/>
                <a:ea typeface="ＭＳ Ｐゴシック" charset="0"/>
                <a:cs typeface="Arial" charset="0"/>
              </a:rPr>
              <a:t>see-through” crust).</a:t>
            </a:r>
            <a:endParaRPr lang="en-US" sz="1800">
              <a:latin typeface="Arial" charset="0"/>
              <a:ea typeface="ＭＳ Ｐゴシック"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22884"/>
                                        </p:tgtEl>
                                        <p:attrNameLst>
                                          <p:attrName>style.visibility</p:attrName>
                                        </p:attrNameLst>
                                      </p:cBhvr>
                                      <p:to>
                                        <p:strVal val="visible"/>
                                      </p:to>
                                    </p:set>
                                    <p:anim calcmode="lin" valueType="num">
                                      <p:cBhvr>
                                        <p:cTn id="7" dur="500" fill="hold"/>
                                        <p:tgtEl>
                                          <p:spTgt spid="122884"/>
                                        </p:tgtEl>
                                        <p:attrNameLst>
                                          <p:attrName>ppt_w</p:attrName>
                                        </p:attrNameLst>
                                      </p:cBhvr>
                                      <p:tavLst>
                                        <p:tav tm="0">
                                          <p:val>
                                            <p:fltVal val="0"/>
                                          </p:val>
                                        </p:tav>
                                        <p:tav tm="100000">
                                          <p:val>
                                            <p:strVal val="#ppt_w"/>
                                          </p:val>
                                        </p:tav>
                                      </p:tavLst>
                                    </p:anim>
                                    <p:anim calcmode="lin" valueType="num">
                                      <p:cBhvr>
                                        <p:cTn id="8" dur="500" fill="hold"/>
                                        <p:tgtEl>
                                          <p:spTgt spid="122884"/>
                                        </p:tgtEl>
                                        <p:attrNameLst>
                                          <p:attrName>ppt_h</p:attrName>
                                        </p:attrNameLst>
                                      </p:cBhvr>
                                      <p:tavLst>
                                        <p:tav tm="0">
                                          <p:val>
                                            <p:fltVal val="0"/>
                                          </p:val>
                                        </p:tav>
                                        <p:tav tm="100000">
                                          <p:val>
                                            <p:strVal val="#ppt_h"/>
                                          </p:val>
                                        </p:tav>
                                      </p:tavLst>
                                    </p:anim>
                                    <p:anim calcmode="lin" valueType="num">
                                      <p:cBhvr>
                                        <p:cTn id="9" dur="500" fill="hold"/>
                                        <p:tgtEl>
                                          <p:spTgt spid="122884"/>
                                        </p:tgtEl>
                                        <p:attrNameLst>
                                          <p:attrName>ppt_x</p:attrName>
                                        </p:attrNameLst>
                                      </p:cBhvr>
                                      <p:tavLst>
                                        <p:tav tm="0">
                                          <p:val>
                                            <p:fltVal val="0.5"/>
                                          </p:val>
                                        </p:tav>
                                        <p:tav tm="100000">
                                          <p:val>
                                            <p:strVal val="#ppt_x"/>
                                          </p:val>
                                        </p:tav>
                                      </p:tavLst>
                                    </p:anim>
                                    <p:anim calcmode="lin" valueType="num">
                                      <p:cBhvr>
                                        <p:cTn id="10" dur="500" fill="hold"/>
                                        <p:tgtEl>
                                          <p:spTgt spid="12288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Content Placeholder 2"/>
          <p:cNvSpPr>
            <a:spLocks noGrp="1"/>
          </p:cNvSpPr>
          <p:nvPr>
            <p:ph idx="1"/>
          </p:nvPr>
        </p:nvSpPr>
        <p:spPr>
          <a:xfrm>
            <a:off x="433388" y="1073150"/>
            <a:ext cx="8420100" cy="5784850"/>
          </a:xfrm>
        </p:spPr>
        <p:txBody>
          <a:bodyPr/>
          <a:lstStyle/>
          <a:p>
            <a:pPr algn="ctr">
              <a:buFont typeface="Arial" charset="0"/>
              <a:buNone/>
            </a:pPr>
            <a:endParaRPr lang="en-US" sz="2800" dirty="0">
              <a:latin typeface="Calibri" charset="0"/>
              <a:ea typeface="ＭＳ Ｐゴシック" charset="0"/>
              <a:cs typeface="ＭＳ Ｐゴシック" charset="0"/>
            </a:endParaRPr>
          </a:p>
          <a:p>
            <a:pPr algn="ctr">
              <a:buFont typeface="Arial" charset="0"/>
              <a:buNone/>
            </a:pPr>
            <a:r>
              <a:rPr lang="en-US" sz="3600" dirty="0">
                <a:latin typeface="Calibri" charset="0"/>
                <a:ea typeface="ＭＳ Ｐゴシック" charset="0"/>
                <a:cs typeface="ＭＳ Ｐゴシック" charset="0"/>
              </a:rPr>
              <a:t>Contact</a:t>
            </a:r>
            <a:r>
              <a:rPr lang="en-US" sz="3600" dirty="0" smtClean="0">
                <a:latin typeface="Calibri" charset="0"/>
                <a:ea typeface="ＭＳ Ｐゴシック" charset="0"/>
                <a:cs typeface="ＭＳ Ｐゴシック" charset="0"/>
              </a:rPr>
              <a:t>:</a:t>
            </a:r>
            <a:endParaRPr lang="en-US" sz="3600" dirty="0">
              <a:latin typeface="Calibri" charset="0"/>
              <a:ea typeface="ＭＳ Ｐゴシック" charset="0"/>
              <a:cs typeface="ＭＳ Ｐゴシック" charset="0"/>
            </a:endParaRPr>
          </a:p>
          <a:p>
            <a:pPr algn="ctr">
              <a:lnSpc>
                <a:spcPts val="2900"/>
              </a:lnSpc>
              <a:buFont typeface="Arial" charset="0"/>
              <a:buNone/>
            </a:pPr>
            <a:r>
              <a:rPr lang="en-US" sz="3600">
                <a:latin typeface="Calibri" charset="0"/>
                <a:ea typeface="ＭＳ Ｐゴシック" charset="0"/>
                <a:cs typeface="ＭＳ Ｐゴシック" charset="0"/>
              </a:rPr>
              <a:t>e</a:t>
            </a:r>
            <a:r>
              <a:rPr lang="en-US" sz="3600" smtClean="0">
                <a:latin typeface="Calibri" charset="0"/>
                <a:ea typeface="ＭＳ Ｐゴシック" charset="0"/>
                <a:cs typeface="ＭＳ Ｐゴシック" charset="0"/>
              </a:rPr>
              <a:t>ducation </a:t>
            </a:r>
            <a:r>
              <a:rPr lang="en-US" sz="3600" dirty="0" smtClean="0">
                <a:latin typeface="Calibri" charset="0"/>
                <a:ea typeface="ＭＳ Ｐゴシック" charset="0"/>
                <a:cs typeface="ＭＳ Ｐゴシック" charset="0"/>
              </a:rPr>
              <a:t>@ </a:t>
            </a:r>
            <a:r>
              <a:rPr lang="en-US" sz="3600" dirty="0" err="1" smtClean="0">
                <a:latin typeface="Calibri" charset="0"/>
                <a:ea typeface="ＭＳ Ｐゴシック" charset="0"/>
                <a:cs typeface="ＭＳ Ｐゴシック" charset="0"/>
              </a:rPr>
              <a:t>unavco.org</a:t>
            </a:r>
            <a:endParaRPr lang="en-US" sz="3600" dirty="0">
              <a:latin typeface="Calibri" charset="0"/>
              <a:ea typeface="ＭＳ Ｐゴシック" charset="0"/>
              <a:cs typeface="ＭＳ Ｐゴシック" charset="0"/>
            </a:endParaRPr>
          </a:p>
          <a:p>
            <a:pPr algn="ctr">
              <a:lnSpc>
                <a:spcPts val="2900"/>
              </a:lnSpc>
              <a:buFont typeface="Arial" charset="0"/>
              <a:buNone/>
            </a:pPr>
            <a:r>
              <a:rPr lang="en-US" sz="3600" dirty="0">
                <a:latin typeface="Calibri" charset="0"/>
                <a:ea typeface="ＭＳ Ｐゴシック" charset="0"/>
                <a:cs typeface="ＭＳ Ｐゴシック" charset="0"/>
              </a:rPr>
              <a:t>http://</a:t>
            </a:r>
            <a:r>
              <a:rPr lang="en-US" sz="3600" dirty="0" err="1">
                <a:latin typeface="Calibri" charset="0"/>
                <a:ea typeface="ＭＳ Ｐゴシック" charset="0"/>
                <a:cs typeface="ＭＳ Ｐゴシック" charset="0"/>
              </a:rPr>
              <a:t>www.unavco.org</a:t>
            </a:r>
            <a:r>
              <a:rPr lang="en-US" sz="3600" dirty="0">
                <a:latin typeface="Calibri" charset="0"/>
                <a:ea typeface="ＭＳ Ｐゴシック" charset="0"/>
                <a:cs typeface="ＭＳ Ｐゴシック" charset="0"/>
              </a:rPr>
              <a:t>/</a:t>
            </a:r>
          </a:p>
          <a:p>
            <a:pPr algn="ctr">
              <a:lnSpc>
                <a:spcPts val="2900"/>
              </a:lnSpc>
              <a:buFont typeface="Arial" charset="0"/>
              <a:buNone/>
            </a:pPr>
            <a:endParaRPr lang="en-US" sz="4000" dirty="0">
              <a:latin typeface="Calibri" charset="0"/>
              <a:ea typeface="ＭＳ Ｐゴシック" charset="0"/>
              <a:cs typeface="ＭＳ Ｐゴシック" charset="0"/>
            </a:endParaRPr>
          </a:p>
          <a:p>
            <a:pPr algn="ctr">
              <a:lnSpc>
                <a:spcPts val="2900"/>
              </a:lnSpc>
              <a:buFont typeface="Arial" charset="0"/>
              <a:buNone/>
            </a:pPr>
            <a:endParaRPr lang="en-US" sz="4000" dirty="0">
              <a:latin typeface="Calibri" charset="0"/>
              <a:ea typeface="ＭＳ Ｐゴシック" charset="0"/>
              <a:cs typeface="ＭＳ Ｐゴシック" charset="0"/>
            </a:endParaRPr>
          </a:p>
          <a:p>
            <a:pPr algn="ctr">
              <a:lnSpc>
                <a:spcPts val="2900"/>
              </a:lnSpc>
              <a:buFont typeface="Arial" charset="0"/>
              <a:buNone/>
            </a:pPr>
            <a:r>
              <a:rPr lang="en-US" sz="4000" dirty="0">
                <a:latin typeface="Calibri" charset="0"/>
                <a:ea typeface="ＭＳ Ｐゴシック" charset="0"/>
                <a:cs typeface="ＭＳ Ｐゴシック" charset="0"/>
              </a:rPr>
              <a:t>Follow UNAVCO on  </a:t>
            </a:r>
            <a:r>
              <a:rPr lang="en-US" sz="4000" dirty="0" err="1">
                <a:solidFill>
                  <a:schemeClr val="bg1"/>
                </a:solidFill>
                <a:latin typeface="Calibri" charset="0"/>
                <a:ea typeface="ＭＳ Ｐゴシック" charset="0"/>
                <a:cs typeface="ＭＳ Ｐゴシック" charset="0"/>
              </a:rPr>
              <a:t>facebook</a:t>
            </a:r>
            <a:endParaRPr lang="en-US" sz="4000" dirty="0">
              <a:solidFill>
                <a:schemeClr val="bg1"/>
              </a:solidFill>
              <a:latin typeface="Calibri" charset="0"/>
              <a:ea typeface="ＭＳ Ｐゴシック" charset="0"/>
              <a:cs typeface="ＭＳ Ｐゴシック" charset="0"/>
            </a:endParaRPr>
          </a:p>
          <a:p>
            <a:pPr algn="ctr">
              <a:lnSpc>
                <a:spcPts val="2900"/>
              </a:lnSpc>
              <a:buFont typeface="Arial" charset="0"/>
              <a:buNone/>
            </a:pPr>
            <a:r>
              <a:rPr lang="en-US" sz="1800" dirty="0">
                <a:latin typeface="Calibri" charset="0"/>
                <a:ea typeface="ＭＳ Ｐゴシック" charset="0"/>
                <a:cs typeface="ＭＳ Ｐゴシック" charset="0"/>
              </a:rPr>
              <a:t>											Facebook    Twitter</a:t>
            </a:r>
          </a:p>
        </p:txBody>
      </p:sp>
      <p:pic>
        <p:nvPicPr>
          <p:cNvPr id="113666" name="Picture 3">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26150" y="4167188"/>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7" name="Picture 4">
            <a:hlinkClick r:id="rId5"/>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53288" y="4059238"/>
            <a:ext cx="3810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Rectangle 3"/>
          <p:cNvSpPr>
            <a:spLocks noChangeArrowheads="1"/>
          </p:cNvSpPr>
          <p:nvPr/>
        </p:nvSpPr>
        <p:spPr bwMode="auto">
          <a:xfrm>
            <a:off x="6702425" y="0"/>
            <a:ext cx="2441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chemeClr val="bg1"/>
                </a:solidFill>
              </a:rPr>
              <a:t>Questions</a:t>
            </a:r>
          </a:p>
        </p:txBody>
      </p:sp>
    </p:spTree>
    <p:extLst>
      <p:ext uri="{BB962C8B-B14F-4D97-AF65-F5344CB8AC3E}">
        <p14:creationId xmlns:p14="http://schemas.microsoft.com/office/powerpoint/2010/main" val="213053773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descr="world_nnr_3x_box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689" y="943811"/>
            <a:ext cx="8032416" cy="562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1" name="Rectangle 2"/>
          <p:cNvSpPr>
            <a:spLocks noGrp="1" noChangeArrowheads="1"/>
          </p:cNvSpPr>
          <p:nvPr>
            <p:ph type="title"/>
          </p:nvPr>
        </p:nvSpPr>
        <p:spPr/>
        <p:txBody>
          <a:bodyPr/>
          <a:lstStyle/>
          <a:p>
            <a:pPr eaLnBrk="1" hangingPunct="1"/>
            <a:r>
              <a:rPr lang="en-US" sz="3200" dirty="0" smtClean="0"/>
              <a:t>GPS Velocity Viewer</a:t>
            </a:r>
            <a:endParaRPr lang="en-US" sz="3200" dirty="0"/>
          </a:p>
        </p:txBody>
      </p:sp>
      <p:sp>
        <p:nvSpPr>
          <p:cNvPr id="40963" name="Rectangle 90"/>
          <p:cNvSpPr>
            <a:spLocks noChangeArrowheads="1"/>
          </p:cNvSpPr>
          <p:nvPr/>
        </p:nvSpPr>
        <p:spPr bwMode="auto">
          <a:xfrm>
            <a:off x="0" y="6312905"/>
            <a:ext cx="8947150" cy="553998"/>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type="none" w="med" len="lg"/>
              </a14:hiddenLine>
            </a:ext>
          </a:extLst>
        </p:spPr>
        <p:txBody>
          <a:bodyPr anchor="ctr">
            <a:spAutoFit/>
          </a:bodyPr>
          <a:lstStyle/>
          <a:p>
            <a:r>
              <a:rPr lang="en-US" sz="1000" dirty="0">
                <a:cs typeface="Arial" charset="0"/>
              </a:rPr>
              <a:t>Data source: Global Strain Rate Map Project ; Reference Frame: </a:t>
            </a:r>
            <a:r>
              <a:rPr lang="en-US" sz="1000" b="1" dirty="0">
                <a:cs typeface="Arial" charset="0"/>
              </a:rPr>
              <a:t>No Net Rotation</a:t>
            </a:r>
          </a:p>
          <a:p>
            <a:r>
              <a:rPr lang="en-US" sz="1000" dirty="0">
                <a:cs typeface="Arial" charset="0"/>
              </a:rPr>
              <a:t>UNAVCO GPS Velocity Viewer: </a:t>
            </a:r>
          </a:p>
          <a:p>
            <a:r>
              <a:rPr lang="en-US" sz="1000" dirty="0">
                <a:cs typeface="Arial" charset="0"/>
              </a:rPr>
              <a:t>http://</a:t>
            </a:r>
            <a:r>
              <a:rPr lang="en-US" sz="1000" dirty="0" err="1">
                <a:cs typeface="Arial" charset="0"/>
              </a:rPr>
              <a:t>facility.unavco.org</a:t>
            </a:r>
            <a:r>
              <a:rPr lang="en-US" sz="1000" dirty="0">
                <a:cs typeface="Arial" charset="0"/>
              </a:rPr>
              <a:t>/data/maps/</a:t>
            </a:r>
            <a:r>
              <a:rPr lang="en-US" sz="1000" dirty="0" err="1">
                <a:cs typeface="Arial" charset="0"/>
              </a:rPr>
              <a:t>GPSVelocityViewer</a:t>
            </a:r>
            <a:r>
              <a:rPr lang="en-US" sz="1000" dirty="0">
                <a:cs typeface="Arial" charset="0"/>
              </a:rPr>
              <a:t>/</a:t>
            </a:r>
            <a:r>
              <a:rPr lang="en-US" sz="1000" dirty="0" err="1">
                <a:cs typeface="Arial" charset="0"/>
              </a:rPr>
              <a:t>GPSVelocityViewer.html</a:t>
            </a:r>
            <a:endParaRPr lang="en-US" sz="1000" dirty="0">
              <a:cs typeface="Arial" charset="0"/>
            </a:endParaRPr>
          </a:p>
        </p:txBody>
      </p:sp>
    </p:spTree>
    <p:extLst>
      <p:ext uri="{BB962C8B-B14F-4D97-AF65-F5344CB8AC3E}">
        <p14:creationId xmlns:p14="http://schemas.microsoft.com/office/powerpoint/2010/main" val="637632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Nearby PBO GPS Stations</a:t>
            </a:r>
            <a:endParaRPr lang="en-US" dirty="0"/>
          </a:p>
        </p:txBody>
      </p:sp>
      <p:sp>
        <p:nvSpPr>
          <p:cNvPr id="3" name="Content Placeholder 2"/>
          <p:cNvSpPr>
            <a:spLocks noGrp="1"/>
          </p:cNvSpPr>
          <p:nvPr>
            <p:ph idx="1"/>
          </p:nvPr>
        </p:nvSpPr>
        <p:spPr>
          <a:xfrm>
            <a:off x="1318499" y="737368"/>
            <a:ext cx="7966010" cy="1364926"/>
          </a:xfrm>
        </p:spPr>
        <p:txBody>
          <a:bodyPr/>
          <a:lstStyle/>
          <a:p>
            <a:pPr marL="0" indent="0">
              <a:buNone/>
            </a:pPr>
            <a:r>
              <a:rPr lang="en-US" dirty="0"/>
              <a:t>http://</a:t>
            </a:r>
            <a:r>
              <a:rPr lang="en-US" dirty="0" err="1"/>
              <a:t>www.unavco.org</a:t>
            </a:r>
            <a:r>
              <a:rPr lang="en-US" dirty="0"/>
              <a:t>/instrumentation/networks/status/</a:t>
            </a:r>
            <a:r>
              <a:rPr lang="en-US" dirty="0" err="1"/>
              <a:t>pbo</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352" y="1818841"/>
            <a:ext cx="7640896" cy="4911412"/>
          </a:xfrm>
          <a:prstGeom prst="rect">
            <a:avLst/>
          </a:prstGeom>
        </p:spPr>
      </p:pic>
    </p:spTree>
    <p:extLst>
      <p:ext uri="{BB962C8B-B14F-4D97-AF65-F5344CB8AC3E}">
        <p14:creationId xmlns:p14="http://schemas.microsoft.com/office/powerpoint/2010/main" val="23379219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51" y="60325"/>
            <a:ext cx="7873949" cy="673100"/>
          </a:xfrm>
          <a:noFill/>
        </p:spPr>
        <p:txBody>
          <a:bodyPr/>
          <a:lstStyle/>
          <a:p>
            <a:r>
              <a:rPr lang="en-US" dirty="0" smtClean="0"/>
              <a:t>Velocities – </a:t>
            </a:r>
            <a:br>
              <a:rPr lang="en-US" dirty="0" smtClean="0"/>
            </a:br>
            <a:r>
              <a:rPr lang="en-US" dirty="0" smtClean="0"/>
              <a:t>North America reference frame</a:t>
            </a:r>
            <a:endParaRPr lang="en-US" dirty="0"/>
          </a:p>
        </p:txBody>
      </p:sp>
      <p:sp>
        <p:nvSpPr>
          <p:cNvPr id="3" name="Content Placeholder 2"/>
          <p:cNvSpPr>
            <a:spLocks noGrp="1"/>
          </p:cNvSpPr>
          <p:nvPr>
            <p:ph idx="1"/>
          </p:nvPr>
        </p:nvSpPr>
        <p:spPr>
          <a:xfrm>
            <a:off x="1318499" y="737368"/>
            <a:ext cx="7966010" cy="1364926"/>
          </a:xfrm>
        </p:spPr>
        <p:txBody>
          <a:bodyPr/>
          <a:lstStyle/>
          <a:p>
            <a:pPr marL="0" indent="0">
              <a:buNone/>
            </a:pPr>
            <a:r>
              <a:rPr lang="en-US" sz="2800" dirty="0"/>
              <a:t>http://</a:t>
            </a:r>
            <a:r>
              <a:rPr lang="en-US" sz="2800" dirty="0" err="1"/>
              <a:t>www.unavco.org</a:t>
            </a:r>
            <a:r>
              <a:rPr lang="en-US" sz="2800" dirty="0"/>
              <a:t>/software/visualization/GPS-Velocity-Viewer/GPS-</a:t>
            </a:r>
            <a:r>
              <a:rPr lang="en-US" sz="2800" dirty="0" smtClean="0"/>
              <a:t>Velocity-</a:t>
            </a:r>
            <a:r>
              <a:rPr lang="en-US" sz="2800" dirty="0" err="1" smtClean="0"/>
              <a:t>Viewer.html</a:t>
            </a:r>
            <a:endParaRPr lang="en-US" sz="2800" dirty="0"/>
          </a:p>
        </p:txBody>
      </p:sp>
      <p:pic>
        <p:nvPicPr>
          <p:cNvPr id="4" name="Picture 3" descr="N-midwest-GPS-1x-Nameric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761" y="1818841"/>
            <a:ext cx="8316079" cy="4911412"/>
          </a:xfrm>
          <a:prstGeom prst="rect">
            <a:avLst/>
          </a:prstGeom>
        </p:spPr>
      </p:pic>
      <p:sp>
        <p:nvSpPr>
          <p:cNvPr id="5" name="Oval 4"/>
          <p:cNvSpPr/>
          <p:nvPr/>
        </p:nvSpPr>
        <p:spPr>
          <a:xfrm>
            <a:off x="175179" y="6219283"/>
            <a:ext cx="1547418" cy="63871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4597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2153" y="60325"/>
            <a:ext cx="7041847" cy="673100"/>
          </a:xfrm>
          <a:noFill/>
        </p:spPr>
        <p:txBody>
          <a:bodyPr/>
          <a:lstStyle/>
          <a:p>
            <a:r>
              <a:rPr lang="en-US" dirty="0" smtClean="0"/>
              <a:t>Velocities compared to Eurasia</a:t>
            </a:r>
            <a:endParaRPr lang="en-US" dirty="0"/>
          </a:p>
        </p:txBody>
      </p:sp>
      <p:sp>
        <p:nvSpPr>
          <p:cNvPr id="3" name="Content Placeholder 2"/>
          <p:cNvSpPr>
            <a:spLocks noGrp="1"/>
          </p:cNvSpPr>
          <p:nvPr>
            <p:ph idx="1"/>
          </p:nvPr>
        </p:nvSpPr>
        <p:spPr>
          <a:xfrm>
            <a:off x="1318499" y="737368"/>
            <a:ext cx="7966010" cy="1364926"/>
          </a:xfrm>
        </p:spPr>
        <p:txBody>
          <a:bodyPr/>
          <a:lstStyle/>
          <a:p>
            <a:pPr marL="0" indent="0">
              <a:buNone/>
            </a:pPr>
            <a:r>
              <a:rPr lang="en-US" sz="2800" dirty="0"/>
              <a:t>http://</a:t>
            </a:r>
            <a:r>
              <a:rPr lang="en-US" sz="2800" dirty="0" err="1"/>
              <a:t>www.unavco.org</a:t>
            </a:r>
            <a:r>
              <a:rPr lang="en-US" sz="2800" dirty="0"/>
              <a:t>/software/visualization/GPS-Velocity-Viewer/GPS-</a:t>
            </a:r>
            <a:r>
              <a:rPr lang="en-US" sz="2800" dirty="0" smtClean="0"/>
              <a:t>Velocity-</a:t>
            </a:r>
            <a:r>
              <a:rPr lang="en-US" sz="2800" dirty="0" err="1" smtClean="0"/>
              <a:t>Viewer.html</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453" y="1818841"/>
            <a:ext cx="8204695" cy="4911412"/>
          </a:xfrm>
          <a:prstGeom prst="rect">
            <a:avLst/>
          </a:prstGeom>
        </p:spPr>
      </p:pic>
      <p:sp>
        <p:nvSpPr>
          <p:cNvPr id="5" name="Oval 4"/>
          <p:cNvSpPr/>
          <p:nvPr/>
        </p:nvSpPr>
        <p:spPr>
          <a:xfrm>
            <a:off x="175179" y="6219283"/>
            <a:ext cx="1547418" cy="63871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6444260" y="1875113"/>
            <a:ext cx="1547418" cy="63871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3030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sz="2800" dirty="0" smtClean="0"/>
              <a:t>Plate motions from another perspective: world reference frame</a:t>
            </a:r>
            <a:endParaRPr lang="en-US" sz="2800" dirty="0"/>
          </a:p>
        </p:txBody>
      </p:sp>
      <p:pic>
        <p:nvPicPr>
          <p:cNvPr id="3" name="Picture 2" descr="GPS-midwe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5806"/>
            <a:ext cx="8610600" cy="5947285"/>
          </a:xfrm>
          <a:prstGeom prst="rect">
            <a:avLst/>
          </a:prstGeom>
        </p:spPr>
      </p:pic>
    </p:spTree>
    <p:extLst>
      <p:ext uri="{BB962C8B-B14F-4D97-AF65-F5344CB8AC3E}">
        <p14:creationId xmlns:p14="http://schemas.microsoft.com/office/powerpoint/2010/main" val="1760419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3"/>
          <p:cNvSpPr>
            <a:spLocks noGrp="1" noChangeArrowheads="1"/>
          </p:cNvSpPr>
          <p:nvPr>
            <p:ph type="body" sz="half" idx="1"/>
          </p:nvPr>
        </p:nvSpPr>
        <p:spPr>
          <a:xfrm>
            <a:off x="152400" y="1314450"/>
            <a:ext cx="4448175" cy="4935538"/>
          </a:xfrm>
        </p:spPr>
        <p:txBody>
          <a:bodyPr/>
          <a:lstStyle/>
          <a:p>
            <a:pPr algn="ctr">
              <a:buFontTx/>
              <a:buNone/>
            </a:pPr>
            <a:r>
              <a:rPr lang="en-US" sz="2200" b="1">
                <a:latin typeface="Arial" charset="0"/>
                <a:ea typeface="ＭＳ Ｐゴシック" charset="0"/>
                <a:cs typeface="Arial" charset="0"/>
              </a:rPr>
              <a:t>SBCC GPS STATION</a:t>
            </a:r>
          </a:p>
          <a:p>
            <a:pPr algn="ctr">
              <a:buFontTx/>
              <a:buNone/>
            </a:pPr>
            <a:endParaRPr lang="en-US" sz="2200">
              <a:latin typeface="Calibri" charset="0"/>
              <a:ea typeface="ＭＳ Ｐゴシック" charset="0"/>
              <a:cs typeface="ＭＳ Ｐゴシック" charset="0"/>
            </a:endParaRPr>
          </a:p>
          <a:p>
            <a:r>
              <a:rPr lang="en-US" sz="2200">
                <a:latin typeface="Arial" charset="0"/>
                <a:ea typeface="ＭＳ Ｐゴシック" charset="0"/>
                <a:cs typeface="Arial" charset="0"/>
              </a:rPr>
              <a:t>Located near Mission Viejo, CA </a:t>
            </a:r>
          </a:p>
          <a:p>
            <a:r>
              <a:rPr lang="en-US" sz="2200">
                <a:latin typeface="Arial" charset="0"/>
                <a:ea typeface="ＭＳ Ｐゴシック" charset="0"/>
                <a:cs typeface="Arial" charset="0"/>
              </a:rPr>
              <a:t>Position data collected every 30 seconds</a:t>
            </a:r>
          </a:p>
          <a:p>
            <a:r>
              <a:rPr lang="en-US" sz="2200">
                <a:latin typeface="Arial" charset="0"/>
                <a:ea typeface="ＭＳ Ｐゴシック" charset="0"/>
                <a:cs typeface="Arial" charset="0"/>
              </a:rPr>
              <a:t>One position estimate</a:t>
            </a:r>
            <a:r>
              <a:rPr lang="en-US" sz="2600">
                <a:latin typeface="Arial" charset="0"/>
                <a:ea typeface="ＭＳ Ｐゴシック" charset="0"/>
                <a:cs typeface="Arial" charset="0"/>
              </a:rPr>
              <a:t> </a:t>
            </a:r>
            <a:r>
              <a:rPr lang="en-US" sz="2200">
                <a:latin typeface="Arial" charset="0"/>
                <a:ea typeface="ＭＳ Ｐゴシック" charset="0"/>
                <a:cs typeface="Arial" charset="0"/>
              </a:rPr>
              <a:t>developed for each day:</a:t>
            </a:r>
          </a:p>
          <a:p>
            <a:pPr lvl="1"/>
            <a:r>
              <a:rPr lang="en-US" sz="2200">
                <a:latin typeface="Arial" charset="0"/>
                <a:ea typeface="ＭＳ Ｐゴシック" charset="0"/>
                <a:cs typeface="Arial" charset="0"/>
              </a:rPr>
              <a:t>North</a:t>
            </a:r>
          </a:p>
          <a:p>
            <a:pPr lvl="1"/>
            <a:r>
              <a:rPr lang="en-US" sz="2200">
                <a:latin typeface="Arial" charset="0"/>
                <a:ea typeface="ＭＳ Ｐゴシック" charset="0"/>
                <a:cs typeface="Arial" charset="0"/>
              </a:rPr>
              <a:t>East</a:t>
            </a:r>
          </a:p>
          <a:p>
            <a:pPr lvl="1"/>
            <a:r>
              <a:rPr lang="en-US" sz="2200">
                <a:latin typeface="Arial" charset="0"/>
                <a:ea typeface="ＭＳ Ｐゴシック" charset="0"/>
                <a:cs typeface="Arial" charset="0"/>
              </a:rPr>
              <a:t>Vertical</a:t>
            </a:r>
          </a:p>
        </p:txBody>
      </p:sp>
      <p:graphicFrame>
        <p:nvGraphicFramePr>
          <p:cNvPr id="114361" name="Group 697"/>
          <p:cNvGraphicFramePr>
            <a:graphicFrameLocks noGrp="1"/>
          </p:cNvGraphicFramePr>
          <p:nvPr>
            <p:ph sz="half" idx="2"/>
          </p:nvPr>
        </p:nvGraphicFramePr>
        <p:xfrm>
          <a:off x="4657725" y="1314450"/>
          <a:ext cx="4352925" cy="5543552"/>
        </p:xfrm>
        <a:graphic>
          <a:graphicData uri="http://schemas.openxmlformats.org/drawingml/2006/table">
            <a:tbl>
              <a:tblPr/>
              <a:tblGrid>
                <a:gridCol w="1008063"/>
                <a:gridCol w="1173162"/>
                <a:gridCol w="1130300"/>
                <a:gridCol w="1041400"/>
              </a:tblGrid>
              <a:tr h="6858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Arial" charset="0"/>
                        </a:rPr>
                        <a:t>Date</a:t>
                      </a:r>
                      <a:endParaRPr kumimoji="0" lang="en-US" sz="1800" b="1"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Arial" charset="0"/>
                        </a:rPr>
                        <a:t>North (mm)</a:t>
                      </a:r>
                      <a:endParaRPr kumimoji="0" lang="en-US" sz="1800" b="1"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Arial" charset="0"/>
                        </a:rPr>
                        <a:t>East (mm)</a:t>
                      </a:r>
                      <a:endParaRPr kumimoji="0" lang="en-US" sz="1800" b="1"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Arial" charset="0"/>
                        </a:rPr>
                        <a:t>Vertical (mm)</a:t>
                      </a:r>
                      <a:endParaRPr kumimoji="0" lang="en-US" sz="1800" b="1"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r>
              <a:tr h="53975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1/1/2004</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-37.67</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36.57</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2.33</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975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1/2/2004</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-38.04</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35.73</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5.63</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81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1/3/2004</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-37.16</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35.83</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4.69</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133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1/4/2004</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-37.34</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36.34</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5.36</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975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1/5/2004</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-37.59</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36.44</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9.11</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975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81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1/1/2005</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-9.43</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9.63</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2.36</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133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1/1/2006</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16.48</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-18.09</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7.35</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975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1/1/2007</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45.98</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-43.42</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-6.43</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Alternate Process 1"/>
          <p:cNvSpPr/>
          <p:nvPr/>
        </p:nvSpPr>
        <p:spPr>
          <a:xfrm>
            <a:off x="5786438" y="2052638"/>
            <a:ext cx="1000125" cy="512762"/>
          </a:xfrm>
          <a:prstGeom prst="flowChartAlternateProcess">
            <a:avLst/>
          </a:prstGeom>
          <a:noFill/>
          <a:ln w="57150" cmpd="sng"/>
        </p:spPr>
        <p:style>
          <a:lnRef idx="2">
            <a:schemeClr val="accent4"/>
          </a:lnRef>
          <a:fillRef idx="1">
            <a:schemeClr val="lt1"/>
          </a:fillRef>
          <a:effectRef idx="0">
            <a:schemeClr val="accent4"/>
          </a:effectRef>
          <a:fontRef idx="minor">
            <a:schemeClr val="dk1"/>
          </a:fontRef>
        </p:style>
        <p:txBody>
          <a:bodyPr anchor="ctr"/>
          <a:lstStyle/>
          <a:p>
            <a:pPr algn="ctr">
              <a:defRPr/>
            </a:pPr>
            <a:endParaRPr lang="en-US"/>
          </a:p>
        </p:txBody>
      </p:sp>
      <p:sp>
        <p:nvSpPr>
          <p:cNvPr id="6" name="Alternate Process 5"/>
          <p:cNvSpPr/>
          <p:nvPr/>
        </p:nvSpPr>
        <p:spPr>
          <a:xfrm>
            <a:off x="5732463" y="6345238"/>
            <a:ext cx="1001712" cy="512762"/>
          </a:xfrm>
          <a:prstGeom prst="flowChartAlternateProcess">
            <a:avLst/>
          </a:prstGeom>
          <a:noFill/>
          <a:ln w="57150" cmpd="sng"/>
        </p:spPr>
        <p:style>
          <a:lnRef idx="2">
            <a:schemeClr val="accent4"/>
          </a:lnRef>
          <a:fillRef idx="1">
            <a:schemeClr val="lt1"/>
          </a:fillRef>
          <a:effectRef idx="0">
            <a:schemeClr val="accent4"/>
          </a:effectRef>
          <a:fontRef idx="minor">
            <a:schemeClr val="dk1"/>
          </a:fontRef>
        </p:style>
        <p:txBody>
          <a:bodyPr anchor="ctr"/>
          <a:lstStyle/>
          <a:p>
            <a:pPr algn="ctr">
              <a:defRPr/>
            </a:pPr>
            <a:endParaRPr lang="en-US"/>
          </a:p>
        </p:txBody>
      </p:sp>
      <p:sp>
        <p:nvSpPr>
          <p:cNvPr id="32829" name="Title 3"/>
          <p:cNvSpPr>
            <a:spLocks noGrp="1"/>
          </p:cNvSpPr>
          <p:nvPr>
            <p:ph type="title"/>
          </p:nvPr>
        </p:nvSpPr>
        <p:spPr>
          <a:xfrm>
            <a:off x="2333625" y="179388"/>
            <a:ext cx="6810375" cy="504825"/>
          </a:xfrm>
        </p:spPr>
        <p:txBody>
          <a:bodyPr/>
          <a:lstStyle/>
          <a:p>
            <a:r>
              <a:rPr lang="en-US" b="1">
                <a:latin typeface="Arial" charset="0"/>
              </a:rPr>
              <a:t>Part 2:  Measuring movement</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a:xfrm>
            <a:off x="2333625" y="0"/>
            <a:ext cx="6810375" cy="755650"/>
          </a:xfrm>
        </p:spPr>
        <p:txBody>
          <a:bodyPr/>
          <a:lstStyle/>
          <a:p>
            <a:pPr eaLnBrk="1" hangingPunct="1"/>
            <a:r>
              <a:rPr lang="en-US" b="1" dirty="0">
                <a:latin typeface="Arial" charset="0"/>
                <a:cs typeface="ＭＳ Ｐゴシック" charset="0"/>
              </a:rPr>
              <a:t>By the end of this activity…</a:t>
            </a:r>
          </a:p>
        </p:txBody>
      </p:sp>
      <p:sp>
        <p:nvSpPr>
          <p:cNvPr id="17410" name="Rectangle 3"/>
          <p:cNvSpPr>
            <a:spLocks noGrp="1" noChangeArrowheads="1"/>
          </p:cNvSpPr>
          <p:nvPr>
            <p:ph type="body" sz="half" idx="1"/>
          </p:nvPr>
        </p:nvSpPr>
        <p:spPr>
          <a:xfrm>
            <a:off x="331788" y="1193800"/>
            <a:ext cx="8643937" cy="5662613"/>
          </a:xfrm>
        </p:spPr>
        <p:txBody>
          <a:bodyPr/>
          <a:lstStyle/>
          <a:p>
            <a:pPr eaLnBrk="1" hangingPunct="1">
              <a:buFontTx/>
              <a:buNone/>
            </a:pPr>
            <a:r>
              <a:rPr lang="en-US">
                <a:latin typeface="Arial" charset="0"/>
                <a:ea typeface="ＭＳ Ｐゴシック" charset="0"/>
                <a:cs typeface="Arial" charset="0"/>
              </a:rPr>
              <a:t>You should be able to:</a:t>
            </a:r>
          </a:p>
          <a:p>
            <a:pPr eaLnBrk="1" hangingPunct="1">
              <a:lnSpc>
                <a:spcPct val="120000"/>
              </a:lnSpc>
              <a:spcAft>
                <a:spcPts val="600"/>
              </a:spcAft>
            </a:pPr>
            <a:r>
              <a:rPr lang="en-US" sz="2800">
                <a:latin typeface="Arial" charset="0"/>
                <a:ea typeface="ＭＳ Ｐゴシック" charset="0"/>
                <a:cs typeface="Arial" charset="0"/>
              </a:rPr>
              <a:t>Describe generally how GPS works;</a:t>
            </a:r>
          </a:p>
          <a:p>
            <a:pPr eaLnBrk="1" hangingPunct="1">
              <a:lnSpc>
                <a:spcPct val="120000"/>
              </a:lnSpc>
              <a:spcAft>
                <a:spcPts val="600"/>
              </a:spcAft>
            </a:pPr>
            <a:r>
              <a:rPr lang="en-US" sz="2800">
                <a:latin typeface="Arial" charset="0"/>
                <a:ea typeface="ＭＳ Ｐゴシック" charset="0"/>
                <a:cs typeface="Arial" charset="0"/>
              </a:rPr>
              <a:t>Interpret graphs in a GPS time series plot;</a:t>
            </a:r>
          </a:p>
          <a:p>
            <a:pPr eaLnBrk="1" hangingPunct="1">
              <a:lnSpc>
                <a:spcPct val="120000"/>
              </a:lnSpc>
              <a:spcAft>
                <a:spcPts val="600"/>
              </a:spcAft>
            </a:pPr>
            <a:r>
              <a:rPr lang="en-US" sz="2800">
                <a:latin typeface="Arial" charset="0"/>
                <a:ea typeface="ＭＳ Ｐゴシック" charset="0"/>
                <a:cs typeface="Arial" charset="0"/>
              </a:rPr>
              <a:t>Determine velocity vectors from GPS time series plots;</a:t>
            </a:r>
          </a:p>
          <a:p>
            <a:pPr eaLnBrk="1" hangingPunct="1">
              <a:lnSpc>
                <a:spcPct val="120000"/>
              </a:lnSpc>
            </a:pPr>
            <a:r>
              <a:rPr lang="en-US" sz="2800">
                <a:latin typeface="Arial" charset="0"/>
                <a:ea typeface="ＭＳ Ｐゴシック" charset="0"/>
                <a:cs typeface="Arial" charset="0"/>
              </a:rPr>
              <a:t>Explain relative motions of tectonic plates in Iceland; and </a:t>
            </a:r>
          </a:p>
          <a:p>
            <a:pPr eaLnBrk="1" hangingPunct="1">
              <a:lnSpc>
                <a:spcPct val="120000"/>
              </a:lnSpc>
            </a:pPr>
            <a:r>
              <a:rPr lang="en-US" sz="2800">
                <a:latin typeface="Arial" charset="0"/>
                <a:ea typeface="ＭＳ Ｐゴシック" charset="0"/>
                <a:cs typeface="Arial" charset="0"/>
              </a:rPr>
              <a:t>Explore global GPS data.</a:t>
            </a:r>
          </a:p>
          <a:p>
            <a:pPr eaLnBrk="1" hangingPunct="1">
              <a:lnSpc>
                <a:spcPct val="120000"/>
              </a:lnSpc>
            </a:pPr>
            <a:endParaRPr lang="en-US" sz="2800">
              <a:latin typeface="Arial" charset="0"/>
              <a:ea typeface="ＭＳ Ｐゴシック"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0">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41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410">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7410">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74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a:xfrm>
            <a:off x="1919288" y="-42863"/>
            <a:ext cx="7262812" cy="889001"/>
          </a:xfrm>
        </p:spPr>
        <p:txBody>
          <a:bodyPr/>
          <a:lstStyle/>
          <a:p>
            <a:r>
              <a:rPr lang="en-US" b="1">
                <a:latin typeface="Arial" charset="0"/>
              </a:rPr>
              <a:t>GPS time series plots</a:t>
            </a:r>
          </a:p>
        </p:txBody>
      </p:sp>
      <p:sp>
        <p:nvSpPr>
          <p:cNvPr id="47106" name="Rectangle 3"/>
          <p:cNvSpPr>
            <a:spLocks noGrp="1" noChangeArrowheads="1"/>
          </p:cNvSpPr>
          <p:nvPr>
            <p:ph type="body" idx="1"/>
          </p:nvPr>
        </p:nvSpPr>
        <p:spPr>
          <a:xfrm>
            <a:off x="342900" y="1352550"/>
            <a:ext cx="2635250" cy="3794125"/>
          </a:xfrm>
        </p:spPr>
        <p:txBody>
          <a:bodyPr/>
          <a:lstStyle/>
          <a:p>
            <a:pPr>
              <a:buFontTx/>
              <a:buNone/>
              <a:defRPr/>
            </a:pPr>
            <a:r>
              <a:rPr lang="en-US" sz="2400" dirty="0">
                <a:latin typeface="Arial" charset="0"/>
                <a:ea typeface="ＭＳ Ｐゴシック" charset="0"/>
                <a:cs typeface="Arial" charset="0"/>
              </a:rPr>
              <a:t>3</a:t>
            </a:r>
            <a:r>
              <a:rPr lang="en-US" sz="2400" dirty="0" smtClean="0">
                <a:latin typeface="Arial" charset="0"/>
                <a:ea typeface="ＭＳ Ｐゴシック" charset="0"/>
                <a:cs typeface="Arial" charset="0"/>
              </a:rPr>
              <a:t> separate plots on y-axis</a:t>
            </a:r>
            <a:r>
              <a:rPr lang="en-US" sz="2400" dirty="0">
                <a:latin typeface="Arial" charset="0"/>
                <a:ea typeface="ＭＳ Ｐゴシック" charset="0"/>
                <a:cs typeface="Arial" charset="0"/>
              </a:rPr>
              <a:t>:</a:t>
            </a:r>
          </a:p>
          <a:p>
            <a:pPr lvl="1">
              <a:spcBef>
                <a:spcPts val="1000"/>
              </a:spcBef>
              <a:defRPr/>
            </a:pPr>
            <a:r>
              <a:rPr lang="en-US" sz="2400" dirty="0" smtClean="0">
                <a:latin typeface="Arial" charset="0"/>
                <a:ea typeface="ＭＳ Ｐゴシック" charset="0"/>
                <a:cs typeface="Arial" charset="0"/>
              </a:rPr>
              <a:t>North</a:t>
            </a:r>
            <a:endParaRPr lang="en-US" sz="2400" dirty="0">
              <a:latin typeface="Arial" charset="0"/>
              <a:ea typeface="ＭＳ Ｐゴシック" charset="0"/>
              <a:cs typeface="Arial" charset="0"/>
            </a:endParaRPr>
          </a:p>
          <a:p>
            <a:pPr lvl="1">
              <a:spcBef>
                <a:spcPts val="1000"/>
              </a:spcBef>
              <a:defRPr/>
            </a:pPr>
            <a:r>
              <a:rPr lang="en-US" sz="2400" dirty="0" smtClean="0">
                <a:latin typeface="Arial" charset="0"/>
                <a:ea typeface="ＭＳ Ｐゴシック" charset="0"/>
                <a:cs typeface="Arial" charset="0"/>
              </a:rPr>
              <a:t>East</a:t>
            </a:r>
            <a:endParaRPr lang="en-US" sz="2400" dirty="0">
              <a:latin typeface="Arial" charset="0"/>
              <a:ea typeface="ＭＳ Ｐゴシック" charset="0"/>
              <a:cs typeface="Arial" charset="0"/>
            </a:endParaRPr>
          </a:p>
          <a:p>
            <a:pPr lvl="1">
              <a:spcBef>
                <a:spcPts val="1000"/>
              </a:spcBef>
              <a:defRPr/>
            </a:pPr>
            <a:r>
              <a:rPr lang="en-US" sz="2400" dirty="0" smtClean="0">
                <a:latin typeface="Arial" charset="0"/>
                <a:ea typeface="ＭＳ Ｐゴシック" charset="0"/>
                <a:cs typeface="Arial" charset="0"/>
              </a:rPr>
              <a:t>Height (Vertical</a:t>
            </a:r>
            <a:r>
              <a:rPr lang="en-US" sz="2400" dirty="0">
                <a:latin typeface="Arial" charset="0"/>
                <a:ea typeface="ＭＳ Ｐゴシック" charset="0"/>
                <a:cs typeface="Arial" charset="0"/>
              </a:rPr>
              <a:t>)</a:t>
            </a:r>
          </a:p>
          <a:p>
            <a:pPr marL="0" indent="0">
              <a:buFont typeface="Arial" charset="0"/>
              <a:buNone/>
              <a:defRPr/>
            </a:pPr>
            <a:r>
              <a:rPr lang="en-US" sz="2400" dirty="0" smtClean="0">
                <a:latin typeface="Arial" charset="0"/>
                <a:ea typeface="ＭＳ Ｐゴシック" charset="0"/>
                <a:cs typeface="Arial" charset="0"/>
              </a:rPr>
              <a:t>Notice that scales vary.</a:t>
            </a:r>
          </a:p>
        </p:txBody>
      </p:sp>
      <p:pic>
        <p:nvPicPr>
          <p:cNvPr id="34819" name="Picture 4" descr="SBCC"/>
          <p:cNvPicPr>
            <a:picLocks noChangeAspect="1" noChangeArrowheads="1"/>
          </p:cNvPicPr>
          <p:nvPr/>
        </p:nvPicPr>
        <p:blipFill>
          <a:blip r:embed="rId3">
            <a:extLst>
              <a:ext uri="{28A0092B-C50C-407E-A947-70E740481C1C}">
                <a14:useLocalDpi xmlns:a14="http://schemas.microsoft.com/office/drawing/2010/main" val="0"/>
              </a:ext>
            </a:extLst>
          </a:blip>
          <a:srcRect l="702" t="1108" r="3825" b="5984"/>
          <a:stretch>
            <a:fillRect/>
          </a:stretch>
        </p:blipFill>
        <p:spPr bwMode="auto">
          <a:xfrm>
            <a:off x="3155950" y="839788"/>
            <a:ext cx="4249738"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5"/>
          <p:cNvSpPr>
            <a:spLocks noChangeArrowheads="1"/>
          </p:cNvSpPr>
          <p:nvPr/>
        </p:nvSpPr>
        <p:spPr bwMode="auto">
          <a:xfrm>
            <a:off x="3273425" y="6351588"/>
            <a:ext cx="432435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pPr>
            <a:r>
              <a:rPr lang="en-US" sz="2200"/>
              <a:t>X-axis: date of the measurement</a:t>
            </a:r>
          </a:p>
        </p:txBody>
      </p:sp>
      <p:sp>
        <p:nvSpPr>
          <p:cNvPr id="34821" name="Rectangle 6"/>
          <p:cNvSpPr>
            <a:spLocks noChangeArrowheads="1"/>
          </p:cNvSpPr>
          <p:nvPr/>
        </p:nvSpPr>
        <p:spPr bwMode="auto">
          <a:xfrm>
            <a:off x="7648575" y="2355850"/>
            <a:ext cx="1495425"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sz="2200"/>
              <a:t>Red points:</a:t>
            </a:r>
          </a:p>
          <a:p>
            <a:pPr>
              <a:lnSpc>
                <a:spcPct val="90000"/>
              </a:lnSpc>
            </a:pPr>
            <a:r>
              <a:rPr lang="en-US" sz="2200"/>
              <a:t>rapid estimates </a:t>
            </a:r>
          </a:p>
        </p:txBody>
      </p:sp>
      <p:sp>
        <p:nvSpPr>
          <p:cNvPr id="34822" name="AutoShape 7"/>
          <p:cNvSpPr>
            <a:spLocks noChangeArrowheads="1"/>
          </p:cNvSpPr>
          <p:nvPr/>
        </p:nvSpPr>
        <p:spPr bwMode="auto">
          <a:xfrm>
            <a:off x="6880225" y="5045075"/>
            <a:ext cx="500063" cy="874713"/>
          </a:xfrm>
          <a:prstGeom prst="roundRect">
            <a:avLst>
              <a:gd name="adj" fmla="val 16667"/>
            </a:avLst>
          </a:prstGeom>
          <a:noFill/>
          <a:ln w="28575">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4823" name="AutoShape 8"/>
          <p:cNvSpPr>
            <a:spLocks noChangeArrowheads="1"/>
          </p:cNvSpPr>
          <p:nvPr/>
        </p:nvSpPr>
        <p:spPr bwMode="auto">
          <a:xfrm>
            <a:off x="6975475" y="4081463"/>
            <a:ext cx="320675" cy="355600"/>
          </a:xfrm>
          <a:prstGeom prst="roundRect">
            <a:avLst>
              <a:gd name="adj" fmla="val 16667"/>
            </a:avLst>
          </a:prstGeom>
          <a:noFill/>
          <a:ln w="28575">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4824" name="AutoShape 9"/>
          <p:cNvSpPr>
            <a:spLocks noChangeArrowheads="1"/>
          </p:cNvSpPr>
          <p:nvPr/>
        </p:nvSpPr>
        <p:spPr bwMode="auto">
          <a:xfrm>
            <a:off x="6975475" y="1217613"/>
            <a:ext cx="320675" cy="355600"/>
          </a:xfrm>
          <a:prstGeom prst="roundRect">
            <a:avLst>
              <a:gd name="adj" fmla="val 16667"/>
            </a:avLst>
          </a:prstGeom>
          <a:noFill/>
          <a:ln w="28575">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4825" name="AutoShape 10"/>
          <p:cNvSpPr>
            <a:spLocks noChangeArrowheads="1"/>
          </p:cNvSpPr>
          <p:nvPr/>
        </p:nvSpPr>
        <p:spPr bwMode="auto">
          <a:xfrm>
            <a:off x="3079750" y="1489075"/>
            <a:ext cx="330200" cy="4327525"/>
          </a:xfrm>
          <a:prstGeom prst="roundRect">
            <a:avLst>
              <a:gd name="adj" fmla="val 16667"/>
            </a:avLst>
          </a:pr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4826" name="AutoShape 11"/>
          <p:cNvSpPr>
            <a:spLocks noChangeArrowheads="1"/>
          </p:cNvSpPr>
          <p:nvPr/>
        </p:nvSpPr>
        <p:spPr bwMode="auto">
          <a:xfrm flipV="1">
            <a:off x="3095625" y="5992813"/>
            <a:ext cx="4362450" cy="317500"/>
          </a:xfrm>
          <a:prstGeom prst="roundRect">
            <a:avLst>
              <a:gd name="adj" fmla="val 16667"/>
            </a:avLst>
          </a:prstGeom>
          <a:noFill/>
          <a:ln w="28575">
            <a:solidFill>
              <a:srgbClr val="99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4827" name="Line 12"/>
          <p:cNvSpPr>
            <a:spLocks noChangeShapeType="1"/>
          </p:cNvSpPr>
          <p:nvPr/>
        </p:nvSpPr>
        <p:spPr bwMode="auto">
          <a:xfrm>
            <a:off x="2116138" y="1973263"/>
            <a:ext cx="941387" cy="15240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28" name="Line 14"/>
          <p:cNvSpPr>
            <a:spLocks noChangeShapeType="1"/>
          </p:cNvSpPr>
          <p:nvPr/>
        </p:nvSpPr>
        <p:spPr bwMode="auto">
          <a:xfrm>
            <a:off x="7277100" y="1570038"/>
            <a:ext cx="482600" cy="7493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9" name="Line 15"/>
          <p:cNvSpPr>
            <a:spLocks noChangeShapeType="1"/>
          </p:cNvSpPr>
          <p:nvPr/>
        </p:nvSpPr>
        <p:spPr bwMode="auto">
          <a:xfrm flipH="1">
            <a:off x="7307263" y="4011613"/>
            <a:ext cx="417512" cy="18732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30" name="Line 16"/>
          <p:cNvSpPr>
            <a:spLocks noChangeShapeType="1"/>
          </p:cNvSpPr>
          <p:nvPr/>
        </p:nvSpPr>
        <p:spPr bwMode="auto">
          <a:xfrm flipH="1">
            <a:off x="7337425" y="4035425"/>
            <a:ext cx="346075" cy="102235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 name="Line 14"/>
          <p:cNvSpPr>
            <a:spLocks noChangeShapeType="1"/>
          </p:cNvSpPr>
          <p:nvPr/>
        </p:nvSpPr>
        <p:spPr bwMode="auto">
          <a:xfrm flipV="1">
            <a:off x="3789363" y="1965325"/>
            <a:ext cx="3459162" cy="17463"/>
          </a:xfrm>
          <a:prstGeom prst="line">
            <a:avLst/>
          </a:prstGeom>
          <a:noFill/>
          <a:ln w="28575">
            <a:solidFill>
              <a:schemeClr val="accent6">
                <a:lumMod val="75000"/>
              </a:schemeClr>
            </a:solidFill>
            <a:prstDash val="dot"/>
            <a:round/>
            <a:headEnd/>
            <a:tailEnd/>
          </a:ln>
          <a:extLst>
            <a:ext uri="{909E8E84-426E-40dd-AFC4-6F175D3DCCD1}">
              <a14:hiddenFill xmlns:a14="http://schemas.microsoft.com/office/drawing/2010/main">
                <a:noFill/>
              </a14:hiddenFill>
            </a:ext>
          </a:extLst>
        </p:spPr>
        <p:txBody>
          <a:bodyPr wrap="none" anchor="ctr"/>
          <a:lstStyle/>
          <a:p>
            <a:pP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p:txBody>
          <a:bodyPr/>
          <a:lstStyle/>
          <a:p>
            <a:r>
              <a:rPr lang="en-US">
                <a:latin typeface="Arial" charset="0"/>
              </a:rPr>
              <a:t>Sources of Error</a:t>
            </a:r>
          </a:p>
        </p:txBody>
      </p:sp>
      <p:sp>
        <p:nvSpPr>
          <p:cNvPr id="7373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AE8ED81-484C-C042-957F-5A6EF57E823C}" type="slidenum">
              <a:rPr lang="en-US" sz="900">
                <a:solidFill>
                  <a:srgbClr val="898989"/>
                </a:solidFill>
              </a:rPr>
              <a:pPr eaLnBrk="1" hangingPunct="1"/>
              <a:t>21</a:t>
            </a:fld>
            <a:endParaRPr lang="en-US" sz="900">
              <a:solidFill>
                <a:srgbClr val="898989"/>
              </a:solidFill>
            </a:endParaRPr>
          </a:p>
        </p:txBody>
      </p:sp>
      <p:sp>
        <p:nvSpPr>
          <p:cNvPr id="73731" name="Rectangle 3"/>
          <p:cNvSpPr>
            <a:spLocks noGrp="1" noChangeArrowheads="1"/>
          </p:cNvSpPr>
          <p:nvPr>
            <p:ph type="body" idx="4294967295"/>
          </p:nvPr>
        </p:nvSpPr>
        <p:spPr>
          <a:xfrm>
            <a:off x="0" y="1292225"/>
            <a:ext cx="4310063" cy="5241925"/>
          </a:xfrm>
        </p:spPr>
        <p:txBody>
          <a:bodyPr/>
          <a:lstStyle/>
          <a:p>
            <a:pPr eaLnBrk="1" hangingPunct="1">
              <a:buFontTx/>
              <a:buNone/>
            </a:pPr>
            <a:r>
              <a:rPr lang="en-US" sz="2800">
                <a:latin typeface="Calibri" charset="0"/>
                <a:ea typeface="ＭＳ Ｐゴシック" charset="0"/>
                <a:cs typeface="ＭＳ Ｐゴシック" charset="0"/>
              </a:rPr>
              <a:t>Some GPS Error Sources</a:t>
            </a:r>
          </a:p>
          <a:p>
            <a:pPr eaLnBrk="1" hangingPunct="1">
              <a:lnSpc>
                <a:spcPct val="85000"/>
              </a:lnSpc>
              <a:spcBef>
                <a:spcPct val="30000"/>
              </a:spcBef>
            </a:pPr>
            <a:r>
              <a:rPr lang="en-US" sz="2800">
                <a:latin typeface="Calibri" charset="0"/>
                <a:ea typeface="ＭＳ Ｐゴシック" charset="0"/>
                <a:cs typeface="ＭＳ Ｐゴシック" charset="0"/>
              </a:rPr>
              <a:t>Selective Availability </a:t>
            </a:r>
          </a:p>
          <a:p>
            <a:pPr eaLnBrk="1" hangingPunct="1">
              <a:lnSpc>
                <a:spcPct val="85000"/>
              </a:lnSpc>
              <a:spcBef>
                <a:spcPct val="30000"/>
              </a:spcBef>
            </a:pPr>
            <a:r>
              <a:rPr lang="en-US" sz="2800">
                <a:latin typeface="Calibri" charset="0"/>
                <a:ea typeface="ＭＳ Ｐゴシック" charset="0"/>
                <a:cs typeface="ＭＳ Ｐゴシック" charset="0"/>
              </a:rPr>
              <a:t>Satellite orbits </a:t>
            </a:r>
          </a:p>
          <a:p>
            <a:pPr eaLnBrk="1" hangingPunct="1">
              <a:lnSpc>
                <a:spcPct val="85000"/>
              </a:lnSpc>
              <a:spcBef>
                <a:spcPct val="30000"/>
              </a:spcBef>
            </a:pPr>
            <a:r>
              <a:rPr lang="en-US" sz="2800">
                <a:latin typeface="Calibri" charset="0"/>
                <a:ea typeface="ＭＳ Ｐゴシック" charset="0"/>
                <a:cs typeface="ＭＳ Ｐゴシック" charset="0"/>
              </a:rPr>
              <a:t>Satellite and receiver clock errors </a:t>
            </a:r>
          </a:p>
          <a:p>
            <a:pPr eaLnBrk="1" hangingPunct="1">
              <a:lnSpc>
                <a:spcPct val="85000"/>
              </a:lnSpc>
              <a:spcBef>
                <a:spcPct val="30000"/>
              </a:spcBef>
            </a:pPr>
            <a:r>
              <a:rPr lang="en-US" sz="2800" b="1">
                <a:latin typeface="Calibri" charset="0"/>
                <a:ea typeface="ＭＳ Ｐゴシック" charset="0"/>
                <a:cs typeface="ＭＳ Ｐゴシック" charset="0"/>
              </a:rPr>
              <a:t>Atmospheric delays</a:t>
            </a:r>
          </a:p>
          <a:p>
            <a:pPr lvl="1" eaLnBrk="1" hangingPunct="1">
              <a:lnSpc>
                <a:spcPct val="85000"/>
              </a:lnSpc>
              <a:spcBef>
                <a:spcPct val="30000"/>
              </a:spcBef>
            </a:pPr>
            <a:r>
              <a:rPr lang="en-US">
                <a:latin typeface="Calibri" charset="0"/>
                <a:ea typeface="ＭＳ Ｐゴシック" charset="0"/>
              </a:rPr>
              <a:t>Ionosphere</a:t>
            </a:r>
          </a:p>
          <a:p>
            <a:pPr lvl="1" eaLnBrk="1" hangingPunct="1">
              <a:lnSpc>
                <a:spcPct val="85000"/>
              </a:lnSpc>
              <a:spcBef>
                <a:spcPct val="30000"/>
              </a:spcBef>
            </a:pPr>
            <a:r>
              <a:rPr lang="en-US">
                <a:latin typeface="Calibri" charset="0"/>
                <a:ea typeface="ＭＳ Ｐゴシック" charset="0"/>
              </a:rPr>
              <a:t>Troposphere </a:t>
            </a:r>
          </a:p>
          <a:p>
            <a:pPr eaLnBrk="1" hangingPunct="1">
              <a:lnSpc>
                <a:spcPct val="85000"/>
              </a:lnSpc>
              <a:spcBef>
                <a:spcPct val="30000"/>
              </a:spcBef>
            </a:pPr>
            <a:r>
              <a:rPr lang="en-US" sz="2800" b="1">
                <a:latin typeface="Calibri" charset="0"/>
                <a:ea typeface="ＭＳ Ｐゴシック" charset="0"/>
                <a:cs typeface="ＭＳ Ｐゴシック" charset="0"/>
              </a:rPr>
              <a:t>Multi-path </a:t>
            </a:r>
            <a:r>
              <a:rPr lang="en-US" sz="2800">
                <a:latin typeface="Calibri" charset="0"/>
                <a:ea typeface="ＭＳ Ｐゴシック" charset="0"/>
                <a:cs typeface="ＭＳ Ｐゴシック" charset="0"/>
              </a:rPr>
              <a:t> </a:t>
            </a:r>
          </a:p>
          <a:p>
            <a:pPr eaLnBrk="1" hangingPunct="1">
              <a:lnSpc>
                <a:spcPct val="85000"/>
              </a:lnSpc>
              <a:spcBef>
                <a:spcPct val="30000"/>
              </a:spcBef>
            </a:pPr>
            <a:r>
              <a:rPr lang="en-US" sz="2800" b="1">
                <a:latin typeface="Calibri" charset="0"/>
                <a:ea typeface="ＭＳ Ｐゴシック" charset="0"/>
                <a:cs typeface="ＭＳ Ｐゴシック" charset="0"/>
              </a:rPr>
              <a:t>Human errors</a:t>
            </a:r>
          </a:p>
        </p:txBody>
      </p:sp>
      <p:pic>
        <p:nvPicPr>
          <p:cNvPr id="73732" name="Picture 4" descr="GPS_gonebad_half"/>
          <p:cNvPicPr>
            <a:picLocks noChangeAspect="1" noChangeArrowheads="1"/>
          </p:cNvPicPr>
          <p:nvPr/>
        </p:nvPicPr>
        <p:blipFill>
          <a:blip r:embed="rId3">
            <a:lum contrast="36000"/>
            <a:extLst>
              <a:ext uri="{28A0092B-C50C-407E-A947-70E740481C1C}">
                <a14:useLocalDpi xmlns:a14="http://schemas.microsoft.com/office/drawing/2010/main" val="0"/>
              </a:ext>
            </a:extLst>
          </a:blip>
          <a:srcRect/>
          <a:stretch>
            <a:fillRect/>
          </a:stretch>
        </p:blipFill>
        <p:spPr bwMode="auto">
          <a:xfrm>
            <a:off x="4321175" y="877888"/>
            <a:ext cx="4799013" cy="598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Text Box 5"/>
          <p:cNvSpPr txBox="1">
            <a:spLocks noChangeArrowheads="1"/>
          </p:cNvSpPr>
          <p:nvPr/>
        </p:nvSpPr>
        <p:spPr bwMode="auto">
          <a:xfrm>
            <a:off x="7075488" y="6369050"/>
            <a:ext cx="17589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t>The New Yorker, Roz Chast</a:t>
            </a:r>
          </a:p>
        </p:txBody>
      </p:sp>
    </p:spTree>
    <p:extLst>
      <p:ext uri="{BB962C8B-B14F-4D97-AF65-F5344CB8AC3E}">
        <p14:creationId xmlns:p14="http://schemas.microsoft.com/office/powerpoint/2010/main" val="175501630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a:xfrm>
            <a:off x="3309938" y="90488"/>
            <a:ext cx="5834062" cy="673100"/>
          </a:xfrm>
        </p:spPr>
        <p:txBody>
          <a:bodyPr/>
          <a:lstStyle/>
          <a:p>
            <a:r>
              <a:rPr lang="en-US" b="1">
                <a:latin typeface="Arial" charset="0"/>
              </a:rPr>
              <a:t>Which way are we going? </a:t>
            </a:r>
          </a:p>
        </p:txBody>
      </p:sp>
      <p:sp>
        <p:nvSpPr>
          <p:cNvPr id="55298" name="Rectangle 3"/>
          <p:cNvSpPr>
            <a:spLocks noGrp="1" noChangeArrowheads="1"/>
          </p:cNvSpPr>
          <p:nvPr>
            <p:ph type="body" idx="1"/>
          </p:nvPr>
        </p:nvSpPr>
        <p:spPr>
          <a:xfrm>
            <a:off x="152400" y="939800"/>
            <a:ext cx="4146550" cy="5310188"/>
          </a:xfrm>
        </p:spPr>
        <p:txBody>
          <a:bodyPr/>
          <a:lstStyle/>
          <a:p>
            <a:pPr marL="0" indent="0">
              <a:buFont typeface="Arial" charset="0"/>
              <a:buNone/>
            </a:pPr>
            <a:r>
              <a:rPr lang="en-US" sz="2800" b="1">
                <a:latin typeface="Arial" charset="0"/>
                <a:ea typeface="ＭＳ Ｐゴシック" charset="0"/>
                <a:cs typeface="Arial" charset="0"/>
              </a:rPr>
              <a:t>Is the GPS station moving</a:t>
            </a:r>
            <a:endParaRPr lang="en-US" sz="2800">
              <a:latin typeface="Arial" charset="0"/>
              <a:ea typeface="ＭＳ Ｐゴシック" charset="0"/>
              <a:cs typeface="Arial" charset="0"/>
            </a:endParaRPr>
          </a:p>
          <a:p>
            <a:pPr marL="457200" lvl="1" indent="0">
              <a:buFont typeface="Wingdings" charset="0"/>
              <a:buNone/>
            </a:pPr>
            <a:r>
              <a:rPr lang="en-US">
                <a:latin typeface="Arial" charset="0"/>
                <a:ea typeface="ＭＳ Ｐゴシック" charset="0"/>
                <a:cs typeface="Arial" charset="0"/>
              </a:rPr>
              <a:t>north or south?</a:t>
            </a:r>
          </a:p>
          <a:p>
            <a:pPr marL="457200" lvl="1" indent="0">
              <a:buFont typeface="Wingdings" charset="0"/>
              <a:buNone/>
            </a:pPr>
            <a:endParaRPr lang="en-US">
              <a:latin typeface="Arial" charset="0"/>
              <a:ea typeface="ＭＳ Ｐゴシック" charset="0"/>
              <a:cs typeface="Arial" charset="0"/>
            </a:endParaRPr>
          </a:p>
          <a:p>
            <a:pPr marL="457200" lvl="1" indent="0">
              <a:buFont typeface="Wingdings" charset="0"/>
              <a:buNone/>
            </a:pPr>
            <a:endParaRPr lang="en-US">
              <a:latin typeface="Arial" charset="0"/>
              <a:ea typeface="ＭＳ Ｐゴシック" charset="0"/>
              <a:cs typeface="Arial" charset="0"/>
            </a:endParaRPr>
          </a:p>
          <a:p>
            <a:pPr marL="457200" lvl="1" indent="0">
              <a:buFont typeface="Wingdings" charset="0"/>
              <a:buNone/>
            </a:pPr>
            <a:r>
              <a:rPr lang="en-US">
                <a:latin typeface="Arial" charset="0"/>
                <a:ea typeface="ＭＳ Ｐゴシック" charset="0"/>
                <a:cs typeface="Arial" charset="0"/>
              </a:rPr>
              <a:t>east or west?</a:t>
            </a:r>
          </a:p>
          <a:p>
            <a:pPr marL="457200" lvl="1" indent="0">
              <a:buFont typeface="Wingdings" charset="0"/>
              <a:buNone/>
            </a:pPr>
            <a:endParaRPr lang="en-US">
              <a:latin typeface="Arial" charset="0"/>
              <a:ea typeface="ＭＳ Ｐゴシック" charset="0"/>
              <a:cs typeface="Arial" charset="0"/>
            </a:endParaRPr>
          </a:p>
          <a:p>
            <a:pPr marL="457200" lvl="1" indent="0">
              <a:buFont typeface="Wingdings" charset="0"/>
              <a:buNone/>
            </a:pPr>
            <a:endParaRPr lang="en-US">
              <a:latin typeface="Arial" charset="0"/>
              <a:ea typeface="ＭＳ Ｐゴシック" charset="0"/>
              <a:cs typeface="Arial" charset="0"/>
            </a:endParaRPr>
          </a:p>
          <a:p>
            <a:pPr marL="457200" lvl="1" indent="0">
              <a:buFont typeface="Wingdings" charset="0"/>
              <a:buNone/>
            </a:pPr>
            <a:r>
              <a:rPr lang="en-US">
                <a:latin typeface="Arial" charset="0"/>
                <a:ea typeface="ＭＳ Ｐゴシック" charset="0"/>
                <a:cs typeface="Arial" charset="0"/>
              </a:rPr>
              <a:t>up or down?</a:t>
            </a:r>
          </a:p>
        </p:txBody>
      </p:sp>
      <p:pic>
        <p:nvPicPr>
          <p:cNvPr id="36867" name="Picture 4" descr="SBCC"/>
          <p:cNvPicPr>
            <a:picLocks noChangeAspect="1" noChangeArrowheads="1"/>
          </p:cNvPicPr>
          <p:nvPr/>
        </p:nvPicPr>
        <p:blipFill>
          <a:blip r:embed="rId3">
            <a:extLst>
              <a:ext uri="{28A0092B-C50C-407E-A947-70E740481C1C}">
                <a14:useLocalDpi xmlns:a14="http://schemas.microsoft.com/office/drawing/2010/main" val="0"/>
              </a:ext>
            </a:extLst>
          </a:blip>
          <a:srcRect l="11385" t="8794" r="6505" b="68565"/>
          <a:stretch>
            <a:fillRect/>
          </a:stretch>
        </p:blipFill>
        <p:spPr bwMode="auto">
          <a:xfrm>
            <a:off x="4757738" y="1092200"/>
            <a:ext cx="3446462"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5" descr="SBCC"/>
          <p:cNvPicPr>
            <a:picLocks noChangeAspect="1" noChangeArrowheads="1"/>
          </p:cNvPicPr>
          <p:nvPr/>
        </p:nvPicPr>
        <p:blipFill>
          <a:blip r:embed="rId3">
            <a:extLst>
              <a:ext uri="{28A0092B-C50C-407E-A947-70E740481C1C}">
                <a14:useLocalDpi xmlns:a14="http://schemas.microsoft.com/office/drawing/2010/main" val="0"/>
              </a:ext>
            </a:extLst>
          </a:blip>
          <a:srcRect l="11385" t="8794" r="6505" b="68565"/>
          <a:stretch>
            <a:fillRect/>
          </a:stretch>
        </p:blipFill>
        <p:spPr bwMode="auto">
          <a:xfrm>
            <a:off x="4757738" y="2768600"/>
            <a:ext cx="3446462"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6"/>
          <p:cNvSpPr txBox="1">
            <a:spLocks noChangeArrowheads="1"/>
          </p:cNvSpPr>
          <p:nvPr/>
        </p:nvSpPr>
        <p:spPr bwMode="auto">
          <a:xfrm rot="-5400000">
            <a:off x="3731419" y="1523207"/>
            <a:ext cx="1339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 (mm)</a:t>
            </a:r>
          </a:p>
        </p:txBody>
      </p:sp>
      <p:sp>
        <p:nvSpPr>
          <p:cNvPr id="36870" name="Text Box 7"/>
          <p:cNvSpPr txBox="1">
            <a:spLocks noChangeArrowheads="1"/>
          </p:cNvSpPr>
          <p:nvPr/>
        </p:nvSpPr>
        <p:spPr bwMode="auto">
          <a:xfrm rot="-5400000">
            <a:off x="3782219" y="3818732"/>
            <a:ext cx="1238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East (mm)</a:t>
            </a:r>
          </a:p>
        </p:txBody>
      </p:sp>
      <p:pic>
        <p:nvPicPr>
          <p:cNvPr id="3687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3425" y="5043488"/>
            <a:ext cx="366236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Text Box 9"/>
          <p:cNvSpPr txBox="1">
            <a:spLocks noChangeArrowheads="1"/>
          </p:cNvSpPr>
          <p:nvPr/>
        </p:nvSpPr>
        <p:spPr bwMode="auto">
          <a:xfrm rot="-5400000">
            <a:off x="3652044" y="5561807"/>
            <a:ext cx="1504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Height  (mm)</a:t>
            </a:r>
          </a:p>
        </p:txBody>
      </p:sp>
      <p:sp>
        <p:nvSpPr>
          <p:cNvPr id="36873" name="Text Box 6"/>
          <p:cNvSpPr txBox="1">
            <a:spLocks noChangeArrowheads="1"/>
          </p:cNvSpPr>
          <p:nvPr/>
        </p:nvSpPr>
        <p:spPr bwMode="auto">
          <a:xfrm>
            <a:off x="5989638" y="6418263"/>
            <a:ext cx="688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Time</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5298">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5298">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529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Rectangle 3"/>
          <p:cNvSpPr>
            <a:spLocks noGrp="1" noChangeArrowheads="1"/>
          </p:cNvSpPr>
          <p:nvPr>
            <p:ph type="body" idx="1"/>
          </p:nvPr>
        </p:nvSpPr>
        <p:spPr>
          <a:xfrm>
            <a:off x="152400" y="939800"/>
            <a:ext cx="4146550" cy="5918200"/>
          </a:xfrm>
        </p:spPr>
        <p:txBody>
          <a:bodyPr/>
          <a:lstStyle/>
          <a:p>
            <a:pPr marL="0" indent="0">
              <a:buFont typeface="Arial" charset="0"/>
              <a:buNone/>
              <a:defRPr/>
            </a:pPr>
            <a:r>
              <a:rPr lang="en-US" sz="2800" b="1" dirty="0">
                <a:latin typeface="Arial" charset="0"/>
                <a:ea typeface="ＭＳ Ｐゴシック" charset="0"/>
                <a:cs typeface="Arial" charset="0"/>
              </a:rPr>
              <a:t>Positive</a:t>
            </a:r>
            <a:r>
              <a:rPr lang="en-US" sz="2800" dirty="0">
                <a:latin typeface="Arial" charset="0"/>
                <a:ea typeface="ＭＳ Ｐゴシック" charset="0"/>
                <a:cs typeface="Arial" charset="0"/>
              </a:rPr>
              <a:t> </a:t>
            </a:r>
            <a:r>
              <a:rPr lang="en-US" sz="2800" dirty="0" smtClean="0">
                <a:latin typeface="Arial" charset="0"/>
                <a:ea typeface="ＭＳ Ｐゴシック" charset="0"/>
                <a:cs typeface="Arial" charset="0"/>
              </a:rPr>
              <a:t>slope</a:t>
            </a:r>
            <a:r>
              <a:rPr lang="en-US" sz="2400" dirty="0" smtClean="0">
                <a:latin typeface="Arial" charset="0"/>
                <a:ea typeface="ＭＳ Ｐゴシック" charset="0"/>
                <a:cs typeface="Arial" charset="0"/>
              </a:rPr>
              <a:t>:</a:t>
            </a:r>
            <a:endParaRPr lang="en-US" sz="2800" dirty="0">
              <a:latin typeface="Arial" charset="0"/>
              <a:ea typeface="ＭＳ Ｐゴシック" charset="0"/>
              <a:cs typeface="Arial" charset="0"/>
            </a:endParaRPr>
          </a:p>
          <a:p>
            <a:pPr marL="457200" lvl="1" indent="0">
              <a:buFont typeface="Wingdings" charset="0"/>
              <a:buNone/>
              <a:defRPr/>
            </a:pPr>
            <a:r>
              <a:rPr lang="en-US" dirty="0" smtClean="0">
                <a:latin typeface="Arial" charset="0"/>
                <a:ea typeface="ＭＳ Ｐゴシック" charset="0"/>
                <a:cs typeface="Arial" charset="0"/>
              </a:rPr>
              <a:t>The </a:t>
            </a:r>
            <a:r>
              <a:rPr lang="en-US" dirty="0">
                <a:latin typeface="Arial" charset="0"/>
                <a:ea typeface="ＭＳ Ｐゴシック" charset="0"/>
                <a:cs typeface="Arial" charset="0"/>
              </a:rPr>
              <a:t>station is moving </a:t>
            </a:r>
            <a:r>
              <a:rPr lang="en-US" b="1" dirty="0">
                <a:latin typeface="Arial" charset="0"/>
                <a:ea typeface="ＭＳ Ｐゴシック" charset="0"/>
                <a:cs typeface="Arial" charset="0"/>
              </a:rPr>
              <a:t>north</a:t>
            </a:r>
            <a:r>
              <a:rPr lang="en-US" dirty="0">
                <a:latin typeface="Arial" charset="0"/>
                <a:ea typeface="ＭＳ Ｐゴシック" charset="0"/>
                <a:cs typeface="Arial" charset="0"/>
              </a:rPr>
              <a:t>.</a:t>
            </a:r>
          </a:p>
          <a:p>
            <a:pPr marL="457200" lvl="1" indent="0">
              <a:buFont typeface="Wingdings" charset="0"/>
              <a:buNone/>
              <a:defRPr/>
            </a:pPr>
            <a:endParaRPr lang="en-US" dirty="0" smtClean="0">
              <a:latin typeface="Arial" charset="0"/>
              <a:ea typeface="ＭＳ Ｐゴシック" charset="0"/>
              <a:cs typeface="Arial" charset="0"/>
            </a:endParaRPr>
          </a:p>
          <a:p>
            <a:pPr marL="457200" lvl="1" indent="0">
              <a:buFont typeface="Wingdings" charset="0"/>
              <a:buNone/>
              <a:defRPr/>
            </a:pPr>
            <a:endParaRPr lang="en-US" dirty="0" smtClean="0">
              <a:latin typeface="Arial" charset="0"/>
              <a:ea typeface="ＭＳ Ｐゴシック" charset="0"/>
              <a:cs typeface="Arial" charset="0"/>
            </a:endParaRPr>
          </a:p>
          <a:p>
            <a:pPr marL="457200" lvl="1" indent="0">
              <a:buFont typeface="Wingdings" charset="0"/>
              <a:buNone/>
              <a:defRPr/>
            </a:pPr>
            <a:r>
              <a:rPr lang="en-US" dirty="0" smtClean="0">
                <a:latin typeface="Arial" charset="0"/>
                <a:ea typeface="ＭＳ Ｐゴシック" charset="0"/>
                <a:cs typeface="Arial" charset="0"/>
              </a:rPr>
              <a:t>The </a:t>
            </a:r>
            <a:r>
              <a:rPr lang="en-US" dirty="0">
                <a:latin typeface="Arial" charset="0"/>
                <a:ea typeface="ＭＳ Ｐゴシック" charset="0"/>
                <a:cs typeface="Arial" charset="0"/>
              </a:rPr>
              <a:t>station is moving </a:t>
            </a:r>
            <a:r>
              <a:rPr lang="en-US" b="1" dirty="0">
                <a:latin typeface="Arial" charset="0"/>
                <a:ea typeface="ＭＳ Ｐゴシック" charset="0"/>
                <a:cs typeface="Arial" charset="0"/>
              </a:rPr>
              <a:t>east</a:t>
            </a:r>
            <a:r>
              <a:rPr lang="en-US" dirty="0">
                <a:latin typeface="Arial" charset="0"/>
                <a:ea typeface="ＭＳ Ｐゴシック" charset="0"/>
                <a:cs typeface="Arial" charset="0"/>
              </a:rPr>
              <a:t>.</a:t>
            </a:r>
          </a:p>
          <a:p>
            <a:pPr marL="457200" lvl="1" indent="0">
              <a:buFont typeface="Wingdings" charset="0"/>
              <a:buNone/>
              <a:defRPr/>
            </a:pPr>
            <a:endParaRPr lang="en-US" dirty="0" smtClean="0">
              <a:latin typeface="Arial" charset="0"/>
              <a:ea typeface="ＭＳ Ｐゴシック" charset="0"/>
              <a:cs typeface="Arial" charset="0"/>
            </a:endParaRPr>
          </a:p>
          <a:p>
            <a:pPr marL="457200" lvl="1" indent="0">
              <a:buFont typeface="Wingdings" charset="0"/>
              <a:buNone/>
              <a:defRPr/>
            </a:pPr>
            <a:endParaRPr lang="en-US" dirty="0" smtClean="0">
              <a:latin typeface="Arial" charset="0"/>
              <a:ea typeface="ＭＳ Ｐゴシック" charset="0"/>
              <a:cs typeface="Arial" charset="0"/>
            </a:endParaRPr>
          </a:p>
          <a:p>
            <a:pPr marL="457200" lvl="1" indent="0">
              <a:buFont typeface="Wingdings" charset="0"/>
              <a:buNone/>
              <a:defRPr/>
            </a:pPr>
            <a:r>
              <a:rPr lang="en-US" dirty="0" smtClean="0">
                <a:latin typeface="Arial" charset="0"/>
                <a:ea typeface="ＭＳ Ｐゴシック" charset="0"/>
                <a:cs typeface="Arial" charset="0"/>
              </a:rPr>
              <a:t>The </a:t>
            </a:r>
            <a:r>
              <a:rPr lang="en-US" dirty="0">
                <a:latin typeface="Arial" charset="0"/>
                <a:ea typeface="ＭＳ Ｐゴシック" charset="0"/>
                <a:cs typeface="Arial" charset="0"/>
              </a:rPr>
              <a:t>station is moving </a:t>
            </a:r>
            <a:r>
              <a:rPr lang="en-US" b="1" dirty="0">
                <a:latin typeface="Arial" charset="0"/>
                <a:ea typeface="ＭＳ Ｐゴシック" charset="0"/>
                <a:cs typeface="Arial" charset="0"/>
              </a:rPr>
              <a:t>up</a:t>
            </a:r>
            <a:r>
              <a:rPr lang="en-US" dirty="0" smtClean="0">
                <a:latin typeface="Arial" charset="0"/>
                <a:ea typeface="ＭＳ Ｐゴシック" charset="0"/>
                <a:cs typeface="Arial" charset="0"/>
              </a:rPr>
              <a:t>.</a:t>
            </a:r>
          </a:p>
          <a:p>
            <a:pPr marL="57150" indent="0">
              <a:buFont typeface="Arial" charset="0"/>
              <a:buNone/>
              <a:defRPr/>
            </a:pPr>
            <a:endParaRPr lang="en-US" sz="1200" i="1" dirty="0" smtClean="0"/>
          </a:p>
          <a:p>
            <a:pPr marL="57150" indent="0">
              <a:buFont typeface="Arial" charset="0"/>
              <a:buNone/>
              <a:defRPr/>
            </a:pPr>
            <a:endParaRPr lang="en-US" sz="1200" i="1" dirty="0" smtClean="0"/>
          </a:p>
        </p:txBody>
      </p:sp>
      <p:pic>
        <p:nvPicPr>
          <p:cNvPr id="38914" name="Picture 4" descr="SBCC"/>
          <p:cNvPicPr>
            <a:picLocks noChangeAspect="1" noChangeArrowheads="1"/>
          </p:cNvPicPr>
          <p:nvPr/>
        </p:nvPicPr>
        <p:blipFill>
          <a:blip r:embed="rId3">
            <a:extLst>
              <a:ext uri="{28A0092B-C50C-407E-A947-70E740481C1C}">
                <a14:useLocalDpi xmlns:a14="http://schemas.microsoft.com/office/drawing/2010/main" val="0"/>
              </a:ext>
            </a:extLst>
          </a:blip>
          <a:srcRect l="11385" t="8794" r="6505" b="68565"/>
          <a:stretch>
            <a:fillRect/>
          </a:stretch>
        </p:blipFill>
        <p:spPr bwMode="auto">
          <a:xfrm>
            <a:off x="4757738" y="1092200"/>
            <a:ext cx="3446462"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5" descr="SBCC"/>
          <p:cNvPicPr>
            <a:picLocks noChangeAspect="1" noChangeArrowheads="1"/>
          </p:cNvPicPr>
          <p:nvPr/>
        </p:nvPicPr>
        <p:blipFill>
          <a:blip r:embed="rId3">
            <a:extLst>
              <a:ext uri="{28A0092B-C50C-407E-A947-70E740481C1C}">
                <a14:useLocalDpi xmlns:a14="http://schemas.microsoft.com/office/drawing/2010/main" val="0"/>
              </a:ext>
            </a:extLst>
          </a:blip>
          <a:srcRect l="11385" t="8794" r="6505" b="68565"/>
          <a:stretch>
            <a:fillRect/>
          </a:stretch>
        </p:blipFill>
        <p:spPr bwMode="auto">
          <a:xfrm>
            <a:off x="4757738" y="2768600"/>
            <a:ext cx="3446462"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6"/>
          <p:cNvSpPr txBox="1">
            <a:spLocks noChangeArrowheads="1"/>
          </p:cNvSpPr>
          <p:nvPr/>
        </p:nvSpPr>
        <p:spPr bwMode="auto">
          <a:xfrm rot="-5400000">
            <a:off x="3731419" y="1523207"/>
            <a:ext cx="1339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 (mm)</a:t>
            </a:r>
          </a:p>
        </p:txBody>
      </p:sp>
      <p:sp>
        <p:nvSpPr>
          <p:cNvPr id="38917" name="Text Box 7"/>
          <p:cNvSpPr txBox="1">
            <a:spLocks noChangeArrowheads="1"/>
          </p:cNvSpPr>
          <p:nvPr/>
        </p:nvSpPr>
        <p:spPr bwMode="auto">
          <a:xfrm rot="-5400000">
            <a:off x="3782219" y="3818732"/>
            <a:ext cx="1238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East (mm)</a:t>
            </a:r>
          </a:p>
        </p:txBody>
      </p:sp>
      <p:pic>
        <p:nvPicPr>
          <p:cNvPr id="3891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3425" y="5043488"/>
            <a:ext cx="366236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Text Box 9"/>
          <p:cNvSpPr txBox="1">
            <a:spLocks noChangeArrowheads="1"/>
          </p:cNvSpPr>
          <p:nvPr/>
        </p:nvSpPr>
        <p:spPr bwMode="auto">
          <a:xfrm rot="-5400000">
            <a:off x="3652044" y="5561807"/>
            <a:ext cx="1504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Height  (mm)</a:t>
            </a:r>
          </a:p>
        </p:txBody>
      </p:sp>
      <p:sp>
        <p:nvSpPr>
          <p:cNvPr id="38920" name="Text Box 6"/>
          <p:cNvSpPr txBox="1">
            <a:spLocks noChangeArrowheads="1"/>
          </p:cNvSpPr>
          <p:nvPr/>
        </p:nvSpPr>
        <p:spPr bwMode="auto">
          <a:xfrm>
            <a:off x="5989638" y="6418263"/>
            <a:ext cx="688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Time</a:t>
            </a:r>
          </a:p>
        </p:txBody>
      </p:sp>
      <p:sp>
        <p:nvSpPr>
          <p:cNvPr id="38921" name="Title 1"/>
          <p:cNvSpPr>
            <a:spLocks noGrp="1"/>
          </p:cNvSpPr>
          <p:nvPr>
            <p:ph type="title"/>
          </p:nvPr>
        </p:nvSpPr>
        <p:spPr>
          <a:xfrm>
            <a:off x="3309938" y="103188"/>
            <a:ext cx="5834062" cy="673100"/>
          </a:xfrm>
        </p:spPr>
        <p:txBody>
          <a:bodyPr/>
          <a:lstStyle/>
          <a:p>
            <a:r>
              <a:rPr lang="en-US" b="1">
                <a:latin typeface="Arial" charset="0"/>
              </a:rPr>
              <a:t>Which way are we going?</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5298">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5298">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529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p:txBody>
          <a:bodyPr/>
          <a:lstStyle/>
          <a:p>
            <a:r>
              <a:rPr lang="en-US" b="1">
                <a:latin typeface="Arial" charset="0"/>
              </a:rPr>
              <a:t>Which way are we going? </a:t>
            </a:r>
          </a:p>
        </p:txBody>
      </p:sp>
      <p:pic>
        <p:nvPicPr>
          <p:cNvPr id="40962" name="Picture 4" descr="SBCC"/>
          <p:cNvPicPr>
            <a:picLocks noChangeAspect="1" noChangeArrowheads="1"/>
          </p:cNvPicPr>
          <p:nvPr/>
        </p:nvPicPr>
        <p:blipFill>
          <a:blip r:embed="rId3">
            <a:extLst>
              <a:ext uri="{28A0092B-C50C-407E-A947-70E740481C1C}">
                <a14:useLocalDpi xmlns:a14="http://schemas.microsoft.com/office/drawing/2010/main" val="0"/>
              </a:ext>
            </a:extLst>
          </a:blip>
          <a:srcRect l="11385" t="68565" r="6505" b="8794"/>
          <a:stretch>
            <a:fillRect/>
          </a:stretch>
        </p:blipFill>
        <p:spPr bwMode="auto">
          <a:xfrm>
            <a:off x="4773613" y="1131888"/>
            <a:ext cx="3446462"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5" descr="SBCC"/>
          <p:cNvPicPr>
            <a:picLocks noChangeAspect="1" noChangeArrowheads="1"/>
          </p:cNvPicPr>
          <p:nvPr/>
        </p:nvPicPr>
        <p:blipFill>
          <a:blip r:embed="rId3">
            <a:extLst>
              <a:ext uri="{28A0092B-C50C-407E-A947-70E740481C1C}">
                <a14:useLocalDpi xmlns:a14="http://schemas.microsoft.com/office/drawing/2010/main" val="0"/>
              </a:ext>
            </a:extLst>
          </a:blip>
          <a:srcRect l="11385" t="68565" r="6505" b="8794"/>
          <a:stretch>
            <a:fillRect/>
          </a:stretch>
        </p:blipFill>
        <p:spPr bwMode="auto">
          <a:xfrm>
            <a:off x="4773613" y="3068638"/>
            <a:ext cx="3446462"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Box 6"/>
          <p:cNvSpPr txBox="1">
            <a:spLocks noChangeArrowheads="1"/>
          </p:cNvSpPr>
          <p:nvPr/>
        </p:nvSpPr>
        <p:spPr bwMode="auto">
          <a:xfrm rot="-5400000">
            <a:off x="3766344" y="1562894"/>
            <a:ext cx="1339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 (mm)</a:t>
            </a:r>
          </a:p>
        </p:txBody>
      </p:sp>
      <p:sp>
        <p:nvSpPr>
          <p:cNvPr id="40965" name="Text Box 7"/>
          <p:cNvSpPr txBox="1">
            <a:spLocks noChangeArrowheads="1"/>
          </p:cNvSpPr>
          <p:nvPr/>
        </p:nvSpPr>
        <p:spPr bwMode="auto">
          <a:xfrm rot="-5400000">
            <a:off x="3817144" y="3501232"/>
            <a:ext cx="1238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East (mm)</a:t>
            </a:r>
          </a:p>
        </p:txBody>
      </p:sp>
      <p:pic>
        <p:nvPicPr>
          <p:cNvPr id="4096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6763" y="4895850"/>
            <a:ext cx="3900487"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7" name="Text Box 9"/>
          <p:cNvSpPr txBox="1">
            <a:spLocks noChangeArrowheads="1"/>
          </p:cNvSpPr>
          <p:nvPr/>
        </p:nvSpPr>
        <p:spPr bwMode="auto">
          <a:xfrm rot="-5400000">
            <a:off x="3715544" y="5595144"/>
            <a:ext cx="1441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Height (mm)</a:t>
            </a:r>
          </a:p>
        </p:txBody>
      </p:sp>
      <p:sp>
        <p:nvSpPr>
          <p:cNvPr id="40968" name="Text Box 6"/>
          <p:cNvSpPr txBox="1">
            <a:spLocks noChangeArrowheads="1"/>
          </p:cNvSpPr>
          <p:nvPr/>
        </p:nvSpPr>
        <p:spPr bwMode="auto">
          <a:xfrm>
            <a:off x="6157913" y="6489700"/>
            <a:ext cx="688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Time</a:t>
            </a:r>
          </a:p>
        </p:txBody>
      </p:sp>
      <p:sp>
        <p:nvSpPr>
          <p:cNvPr id="13" name="Rectangle 3"/>
          <p:cNvSpPr txBox="1">
            <a:spLocks noChangeArrowheads="1"/>
          </p:cNvSpPr>
          <p:nvPr/>
        </p:nvSpPr>
        <p:spPr bwMode="auto">
          <a:xfrm>
            <a:off x="542925" y="1050925"/>
            <a:ext cx="3559175"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 typeface="Arial" charset="0"/>
              <a:buNone/>
            </a:pPr>
            <a:r>
              <a:rPr lang="en-US" sz="2800" b="1">
                <a:cs typeface="Arial" charset="0"/>
              </a:rPr>
              <a:t>Is the GPS station moving</a:t>
            </a:r>
            <a:endParaRPr lang="en-US" sz="2800">
              <a:cs typeface="Arial" charset="0"/>
            </a:endParaRPr>
          </a:p>
          <a:p>
            <a:pPr lvl="1">
              <a:spcBef>
                <a:spcPct val="20000"/>
              </a:spcBef>
              <a:buFont typeface="Wingdings" charset="0"/>
              <a:buNone/>
            </a:pPr>
            <a:r>
              <a:rPr lang="en-US" sz="2800">
                <a:cs typeface="Arial" charset="0"/>
              </a:rPr>
              <a:t>north or south?</a:t>
            </a:r>
          </a:p>
          <a:p>
            <a:pPr lvl="1">
              <a:spcBef>
                <a:spcPct val="20000"/>
              </a:spcBef>
              <a:buFont typeface="Wingdings" charset="0"/>
              <a:buNone/>
            </a:pPr>
            <a:endParaRPr lang="en-US" sz="2800">
              <a:cs typeface="Arial" charset="0"/>
            </a:endParaRPr>
          </a:p>
          <a:p>
            <a:pPr lvl="1">
              <a:spcBef>
                <a:spcPct val="20000"/>
              </a:spcBef>
              <a:buFont typeface="Wingdings" charset="0"/>
              <a:buNone/>
            </a:pPr>
            <a:endParaRPr lang="en-US" sz="2800">
              <a:cs typeface="Arial" charset="0"/>
            </a:endParaRPr>
          </a:p>
          <a:p>
            <a:pPr lvl="1">
              <a:spcBef>
                <a:spcPct val="20000"/>
              </a:spcBef>
              <a:buFont typeface="Wingdings" charset="0"/>
              <a:buNone/>
            </a:pPr>
            <a:r>
              <a:rPr lang="en-US" sz="2800">
                <a:cs typeface="Arial" charset="0"/>
              </a:rPr>
              <a:t>east or west?</a:t>
            </a:r>
          </a:p>
          <a:p>
            <a:pPr lvl="1">
              <a:spcBef>
                <a:spcPct val="20000"/>
              </a:spcBef>
              <a:buFont typeface="Wingdings" charset="0"/>
              <a:buNone/>
            </a:pPr>
            <a:endParaRPr lang="en-US" sz="2800">
              <a:cs typeface="Arial" charset="0"/>
            </a:endParaRPr>
          </a:p>
          <a:p>
            <a:pPr lvl="1">
              <a:spcBef>
                <a:spcPct val="20000"/>
              </a:spcBef>
              <a:buFont typeface="Wingdings" charset="0"/>
              <a:buNone/>
            </a:pPr>
            <a:endParaRPr lang="en-US" sz="2800">
              <a:cs typeface="Arial" charset="0"/>
            </a:endParaRPr>
          </a:p>
          <a:p>
            <a:pPr lvl="1">
              <a:spcBef>
                <a:spcPct val="20000"/>
              </a:spcBef>
              <a:buFont typeface="Wingdings" charset="0"/>
              <a:buNone/>
            </a:pPr>
            <a:r>
              <a:rPr lang="en-US" sz="2800">
                <a:cs typeface="Arial" charset="0"/>
              </a:rPr>
              <a:t>up or down?</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Rectangle 3"/>
          <p:cNvSpPr>
            <a:spLocks noGrp="1" noChangeArrowheads="1"/>
          </p:cNvSpPr>
          <p:nvPr>
            <p:ph type="body" idx="1"/>
          </p:nvPr>
        </p:nvSpPr>
        <p:spPr>
          <a:xfrm>
            <a:off x="236538" y="1314450"/>
            <a:ext cx="4146550" cy="5543550"/>
          </a:xfrm>
        </p:spPr>
        <p:txBody>
          <a:bodyPr/>
          <a:lstStyle/>
          <a:p>
            <a:pPr marL="0" indent="0">
              <a:buFont typeface="Arial" charset="0"/>
              <a:buNone/>
              <a:defRPr/>
            </a:pPr>
            <a:r>
              <a:rPr lang="en-US" sz="3000" b="1" dirty="0">
                <a:latin typeface="Arial" charset="0"/>
                <a:ea typeface="ＭＳ Ｐゴシック" charset="0"/>
                <a:cs typeface="Arial" charset="0"/>
              </a:rPr>
              <a:t>Negative</a:t>
            </a:r>
            <a:r>
              <a:rPr lang="en-US" sz="3000" dirty="0">
                <a:latin typeface="Arial" charset="0"/>
                <a:ea typeface="ＭＳ Ｐゴシック" charset="0"/>
                <a:cs typeface="Arial" charset="0"/>
              </a:rPr>
              <a:t> slope:</a:t>
            </a:r>
          </a:p>
          <a:p>
            <a:pPr marL="457200" lvl="1" indent="0">
              <a:buFont typeface="Wingdings" charset="0"/>
              <a:buNone/>
              <a:defRPr/>
            </a:pPr>
            <a:r>
              <a:rPr lang="en-US" dirty="0" smtClean="0">
                <a:latin typeface="Arial" charset="0"/>
                <a:ea typeface="ＭＳ Ｐゴシック" charset="0"/>
                <a:cs typeface="Arial" charset="0"/>
              </a:rPr>
              <a:t>The </a:t>
            </a:r>
            <a:r>
              <a:rPr lang="en-US" dirty="0">
                <a:latin typeface="Arial" charset="0"/>
                <a:ea typeface="ＭＳ Ｐゴシック" charset="0"/>
                <a:cs typeface="Arial" charset="0"/>
              </a:rPr>
              <a:t>station is moving </a:t>
            </a:r>
            <a:r>
              <a:rPr lang="en-US" b="1" dirty="0">
                <a:latin typeface="Arial" charset="0"/>
                <a:ea typeface="ＭＳ Ｐゴシック" charset="0"/>
                <a:cs typeface="Arial" charset="0"/>
              </a:rPr>
              <a:t>south</a:t>
            </a:r>
            <a:r>
              <a:rPr lang="en-US" dirty="0" smtClean="0">
                <a:latin typeface="Arial" charset="0"/>
                <a:ea typeface="ＭＳ Ｐゴシック" charset="0"/>
                <a:cs typeface="Arial" charset="0"/>
              </a:rPr>
              <a:t>.</a:t>
            </a:r>
          </a:p>
          <a:p>
            <a:pPr marL="457200" lvl="1" indent="0">
              <a:buFont typeface="Wingdings" charset="0"/>
              <a:buNone/>
              <a:defRPr/>
            </a:pPr>
            <a:endParaRPr lang="en-US" dirty="0">
              <a:latin typeface="Arial" charset="0"/>
              <a:ea typeface="ＭＳ Ｐゴシック" charset="0"/>
              <a:cs typeface="Arial" charset="0"/>
            </a:endParaRPr>
          </a:p>
          <a:p>
            <a:pPr marL="457200" lvl="1" indent="0">
              <a:buFont typeface="Wingdings" charset="0"/>
              <a:buNone/>
              <a:defRPr/>
            </a:pPr>
            <a:r>
              <a:rPr lang="en-US" dirty="0" smtClean="0">
                <a:latin typeface="Arial" charset="0"/>
                <a:ea typeface="ＭＳ Ｐゴシック" charset="0"/>
                <a:cs typeface="Arial" charset="0"/>
              </a:rPr>
              <a:t>The </a:t>
            </a:r>
            <a:r>
              <a:rPr lang="en-US" dirty="0">
                <a:latin typeface="Arial" charset="0"/>
                <a:ea typeface="ＭＳ Ｐゴシック" charset="0"/>
                <a:cs typeface="Arial" charset="0"/>
              </a:rPr>
              <a:t>station is moving </a:t>
            </a:r>
            <a:r>
              <a:rPr lang="en-US" b="1" dirty="0">
                <a:latin typeface="Arial" charset="0"/>
                <a:ea typeface="ＭＳ Ｐゴシック" charset="0"/>
                <a:cs typeface="Arial" charset="0"/>
              </a:rPr>
              <a:t>west</a:t>
            </a:r>
            <a:r>
              <a:rPr lang="en-US" dirty="0" smtClean="0">
                <a:latin typeface="Arial" charset="0"/>
                <a:ea typeface="ＭＳ Ｐゴシック" charset="0"/>
                <a:cs typeface="Arial" charset="0"/>
              </a:rPr>
              <a:t>.</a:t>
            </a:r>
          </a:p>
          <a:p>
            <a:pPr marL="457200" lvl="1" indent="0">
              <a:buFont typeface="Wingdings" charset="0"/>
              <a:buNone/>
              <a:defRPr/>
            </a:pPr>
            <a:endParaRPr lang="en-US" dirty="0">
              <a:latin typeface="Arial" charset="0"/>
              <a:ea typeface="ＭＳ Ｐゴシック" charset="0"/>
              <a:cs typeface="Arial" charset="0"/>
            </a:endParaRPr>
          </a:p>
          <a:p>
            <a:pPr marL="457200" lvl="1" indent="0">
              <a:buFont typeface="Wingdings" charset="0"/>
              <a:buNone/>
              <a:defRPr/>
            </a:pPr>
            <a:r>
              <a:rPr lang="en-US" dirty="0" smtClean="0">
                <a:latin typeface="Arial" charset="0"/>
                <a:ea typeface="ＭＳ Ｐゴシック" charset="0"/>
                <a:cs typeface="Arial" charset="0"/>
              </a:rPr>
              <a:t>The station is moving </a:t>
            </a:r>
            <a:r>
              <a:rPr lang="en-US" b="1" dirty="0" smtClean="0">
                <a:latin typeface="Arial" charset="0"/>
                <a:ea typeface="ＭＳ Ｐゴシック" charset="0"/>
                <a:cs typeface="Arial" charset="0"/>
              </a:rPr>
              <a:t>down</a:t>
            </a:r>
            <a:r>
              <a:rPr lang="en-US" dirty="0" smtClean="0">
                <a:latin typeface="Arial" charset="0"/>
                <a:ea typeface="ＭＳ Ｐゴシック" charset="0"/>
                <a:cs typeface="Arial" charset="0"/>
              </a:rPr>
              <a:t>.</a:t>
            </a:r>
          </a:p>
          <a:p>
            <a:pPr marL="57150" indent="0">
              <a:buFont typeface="Arial" charset="0"/>
              <a:buNone/>
              <a:defRPr/>
            </a:pPr>
            <a:endParaRPr lang="en-US" sz="1200" i="1" dirty="0" smtClean="0"/>
          </a:p>
          <a:p>
            <a:pPr marL="57150" indent="0">
              <a:buFont typeface="Arial" charset="0"/>
              <a:buNone/>
              <a:defRPr/>
            </a:pPr>
            <a:endParaRPr lang="en-US" sz="1200" i="1" dirty="0" smtClean="0"/>
          </a:p>
        </p:txBody>
      </p:sp>
      <p:pic>
        <p:nvPicPr>
          <p:cNvPr id="43010" name="Picture 4" descr="SBCC"/>
          <p:cNvPicPr>
            <a:picLocks noChangeAspect="1" noChangeArrowheads="1"/>
          </p:cNvPicPr>
          <p:nvPr/>
        </p:nvPicPr>
        <p:blipFill>
          <a:blip r:embed="rId3">
            <a:extLst>
              <a:ext uri="{28A0092B-C50C-407E-A947-70E740481C1C}">
                <a14:useLocalDpi xmlns:a14="http://schemas.microsoft.com/office/drawing/2010/main" val="0"/>
              </a:ext>
            </a:extLst>
          </a:blip>
          <a:srcRect l="11385" t="68565" r="6505" b="8794"/>
          <a:stretch>
            <a:fillRect/>
          </a:stretch>
        </p:blipFill>
        <p:spPr bwMode="auto">
          <a:xfrm>
            <a:off x="4773613" y="1131888"/>
            <a:ext cx="3446462"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5" descr="SBCC"/>
          <p:cNvPicPr>
            <a:picLocks noChangeAspect="1" noChangeArrowheads="1"/>
          </p:cNvPicPr>
          <p:nvPr/>
        </p:nvPicPr>
        <p:blipFill>
          <a:blip r:embed="rId3">
            <a:extLst>
              <a:ext uri="{28A0092B-C50C-407E-A947-70E740481C1C}">
                <a14:useLocalDpi xmlns:a14="http://schemas.microsoft.com/office/drawing/2010/main" val="0"/>
              </a:ext>
            </a:extLst>
          </a:blip>
          <a:srcRect l="11385" t="68565" r="6505" b="8794"/>
          <a:stretch>
            <a:fillRect/>
          </a:stretch>
        </p:blipFill>
        <p:spPr bwMode="auto">
          <a:xfrm>
            <a:off x="4773613" y="3068638"/>
            <a:ext cx="3446462"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 Box 6"/>
          <p:cNvSpPr txBox="1">
            <a:spLocks noChangeArrowheads="1"/>
          </p:cNvSpPr>
          <p:nvPr/>
        </p:nvSpPr>
        <p:spPr bwMode="auto">
          <a:xfrm rot="-5400000">
            <a:off x="3766344" y="1562894"/>
            <a:ext cx="1339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 (mm)</a:t>
            </a:r>
          </a:p>
        </p:txBody>
      </p:sp>
      <p:sp>
        <p:nvSpPr>
          <p:cNvPr id="43013" name="Text Box 7"/>
          <p:cNvSpPr txBox="1">
            <a:spLocks noChangeArrowheads="1"/>
          </p:cNvSpPr>
          <p:nvPr/>
        </p:nvSpPr>
        <p:spPr bwMode="auto">
          <a:xfrm rot="-5400000">
            <a:off x="3817144" y="3501232"/>
            <a:ext cx="1238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East (mm)</a:t>
            </a:r>
          </a:p>
        </p:txBody>
      </p:sp>
      <p:pic>
        <p:nvPicPr>
          <p:cNvPr id="4301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6763" y="4895850"/>
            <a:ext cx="3900487"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Text Box 9"/>
          <p:cNvSpPr txBox="1">
            <a:spLocks noChangeArrowheads="1"/>
          </p:cNvSpPr>
          <p:nvPr/>
        </p:nvSpPr>
        <p:spPr bwMode="auto">
          <a:xfrm rot="-5400000">
            <a:off x="3715544" y="5595144"/>
            <a:ext cx="1441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Height (mm)</a:t>
            </a:r>
          </a:p>
        </p:txBody>
      </p:sp>
      <p:sp>
        <p:nvSpPr>
          <p:cNvPr id="43016" name="Text Box 6"/>
          <p:cNvSpPr txBox="1">
            <a:spLocks noChangeArrowheads="1"/>
          </p:cNvSpPr>
          <p:nvPr/>
        </p:nvSpPr>
        <p:spPr bwMode="auto">
          <a:xfrm>
            <a:off x="6157913" y="6489700"/>
            <a:ext cx="688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Time</a:t>
            </a:r>
          </a:p>
        </p:txBody>
      </p:sp>
      <p:sp>
        <p:nvSpPr>
          <p:cNvPr id="43017" name="Title 1"/>
          <p:cNvSpPr>
            <a:spLocks noGrp="1"/>
          </p:cNvSpPr>
          <p:nvPr>
            <p:ph type="title"/>
          </p:nvPr>
        </p:nvSpPr>
        <p:spPr/>
        <p:txBody>
          <a:bodyPr/>
          <a:lstStyle/>
          <a:p>
            <a:r>
              <a:rPr lang="en-US" b="1">
                <a:latin typeface="Arial" charset="0"/>
              </a:rPr>
              <a:t>Which way are we going?</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Content Placeholder 3" descr="velocityVector_RefKey_2008jun.png"/>
          <p:cNvPicPr>
            <a:picLocks noGrp="1" noChangeAspect="1"/>
          </p:cNvPicPr>
          <p:nvPr>
            <p:ph idx="1"/>
          </p:nvPr>
        </p:nvPicPr>
        <p:blipFill>
          <a:blip r:embed="rId3">
            <a:extLst>
              <a:ext uri="{28A0092B-C50C-407E-A947-70E740481C1C}">
                <a14:useLocalDpi xmlns:a14="http://schemas.microsoft.com/office/drawing/2010/main" val="0"/>
              </a:ext>
            </a:extLst>
          </a:blip>
          <a:srcRect l="412" t="12363" r="517"/>
          <a:stretch>
            <a:fillRect/>
          </a:stretch>
        </p:blipFill>
        <p:spPr>
          <a:xfrm>
            <a:off x="1911350" y="779463"/>
            <a:ext cx="5314950" cy="6083300"/>
          </a:xfrm>
        </p:spPr>
      </p:pic>
      <p:sp>
        <p:nvSpPr>
          <p:cNvPr id="45058" name="Title 1"/>
          <p:cNvSpPr>
            <a:spLocks noGrp="1"/>
          </p:cNvSpPr>
          <p:nvPr>
            <p:ph type="title"/>
          </p:nvPr>
        </p:nvSpPr>
        <p:spPr/>
        <p:txBody>
          <a:bodyPr/>
          <a:lstStyle/>
          <a:p>
            <a:r>
              <a:rPr lang="en-US" b="1">
                <a:latin typeface="Arial" charset="0"/>
              </a:rPr>
              <a:t>Time series plots</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p:txBody>
          <a:bodyPr/>
          <a:lstStyle/>
          <a:p>
            <a:r>
              <a:rPr lang="en-US" b="1">
                <a:latin typeface="Arial" charset="0"/>
              </a:rPr>
              <a:t>Gaps in data</a:t>
            </a:r>
          </a:p>
        </p:txBody>
      </p:sp>
      <p:sp>
        <p:nvSpPr>
          <p:cNvPr id="46082" name="Rectangle 3"/>
          <p:cNvSpPr>
            <a:spLocks noGrp="1" noChangeArrowheads="1"/>
          </p:cNvSpPr>
          <p:nvPr>
            <p:ph type="body" idx="1"/>
          </p:nvPr>
        </p:nvSpPr>
        <p:spPr>
          <a:xfrm>
            <a:off x="5305425" y="1241425"/>
            <a:ext cx="3705225" cy="5008563"/>
          </a:xfrm>
        </p:spPr>
        <p:txBody>
          <a:bodyPr/>
          <a:lstStyle/>
          <a:p>
            <a:pPr>
              <a:buFont typeface="Arial" charset="0"/>
              <a:buNone/>
            </a:pPr>
            <a:r>
              <a:rPr lang="en-US">
                <a:latin typeface="Arial" charset="0"/>
                <a:ea typeface="ＭＳ Ｐゴシック" charset="0"/>
                <a:cs typeface="Arial" charset="0"/>
              </a:rPr>
              <a:t>Causes:</a:t>
            </a:r>
          </a:p>
          <a:p>
            <a:r>
              <a:rPr lang="en-US">
                <a:latin typeface="Arial" charset="0"/>
                <a:ea typeface="ＭＳ Ｐゴシック" charset="0"/>
                <a:cs typeface="Arial" charset="0"/>
              </a:rPr>
              <a:t>Power outages</a:t>
            </a:r>
          </a:p>
          <a:p>
            <a:r>
              <a:rPr lang="en-US">
                <a:latin typeface="Arial" charset="0"/>
                <a:ea typeface="ＭＳ Ｐゴシック" charset="0"/>
                <a:cs typeface="Arial" charset="0"/>
              </a:rPr>
              <a:t>Snow coverage</a:t>
            </a:r>
          </a:p>
          <a:p>
            <a:r>
              <a:rPr lang="en-US">
                <a:latin typeface="Arial" charset="0"/>
                <a:ea typeface="ＭＳ Ｐゴシック" charset="0"/>
                <a:cs typeface="Arial" charset="0"/>
              </a:rPr>
              <a:t>Equipment failure</a:t>
            </a:r>
          </a:p>
          <a:p>
            <a:r>
              <a:rPr lang="en-US">
                <a:latin typeface="Arial" charset="0"/>
                <a:ea typeface="ＭＳ Ｐゴシック" charset="0"/>
                <a:cs typeface="Arial" charset="0"/>
              </a:rPr>
              <a:t>Vandalism</a:t>
            </a:r>
          </a:p>
          <a:p>
            <a:r>
              <a:rPr lang="en-US">
                <a:latin typeface="Arial" charset="0"/>
                <a:ea typeface="ＭＳ Ｐゴシック" charset="0"/>
                <a:cs typeface="Arial" charset="0"/>
              </a:rPr>
              <a:t>Wildlife</a:t>
            </a:r>
          </a:p>
          <a:p>
            <a:r>
              <a:rPr lang="en-US">
                <a:latin typeface="Arial" charset="0"/>
                <a:ea typeface="ＭＳ Ｐゴシック" charset="0"/>
                <a:cs typeface="Arial" charset="0"/>
              </a:rPr>
              <a:t>Etc.</a:t>
            </a:r>
          </a:p>
        </p:txBody>
      </p:sp>
      <p:pic>
        <p:nvPicPr>
          <p:cNvPr id="46083" name="Picture 4"/>
          <p:cNvPicPr>
            <a:picLocks noChangeAspect="1" noChangeArrowheads="1"/>
          </p:cNvPicPr>
          <p:nvPr/>
        </p:nvPicPr>
        <p:blipFill>
          <a:blip r:embed="rId3">
            <a:extLst>
              <a:ext uri="{28A0092B-C50C-407E-A947-70E740481C1C}">
                <a14:useLocalDpi xmlns:a14="http://schemas.microsoft.com/office/drawing/2010/main" val="0"/>
              </a:ext>
            </a:extLst>
          </a:blip>
          <a:srcRect b="4745"/>
          <a:stretch>
            <a:fillRect/>
          </a:stretch>
        </p:blipFill>
        <p:spPr bwMode="auto">
          <a:xfrm>
            <a:off x="652463" y="896938"/>
            <a:ext cx="4713287"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AutoShape 4"/>
          <p:cNvSpPr>
            <a:spLocks noChangeArrowheads="1"/>
          </p:cNvSpPr>
          <p:nvPr/>
        </p:nvSpPr>
        <p:spPr bwMode="auto">
          <a:xfrm>
            <a:off x="1838325" y="1558925"/>
            <a:ext cx="500063" cy="4714875"/>
          </a:xfrm>
          <a:prstGeom prst="roundRect">
            <a:avLst>
              <a:gd name="adj" fmla="val 16667"/>
            </a:avLst>
          </a:prstGeom>
          <a:noFill/>
          <a:ln w="19050">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4"/>
          <p:cNvSpPr>
            <a:spLocks noGrp="1"/>
          </p:cNvSpPr>
          <p:nvPr>
            <p:ph type="title"/>
          </p:nvPr>
        </p:nvSpPr>
        <p:spPr/>
        <p:txBody>
          <a:bodyPr/>
          <a:lstStyle/>
          <a:p>
            <a:r>
              <a:rPr lang="en-US" b="1">
                <a:latin typeface="Arial" charset="0"/>
              </a:rPr>
              <a:t>Iceland’s GPS data </a:t>
            </a:r>
          </a:p>
        </p:txBody>
      </p:sp>
      <p:pic>
        <p:nvPicPr>
          <p:cNvPr id="48130" name="Picture 1" descr="Hekla_and_hors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041400"/>
            <a:ext cx="6292850" cy="404971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48131" name="Picture 2" descr="Krafla_eruption,_Sept_198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92938" y="2624138"/>
            <a:ext cx="1622425" cy="11684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48132" name="Picture 3" descr="Lava_flow_at_Krafla,_1984 (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56150" y="3908425"/>
            <a:ext cx="3859213" cy="262413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a:xfrm>
            <a:off x="2455863" y="38100"/>
            <a:ext cx="6688137" cy="777875"/>
          </a:xfrm>
        </p:spPr>
        <p:txBody>
          <a:bodyPr/>
          <a:lstStyle/>
          <a:p>
            <a:r>
              <a:rPr lang="en-US" b="1">
                <a:latin typeface="Arial" charset="0"/>
              </a:rPr>
              <a:t>Iceland’s GPS data </a:t>
            </a:r>
          </a:p>
        </p:txBody>
      </p:sp>
      <p:pic>
        <p:nvPicPr>
          <p:cNvPr id="50178" name="Content Placeholder 3" descr="iceland_2.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73038" y="1298575"/>
            <a:ext cx="8559800" cy="4700588"/>
          </a:xfrm>
        </p:spPr>
      </p:pic>
      <p:grpSp>
        <p:nvGrpSpPr>
          <p:cNvPr id="50179" name="Group 9"/>
          <p:cNvGrpSpPr>
            <a:grpSpLocks/>
          </p:cNvGrpSpPr>
          <p:nvPr/>
        </p:nvGrpSpPr>
        <p:grpSpPr bwMode="auto">
          <a:xfrm>
            <a:off x="1700213" y="4405313"/>
            <a:ext cx="5205412" cy="1044575"/>
            <a:chOff x="1700946" y="4404985"/>
            <a:chExt cx="5204376" cy="1044767"/>
          </a:xfrm>
        </p:grpSpPr>
        <p:sp>
          <p:nvSpPr>
            <p:cNvPr id="5" name="Oval 4"/>
            <p:cNvSpPr/>
            <p:nvPr/>
          </p:nvSpPr>
          <p:spPr>
            <a:xfrm>
              <a:off x="1905692" y="4682848"/>
              <a:ext cx="338071" cy="339787"/>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Oval 6"/>
            <p:cNvSpPr/>
            <p:nvPr/>
          </p:nvSpPr>
          <p:spPr>
            <a:xfrm>
              <a:off x="5765724" y="4404985"/>
              <a:ext cx="338071" cy="33819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0182" name="TextBox 7"/>
            <p:cNvSpPr txBox="1">
              <a:spLocks noChangeArrowheads="1"/>
            </p:cNvSpPr>
            <p:nvPr/>
          </p:nvSpPr>
          <p:spPr bwMode="auto">
            <a:xfrm>
              <a:off x="1700946" y="5080420"/>
              <a:ext cx="81325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REYK</a:t>
              </a:r>
            </a:p>
          </p:txBody>
        </p:sp>
        <p:sp>
          <p:nvSpPr>
            <p:cNvPr id="50183" name="TextBox 8"/>
            <p:cNvSpPr txBox="1">
              <a:spLocks noChangeArrowheads="1"/>
            </p:cNvSpPr>
            <p:nvPr/>
          </p:nvSpPr>
          <p:spPr bwMode="auto">
            <a:xfrm>
              <a:off x="6066706" y="4675007"/>
              <a:ext cx="83861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HOFN</a:t>
              </a:r>
            </a:p>
          </p:txBody>
        </p:sp>
      </p:gr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8"/>
          <p:cNvSpPr>
            <a:spLocks noGrp="1"/>
          </p:cNvSpPr>
          <p:nvPr>
            <p:ph type="title" idx="4294967295"/>
          </p:nvPr>
        </p:nvSpPr>
        <p:spPr/>
        <p:txBody>
          <a:bodyPr/>
          <a:lstStyle/>
          <a:p>
            <a:r>
              <a:rPr lang="en-US" b="1">
                <a:latin typeface="Arial" charset="0"/>
              </a:rPr>
              <a:t>About geodesy</a:t>
            </a:r>
          </a:p>
        </p:txBody>
      </p:sp>
      <p:sp>
        <p:nvSpPr>
          <p:cNvPr id="19459" name="Slide Number Placeholder 2"/>
          <p:cNvSpPr txBox="1">
            <a:spLocks noGrp="1"/>
          </p:cNvSpPr>
          <p:nvPr/>
        </p:nvSpPr>
        <p:spPr bwMode="auto">
          <a:xfrm>
            <a:off x="6553200" y="6589713"/>
            <a:ext cx="2133600" cy="13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966B7BD9-FE23-0D4A-BCFE-BEBDD547DF2C}" type="slidenum">
              <a:rPr lang="en-US" sz="900">
                <a:solidFill>
                  <a:srgbClr val="898989"/>
                </a:solidFill>
              </a:rPr>
              <a:pPr algn="r" eaLnBrk="1" hangingPunct="1"/>
              <a:t>3</a:t>
            </a:fld>
            <a:endParaRPr lang="en-US" sz="900">
              <a:solidFill>
                <a:srgbClr val="898989"/>
              </a:solidFill>
            </a:endParaRPr>
          </a:p>
        </p:txBody>
      </p:sp>
      <p:sp>
        <p:nvSpPr>
          <p:cNvPr id="19460" name="Rectangle 3"/>
          <p:cNvSpPr>
            <a:spLocks noGrp="1" noChangeArrowheads="1"/>
          </p:cNvSpPr>
          <p:nvPr>
            <p:ph type="subTitle" idx="4294967295"/>
          </p:nvPr>
        </p:nvSpPr>
        <p:spPr>
          <a:xfrm>
            <a:off x="190500" y="1017588"/>
            <a:ext cx="8181975" cy="2465387"/>
          </a:xfrm>
        </p:spPr>
        <p:txBody>
          <a:bodyPr/>
          <a:lstStyle/>
          <a:p>
            <a:pPr marL="0" indent="0" eaLnBrk="1" hangingPunct="1">
              <a:spcBef>
                <a:spcPct val="0"/>
              </a:spcBef>
              <a:buFontTx/>
              <a:buNone/>
            </a:pPr>
            <a:r>
              <a:rPr lang="en-US">
                <a:solidFill>
                  <a:srgbClr val="000000"/>
                </a:solidFill>
                <a:latin typeface="Arial" charset="0"/>
                <a:ea typeface="ＭＳ Ｐゴシック" charset="0"/>
                <a:cs typeface="Arial" charset="0"/>
              </a:rPr>
              <a:t>Geodesy is the science of …</a:t>
            </a:r>
          </a:p>
          <a:p>
            <a:pPr marL="0" indent="0" eaLnBrk="1" hangingPunct="1">
              <a:spcBef>
                <a:spcPct val="0"/>
              </a:spcBef>
              <a:buFontTx/>
              <a:buNone/>
            </a:pPr>
            <a:r>
              <a:rPr lang="en-US">
                <a:solidFill>
                  <a:srgbClr val="000000"/>
                </a:solidFill>
                <a:latin typeface="Arial" charset="0"/>
                <a:ea typeface="ＭＳ Ｐゴシック" charset="0"/>
                <a:cs typeface="Arial" charset="0"/>
              </a:rPr>
              <a:t>measuring Earth’</a:t>
            </a:r>
            <a:r>
              <a:rPr lang="en-US" altLang="ja-JP">
                <a:solidFill>
                  <a:srgbClr val="000000"/>
                </a:solidFill>
                <a:latin typeface="Arial" charset="0"/>
                <a:ea typeface="ＭＳ Ｐゴシック" charset="0"/>
                <a:cs typeface="Arial" charset="0"/>
              </a:rPr>
              <a:t>s </a:t>
            </a:r>
          </a:p>
          <a:p>
            <a:pPr marL="0" indent="0" eaLnBrk="1" hangingPunct="1">
              <a:spcBef>
                <a:spcPct val="0"/>
              </a:spcBef>
              <a:buFontTx/>
              <a:buNone/>
            </a:pPr>
            <a:r>
              <a:rPr lang="en-US">
                <a:solidFill>
                  <a:srgbClr val="000000"/>
                </a:solidFill>
                <a:latin typeface="Arial" charset="0"/>
                <a:ea typeface="ＭＳ Ｐゴシック" charset="0"/>
                <a:cs typeface="Arial" charset="0"/>
              </a:rPr>
              <a:t>size, shape, orientation, 		  </a:t>
            </a:r>
          </a:p>
          <a:p>
            <a:pPr marL="0" indent="0" eaLnBrk="1" hangingPunct="1">
              <a:spcBef>
                <a:spcPct val="0"/>
              </a:spcBef>
              <a:buFontTx/>
              <a:buNone/>
            </a:pPr>
            <a:r>
              <a:rPr lang="en-US">
                <a:solidFill>
                  <a:srgbClr val="000000"/>
                </a:solidFill>
                <a:latin typeface="Arial" charset="0"/>
                <a:ea typeface="ＭＳ Ｐゴシック" charset="0"/>
                <a:cs typeface="Arial" charset="0"/>
              </a:rPr>
              <a:t>gravitational field, and</a:t>
            </a:r>
          </a:p>
          <a:p>
            <a:pPr marL="0" indent="0" eaLnBrk="1" hangingPunct="1">
              <a:spcBef>
                <a:spcPct val="0"/>
              </a:spcBef>
              <a:buFontTx/>
              <a:buNone/>
            </a:pPr>
            <a:r>
              <a:rPr lang="en-US">
                <a:solidFill>
                  <a:srgbClr val="000000"/>
                </a:solidFill>
                <a:latin typeface="Arial" charset="0"/>
                <a:ea typeface="ＭＳ Ｐゴシック" charset="0"/>
                <a:cs typeface="Arial" charset="0"/>
              </a:rPr>
              <a:t>variations of these </a:t>
            </a:r>
          </a:p>
          <a:p>
            <a:pPr marL="0" indent="0" eaLnBrk="1" hangingPunct="1">
              <a:spcBef>
                <a:spcPct val="0"/>
              </a:spcBef>
              <a:buFontTx/>
              <a:buNone/>
            </a:pPr>
            <a:r>
              <a:rPr lang="en-US">
                <a:solidFill>
                  <a:srgbClr val="000000"/>
                </a:solidFill>
                <a:latin typeface="Arial" charset="0"/>
                <a:ea typeface="ＭＳ Ｐゴシック" charset="0"/>
                <a:cs typeface="Arial" charset="0"/>
              </a:rPr>
              <a:t>with time.   </a:t>
            </a:r>
          </a:p>
        </p:txBody>
      </p:sp>
      <p:sp>
        <p:nvSpPr>
          <p:cNvPr id="19461" name="Rectangle 4"/>
          <p:cNvSpPr>
            <a:spLocks noChangeArrowheads="1"/>
          </p:cNvSpPr>
          <p:nvPr/>
        </p:nvSpPr>
        <p:spPr bwMode="auto">
          <a:xfrm>
            <a:off x="533400" y="4419600"/>
            <a:ext cx="6096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rtl="1" eaLnBrk="0" hangingPunct="0"/>
            <a:endParaRPr lang="en-US" sz="2400">
              <a:latin typeface="Times New Roman" charset="0"/>
            </a:endParaRPr>
          </a:p>
        </p:txBody>
      </p:sp>
      <p:sp>
        <p:nvSpPr>
          <p:cNvPr id="19462" name="Rectangle 5"/>
          <p:cNvSpPr>
            <a:spLocks noChangeArrowheads="1"/>
          </p:cNvSpPr>
          <p:nvPr/>
        </p:nvSpPr>
        <p:spPr bwMode="auto">
          <a:xfrm>
            <a:off x="7239000" y="49530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rtl="1" eaLnBrk="0" hangingPunct="0"/>
            <a:endParaRPr lang="en-US" sz="2400">
              <a:latin typeface="Times New Roman" charset="0"/>
            </a:endParaRPr>
          </a:p>
        </p:txBody>
      </p:sp>
      <p:pic>
        <p:nvPicPr>
          <p:cNvPr id="2" name="Picture 1" descr="Earth-gravit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000" y="1978442"/>
            <a:ext cx="5588000" cy="4699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Content Placeholder 3" descr="iceland_graphs.jpg"/>
          <p:cNvPicPr>
            <a:picLocks noGrp="1" noChangeAspect="1"/>
          </p:cNvPicPr>
          <p:nvPr>
            <p:ph idx="1"/>
          </p:nvPr>
        </p:nvPicPr>
        <p:blipFill>
          <a:blip r:embed="rId3">
            <a:extLst>
              <a:ext uri="{28A0092B-C50C-407E-A947-70E740481C1C}">
                <a14:useLocalDpi xmlns:a14="http://schemas.microsoft.com/office/drawing/2010/main" val="0"/>
              </a:ext>
            </a:extLst>
          </a:blip>
          <a:srcRect l="911" t="5869" r="2081" b="5431"/>
          <a:stretch>
            <a:fillRect/>
          </a:stretch>
        </p:blipFill>
        <p:spPr>
          <a:xfrm>
            <a:off x="652463" y="884238"/>
            <a:ext cx="8404225" cy="3894137"/>
          </a:xfrm>
        </p:spPr>
      </p:pic>
      <p:sp>
        <p:nvSpPr>
          <p:cNvPr id="2" name="Rectangle 1"/>
          <p:cNvSpPr/>
          <p:nvPr/>
        </p:nvSpPr>
        <p:spPr>
          <a:xfrm>
            <a:off x="0" y="4457700"/>
            <a:ext cx="9144000" cy="24003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1203" name="Title 1"/>
          <p:cNvSpPr>
            <a:spLocks noGrp="1"/>
          </p:cNvSpPr>
          <p:nvPr>
            <p:ph type="title"/>
          </p:nvPr>
        </p:nvSpPr>
        <p:spPr>
          <a:xfrm>
            <a:off x="1217613" y="60325"/>
            <a:ext cx="7926387" cy="673100"/>
          </a:xfrm>
        </p:spPr>
        <p:txBody>
          <a:bodyPr/>
          <a:lstStyle/>
          <a:p>
            <a:r>
              <a:rPr lang="en-US" b="1">
                <a:latin typeface="Arial" charset="0"/>
              </a:rPr>
              <a:t>Iceland’s GPS data</a:t>
            </a:r>
          </a:p>
        </p:txBody>
      </p:sp>
      <p:pic>
        <p:nvPicPr>
          <p:cNvPr id="51204" name="Content Placeholder 3" descr="reyk_gps.png"/>
          <p:cNvPicPr>
            <a:picLocks noChangeAspect="1"/>
          </p:cNvPicPr>
          <p:nvPr/>
        </p:nvPicPr>
        <p:blipFill>
          <a:blip r:embed="rId4">
            <a:extLst>
              <a:ext uri="{28A0092B-C50C-407E-A947-70E740481C1C}">
                <a14:useLocalDpi xmlns:a14="http://schemas.microsoft.com/office/drawing/2010/main" val="0"/>
              </a:ext>
            </a:extLst>
          </a:blip>
          <a:srcRect t="4909" b="52228"/>
          <a:stretch>
            <a:fillRect/>
          </a:stretch>
        </p:blipFill>
        <p:spPr bwMode="auto">
          <a:xfrm>
            <a:off x="350838" y="4741863"/>
            <a:ext cx="3922712"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5" descr="reyk_gps.png"/>
          <p:cNvPicPr>
            <a:picLocks noChangeAspect="1"/>
          </p:cNvPicPr>
          <p:nvPr/>
        </p:nvPicPr>
        <p:blipFill>
          <a:blip r:embed="rId4">
            <a:extLst>
              <a:ext uri="{28A0092B-C50C-407E-A947-70E740481C1C}">
                <a14:useLocalDpi xmlns:a14="http://schemas.microsoft.com/office/drawing/2010/main" val="0"/>
              </a:ext>
            </a:extLst>
          </a:blip>
          <a:srcRect t="56172"/>
          <a:stretch>
            <a:fillRect/>
          </a:stretch>
        </p:blipFill>
        <p:spPr bwMode="auto">
          <a:xfrm>
            <a:off x="373063" y="5791200"/>
            <a:ext cx="3922712"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TextBox 6"/>
          <p:cNvSpPr txBox="1">
            <a:spLocks noChangeArrowheads="1"/>
          </p:cNvSpPr>
          <p:nvPr/>
        </p:nvSpPr>
        <p:spPr bwMode="auto">
          <a:xfrm rot="-5400000">
            <a:off x="-357187" y="4932362"/>
            <a:ext cx="1168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North (mm)</a:t>
            </a:r>
          </a:p>
        </p:txBody>
      </p:sp>
      <p:sp>
        <p:nvSpPr>
          <p:cNvPr id="51207" name="TextBox 7"/>
          <p:cNvSpPr txBox="1">
            <a:spLocks noChangeArrowheads="1"/>
          </p:cNvSpPr>
          <p:nvPr/>
        </p:nvSpPr>
        <p:spPr bwMode="auto">
          <a:xfrm rot="-5400000">
            <a:off x="-266700" y="6110288"/>
            <a:ext cx="1063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East (mm)</a:t>
            </a:r>
          </a:p>
        </p:txBody>
      </p:sp>
      <p:pic>
        <p:nvPicPr>
          <p:cNvPr id="51208" name="Content Placeholder 3" descr="hofn_GPS.png"/>
          <p:cNvPicPr>
            <a:picLocks noChangeAspect="1"/>
          </p:cNvPicPr>
          <p:nvPr/>
        </p:nvPicPr>
        <p:blipFill>
          <a:blip r:embed="rId5">
            <a:extLst>
              <a:ext uri="{28A0092B-C50C-407E-A947-70E740481C1C}">
                <a14:useLocalDpi xmlns:a14="http://schemas.microsoft.com/office/drawing/2010/main" val="0"/>
              </a:ext>
            </a:extLst>
          </a:blip>
          <a:srcRect t="4912" b="51994"/>
          <a:stretch>
            <a:fillRect/>
          </a:stretch>
        </p:blipFill>
        <p:spPr bwMode="auto">
          <a:xfrm>
            <a:off x="5041900" y="4732338"/>
            <a:ext cx="3922713"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Content Placeholder 3" descr="hofn_GPS.png"/>
          <p:cNvPicPr>
            <a:picLocks noChangeAspect="1"/>
          </p:cNvPicPr>
          <p:nvPr/>
        </p:nvPicPr>
        <p:blipFill>
          <a:blip r:embed="rId5">
            <a:extLst>
              <a:ext uri="{28A0092B-C50C-407E-A947-70E740481C1C}">
                <a14:useLocalDpi xmlns:a14="http://schemas.microsoft.com/office/drawing/2010/main" val="0"/>
              </a:ext>
            </a:extLst>
          </a:blip>
          <a:srcRect t="55658"/>
          <a:stretch>
            <a:fillRect/>
          </a:stretch>
        </p:blipFill>
        <p:spPr bwMode="auto">
          <a:xfrm>
            <a:off x="4991100" y="5781675"/>
            <a:ext cx="398621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0" name="TextBox 21"/>
          <p:cNvSpPr txBox="1">
            <a:spLocks noChangeArrowheads="1"/>
          </p:cNvSpPr>
          <p:nvPr/>
        </p:nvSpPr>
        <p:spPr bwMode="auto">
          <a:xfrm>
            <a:off x="466725" y="4406900"/>
            <a:ext cx="1038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REYK</a:t>
            </a:r>
          </a:p>
        </p:txBody>
      </p:sp>
      <p:sp>
        <p:nvSpPr>
          <p:cNvPr id="51211" name="TextBox 22"/>
          <p:cNvSpPr txBox="1">
            <a:spLocks noChangeArrowheads="1"/>
          </p:cNvSpPr>
          <p:nvPr/>
        </p:nvSpPr>
        <p:spPr bwMode="auto">
          <a:xfrm>
            <a:off x="5207000" y="4406900"/>
            <a:ext cx="1081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HOFN</a:t>
            </a:r>
          </a:p>
        </p:txBody>
      </p:sp>
      <p:sp>
        <p:nvSpPr>
          <p:cNvPr id="51212" name="TextBox 14"/>
          <p:cNvSpPr txBox="1">
            <a:spLocks noChangeArrowheads="1"/>
          </p:cNvSpPr>
          <p:nvPr/>
        </p:nvSpPr>
        <p:spPr bwMode="auto">
          <a:xfrm rot="-5400000">
            <a:off x="4259263" y="4932362"/>
            <a:ext cx="1168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North (mm)</a:t>
            </a:r>
          </a:p>
        </p:txBody>
      </p:sp>
      <p:sp>
        <p:nvSpPr>
          <p:cNvPr id="51213" name="TextBox 15"/>
          <p:cNvSpPr txBox="1">
            <a:spLocks noChangeArrowheads="1"/>
          </p:cNvSpPr>
          <p:nvPr/>
        </p:nvSpPr>
        <p:spPr bwMode="auto">
          <a:xfrm rot="-5400000">
            <a:off x="4348163" y="6110288"/>
            <a:ext cx="1063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East (mm)</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r>
              <a:rPr lang="en-US" b="1" dirty="0" smtClean="0">
                <a:latin typeface="Arial" charset="0"/>
              </a:rPr>
              <a:t>Units on time series plots</a:t>
            </a:r>
            <a:endParaRPr lang="en-US" b="1" dirty="0">
              <a:latin typeface="Arial" charset="0"/>
            </a:endParaRPr>
          </a:p>
        </p:txBody>
      </p:sp>
      <p:pic>
        <p:nvPicPr>
          <p:cNvPr id="52226" name="Content Placeholder 3" descr="hofn_GPS.png"/>
          <p:cNvPicPr>
            <a:picLocks noGrp="1" noChangeAspect="1"/>
          </p:cNvPicPr>
          <p:nvPr>
            <p:ph idx="1"/>
          </p:nvPr>
        </p:nvPicPr>
        <p:blipFill>
          <a:blip r:embed="rId3">
            <a:extLst>
              <a:ext uri="{28A0092B-C50C-407E-A947-70E740481C1C}">
                <a14:useLocalDpi xmlns:a14="http://schemas.microsoft.com/office/drawing/2010/main" val="0"/>
              </a:ext>
            </a:extLst>
          </a:blip>
          <a:srcRect t="4912" b="51994"/>
          <a:stretch>
            <a:fillRect/>
          </a:stretch>
        </p:blipFill>
        <p:spPr>
          <a:xfrm>
            <a:off x="377825" y="1870075"/>
            <a:ext cx="8686800" cy="2078038"/>
          </a:xfrm>
        </p:spPr>
      </p:pic>
      <p:pic>
        <p:nvPicPr>
          <p:cNvPr id="52227" name="Content Placeholder 3" descr="hofn_GPS.png"/>
          <p:cNvPicPr>
            <a:picLocks noChangeAspect="1"/>
          </p:cNvPicPr>
          <p:nvPr/>
        </p:nvPicPr>
        <p:blipFill>
          <a:blip r:embed="rId3">
            <a:extLst>
              <a:ext uri="{28A0092B-C50C-407E-A947-70E740481C1C}">
                <a14:useLocalDpi xmlns:a14="http://schemas.microsoft.com/office/drawing/2010/main" val="0"/>
              </a:ext>
            </a:extLst>
          </a:blip>
          <a:srcRect t="55658"/>
          <a:stretch>
            <a:fillRect/>
          </a:stretch>
        </p:blipFill>
        <p:spPr bwMode="auto">
          <a:xfrm>
            <a:off x="377825" y="4283075"/>
            <a:ext cx="8686800"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Box 5"/>
          <p:cNvSpPr txBox="1">
            <a:spLocks noChangeArrowheads="1"/>
          </p:cNvSpPr>
          <p:nvPr/>
        </p:nvSpPr>
        <p:spPr bwMode="auto">
          <a:xfrm rot="-5400000">
            <a:off x="-490537" y="2724150"/>
            <a:ext cx="1350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 (mm)</a:t>
            </a:r>
          </a:p>
        </p:txBody>
      </p:sp>
      <p:sp>
        <p:nvSpPr>
          <p:cNvPr id="52229" name="TextBox 6"/>
          <p:cNvSpPr txBox="1">
            <a:spLocks noChangeArrowheads="1"/>
          </p:cNvSpPr>
          <p:nvPr/>
        </p:nvSpPr>
        <p:spPr bwMode="auto">
          <a:xfrm rot="-5400000">
            <a:off x="-439737" y="5156200"/>
            <a:ext cx="1249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East (mm)</a:t>
            </a:r>
          </a:p>
        </p:txBody>
      </p:sp>
      <p:sp>
        <p:nvSpPr>
          <p:cNvPr id="52230" name="Rectangle 7"/>
          <p:cNvSpPr>
            <a:spLocks noChangeArrowheads="1"/>
          </p:cNvSpPr>
          <p:nvPr/>
        </p:nvSpPr>
        <p:spPr bwMode="auto">
          <a:xfrm>
            <a:off x="649288" y="1089025"/>
            <a:ext cx="8048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a:t>What are the units of measurement for this data? </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Content Placeholder 3" descr="hofn_GPS.png"/>
          <p:cNvPicPr>
            <a:picLocks noGrp="1" noChangeAspect="1"/>
          </p:cNvPicPr>
          <p:nvPr>
            <p:ph idx="4294967295"/>
          </p:nvPr>
        </p:nvPicPr>
        <p:blipFill>
          <a:blip r:embed="rId3">
            <a:extLst>
              <a:ext uri="{28A0092B-C50C-407E-A947-70E740481C1C}">
                <a14:useLocalDpi xmlns:a14="http://schemas.microsoft.com/office/drawing/2010/main" val="0"/>
              </a:ext>
            </a:extLst>
          </a:blip>
          <a:srcRect t="4912" b="51994"/>
          <a:stretch>
            <a:fillRect/>
          </a:stretch>
        </p:blipFill>
        <p:spPr>
          <a:xfrm>
            <a:off x="304800" y="1817688"/>
            <a:ext cx="8686800" cy="2078037"/>
          </a:xfrm>
        </p:spPr>
      </p:pic>
      <p:sp>
        <p:nvSpPr>
          <p:cNvPr id="53250" name="Rectangle 2"/>
          <p:cNvSpPr>
            <a:spLocks noGrp="1" noChangeArrowheads="1"/>
          </p:cNvSpPr>
          <p:nvPr>
            <p:ph type="title"/>
          </p:nvPr>
        </p:nvSpPr>
        <p:spPr>
          <a:xfrm>
            <a:off x="2230438" y="60325"/>
            <a:ext cx="6913562" cy="673100"/>
          </a:xfrm>
        </p:spPr>
        <p:txBody>
          <a:bodyPr/>
          <a:lstStyle/>
          <a:p>
            <a:r>
              <a:rPr lang="en-US" b="1" dirty="0">
                <a:latin typeface="Arial" charset="0"/>
              </a:rPr>
              <a:t>GPS monument </a:t>
            </a:r>
            <a:r>
              <a:rPr lang="en-US" b="1" dirty="0" smtClean="0">
                <a:latin typeface="Arial" charset="0"/>
              </a:rPr>
              <a:t>HOFN: north</a:t>
            </a:r>
            <a:endParaRPr lang="en-US" dirty="0">
              <a:latin typeface="Arial" charset="0"/>
            </a:endParaRPr>
          </a:p>
        </p:txBody>
      </p:sp>
      <p:sp>
        <p:nvSpPr>
          <p:cNvPr id="53251" name="Rectangle 3"/>
          <p:cNvSpPr>
            <a:spLocks noGrp="1" noChangeArrowheads="1"/>
          </p:cNvSpPr>
          <p:nvPr>
            <p:ph type="body" sz="half" idx="4294967295"/>
          </p:nvPr>
        </p:nvSpPr>
        <p:spPr>
          <a:xfrm>
            <a:off x="958850" y="4287838"/>
            <a:ext cx="7764463" cy="1984375"/>
          </a:xfrm>
        </p:spPr>
        <p:txBody>
          <a:bodyPr/>
          <a:lstStyle/>
          <a:p>
            <a:pPr>
              <a:spcBef>
                <a:spcPct val="0"/>
              </a:spcBef>
              <a:buFont typeface="Arial" charset="0"/>
              <a:buNone/>
            </a:pPr>
            <a:r>
              <a:rPr lang="en-US" sz="2800">
                <a:latin typeface="Arial" charset="0"/>
                <a:ea typeface="ＭＳ Ｐゴシック" charset="0"/>
                <a:cs typeface="Arial" charset="0"/>
              </a:rPr>
              <a:t>Let’s look at 1998 and 2008.</a:t>
            </a:r>
          </a:p>
          <a:p>
            <a:pPr>
              <a:spcBef>
                <a:spcPct val="0"/>
              </a:spcBef>
              <a:buFont typeface="Arial" charset="0"/>
              <a:buNone/>
            </a:pPr>
            <a:endParaRPr lang="en-US" sz="2800">
              <a:latin typeface="Calibri" charset="0"/>
              <a:ea typeface="ＭＳ Ｐゴシック" charset="0"/>
              <a:cs typeface="ＭＳ Ｐゴシック" charset="0"/>
            </a:endParaRPr>
          </a:p>
          <a:p>
            <a:pPr>
              <a:spcBef>
                <a:spcPct val="0"/>
              </a:spcBef>
              <a:buFont typeface="Arial" charset="0"/>
              <a:buNone/>
            </a:pPr>
            <a:r>
              <a:rPr lang="en-US" sz="2800">
                <a:latin typeface="Arial" charset="0"/>
                <a:ea typeface="ＭＳ Ｐゴシック" charset="0"/>
                <a:cs typeface="Arial" charset="0"/>
              </a:rPr>
              <a:t>Average position on 1/1/2008 = ______ mm</a:t>
            </a:r>
          </a:p>
          <a:p>
            <a:pPr>
              <a:spcBef>
                <a:spcPct val="0"/>
              </a:spcBef>
              <a:buFontTx/>
              <a:buNone/>
            </a:pPr>
            <a:r>
              <a:rPr lang="en-US" sz="2800">
                <a:latin typeface="Arial" charset="0"/>
                <a:ea typeface="ＭＳ Ｐゴシック" charset="0"/>
                <a:cs typeface="Arial" charset="0"/>
              </a:rPr>
              <a:t>Average position on 1/1/1998 = ______ mm</a:t>
            </a:r>
          </a:p>
          <a:p>
            <a:pPr>
              <a:spcBef>
                <a:spcPct val="0"/>
              </a:spcBef>
              <a:buFontTx/>
              <a:buNone/>
            </a:pPr>
            <a:endParaRPr lang="en-US" sz="2200">
              <a:latin typeface="Calibri" charset="0"/>
              <a:ea typeface="ＭＳ Ｐゴシック" charset="0"/>
              <a:cs typeface="ＭＳ Ｐゴシック" charset="0"/>
            </a:endParaRPr>
          </a:p>
        </p:txBody>
      </p:sp>
      <p:sp>
        <p:nvSpPr>
          <p:cNvPr id="53252" name="TextBox 15"/>
          <p:cNvSpPr txBox="1">
            <a:spLocks noChangeArrowheads="1"/>
          </p:cNvSpPr>
          <p:nvPr/>
        </p:nvSpPr>
        <p:spPr bwMode="auto">
          <a:xfrm rot="-5400000">
            <a:off x="-490537" y="2613025"/>
            <a:ext cx="1350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 (mm)</a:t>
            </a:r>
          </a:p>
        </p:txBody>
      </p:sp>
      <p:sp>
        <p:nvSpPr>
          <p:cNvPr id="53253" name="TextBox 11"/>
          <p:cNvSpPr txBox="1">
            <a:spLocks noChangeArrowheads="1"/>
          </p:cNvSpPr>
          <p:nvPr/>
        </p:nvSpPr>
        <p:spPr bwMode="auto">
          <a:xfrm>
            <a:off x="411163" y="1073150"/>
            <a:ext cx="84185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cs typeface="Arial" charset="0"/>
              </a:rPr>
              <a:t>How quickly is HOFN moving in the north - south direction?</a:t>
            </a:r>
            <a:endParaRPr lang="en-US"/>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Content Placeholder 3" descr="hofn_GPS.png"/>
          <p:cNvPicPr>
            <a:picLocks noGrp="1" noChangeAspect="1"/>
          </p:cNvPicPr>
          <p:nvPr>
            <p:ph idx="4294967295"/>
          </p:nvPr>
        </p:nvPicPr>
        <p:blipFill>
          <a:blip r:embed="rId3">
            <a:extLst>
              <a:ext uri="{28A0092B-C50C-407E-A947-70E740481C1C}">
                <a14:useLocalDpi xmlns:a14="http://schemas.microsoft.com/office/drawing/2010/main" val="0"/>
              </a:ext>
            </a:extLst>
          </a:blip>
          <a:srcRect t="4912" b="51994"/>
          <a:stretch>
            <a:fillRect/>
          </a:stretch>
        </p:blipFill>
        <p:spPr>
          <a:xfrm>
            <a:off x="355600" y="1393825"/>
            <a:ext cx="8686800" cy="2078038"/>
          </a:xfrm>
        </p:spPr>
      </p:pic>
      <p:sp>
        <p:nvSpPr>
          <p:cNvPr id="57347" name="Rectangle 3"/>
          <p:cNvSpPr>
            <a:spLocks noGrp="1" noChangeArrowheads="1"/>
          </p:cNvSpPr>
          <p:nvPr>
            <p:ph type="body" sz="half" idx="4294967295"/>
          </p:nvPr>
        </p:nvSpPr>
        <p:spPr>
          <a:xfrm>
            <a:off x="742950" y="3487738"/>
            <a:ext cx="8555038" cy="3492500"/>
          </a:xfrm>
        </p:spPr>
        <p:txBody>
          <a:bodyPr/>
          <a:lstStyle/>
          <a:p>
            <a:pPr>
              <a:spcBef>
                <a:spcPct val="0"/>
              </a:spcBef>
              <a:buFont typeface="Arial" charset="0"/>
              <a:buNone/>
            </a:pPr>
            <a:r>
              <a:rPr lang="en-US" sz="2800">
                <a:latin typeface="Arial" charset="0"/>
                <a:ea typeface="ＭＳ Ｐゴシック" charset="0"/>
                <a:cs typeface="Arial" charset="0"/>
              </a:rPr>
              <a:t>Average position on 1/1/2008 =  </a:t>
            </a:r>
            <a:r>
              <a:rPr lang="en-US" sz="2800">
                <a:solidFill>
                  <a:srgbClr val="FF0000"/>
                </a:solidFill>
                <a:latin typeface="Arial" charset="0"/>
                <a:ea typeface="ＭＳ Ｐゴシック" charset="0"/>
                <a:cs typeface="Arial" charset="0"/>
              </a:rPr>
              <a:t>50 mm</a:t>
            </a:r>
          </a:p>
          <a:p>
            <a:pPr>
              <a:spcBef>
                <a:spcPct val="0"/>
              </a:spcBef>
              <a:buFontTx/>
              <a:buNone/>
            </a:pPr>
            <a:r>
              <a:rPr lang="en-US" sz="2800">
                <a:latin typeface="Arial" charset="0"/>
                <a:ea typeface="ＭＳ Ｐゴシック" charset="0"/>
                <a:cs typeface="Arial" charset="0"/>
              </a:rPr>
              <a:t>Average position on 1/1/1998 =  </a:t>
            </a:r>
            <a:r>
              <a:rPr lang="en-US" sz="2800">
                <a:solidFill>
                  <a:srgbClr val="FF0000"/>
                </a:solidFill>
                <a:latin typeface="Arial" charset="0"/>
                <a:ea typeface="ＭＳ Ｐゴシック" charset="0"/>
                <a:cs typeface="Arial" charset="0"/>
              </a:rPr>
              <a:t>-98 mm</a:t>
            </a:r>
          </a:p>
          <a:p>
            <a:pPr>
              <a:spcBef>
                <a:spcPct val="0"/>
              </a:spcBef>
              <a:buFontTx/>
              <a:buNone/>
            </a:pPr>
            <a:endParaRPr lang="en-US" sz="2800">
              <a:latin typeface="Arial" charset="0"/>
              <a:ea typeface="ＭＳ Ｐゴシック" charset="0"/>
              <a:cs typeface="Arial" charset="0"/>
            </a:endParaRPr>
          </a:p>
          <a:p>
            <a:pPr>
              <a:spcBef>
                <a:spcPct val="0"/>
              </a:spcBef>
              <a:buFontTx/>
              <a:buNone/>
            </a:pPr>
            <a:r>
              <a:rPr lang="en-US" sz="2800">
                <a:latin typeface="Arial" charset="0"/>
                <a:ea typeface="ＭＳ Ｐゴシック" charset="0"/>
                <a:cs typeface="Arial" charset="0"/>
              </a:rPr>
              <a:t>Change in position = </a:t>
            </a:r>
            <a:r>
              <a:rPr lang="en-US" sz="2800">
                <a:solidFill>
                  <a:srgbClr val="FF0000"/>
                </a:solidFill>
                <a:latin typeface="Arial" charset="0"/>
                <a:ea typeface="ＭＳ Ｐゴシック" charset="0"/>
                <a:cs typeface="Arial" charset="0"/>
              </a:rPr>
              <a:t>50 – (-98) = 148 mm</a:t>
            </a:r>
          </a:p>
          <a:p>
            <a:pPr>
              <a:spcBef>
                <a:spcPct val="0"/>
              </a:spcBef>
              <a:buFontTx/>
              <a:buNone/>
            </a:pPr>
            <a:endParaRPr lang="en-US" sz="2800">
              <a:latin typeface="Arial" charset="0"/>
              <a:ea typeface="ＭＳ Ｐゴシック" charset="0"/>
              <a:cs typeface="Arial" charset="0"/>
            </a:endParaRPr>
          </a:p>
          <a:p>
            <a:pPr>
              <a:spcBef>
                <a:spcPct val="0"/>
              </a:spcBef>
              <a:buFontTx/>
              <a:buNone/>
            </a:pPr>
            <a:r>
              <a:rPr lang="en-US" sz="2800">
                <a:latin typeface="Arial" charset="0"/>
                <a:ea typeface="ＭＳ Ｐゴシック" charset="0"/>
                <a:cs typeface="Arial" charset="0"/>
              </a:rPr>
              <a:t>Annual speed of HOFN north =  </a:t>
            </a:r>
            <a:r>
              <a:rPr lang="en-US" sz="2800">
                <a:solidFill>
                  <a:srgbClr val="FF0000"/>
                </a:solidFill>
                <a:latin typeface="Arial" charset="0"/>
                <a:ea typeface="ＭＳ Ｐゴシック" charset="0"/>
                <a:cs typeface="Arial" charset="0"/>
              </a:rPr>
              <a:t>148 mm/10 years </a:t>
            </a:r>
            <a:endParaRPr lang="en-US" sz="2800">
              <a:latin typeface="Arial" charset="0"/>
              <a:ea typeface="ＭＳ Ｐゴシック" charset="0"/>
              <a:cs typeface="Arial" charset="0"/>
            </a:endParaRPr>
          </a:p>
          <a:p>
            <a:pPr>
              <a:spcBef>
                <a:spcPct val="0"/>
              </a:spcBef>
              <a:buFontTx/>
              <a:buNone/>
            </a:pPr>
            <a:r>
              <a:rPr lang="en-US" sz="2800">
                <a:solidFill>
                  <a:srgbClr val="FF0000"/>
                </a:solidFill>
                <a:latin typeface="Arial" charset="0"/>
                <a:ea typeface="ＭＳ Ｐゴシック" charset="0"/>
                <a:cs typeface="Arial" charset="0"/>
              </a:rPr>
              <a:t>= 14.8 mm/yr to the north for HOFN</a:t>
            </a:r>
            <a:endParaRPr lang="en-US" sz="2800" u="sng">
              <a:solidFill>
                <a:srgbClr val="FF0000"/>
              </a:solidFill>
              <a:latin typeface="Arial" charset="0"/>
              <a:ea typeface="ＭＳ Ｐゴシック" charset="0"/>
              <a:cs typeface="Arial" charset="0"/>
            </a:endParaRPr>
          </a:p>
        </p:txBody>
      </p:sp>
      <p:grpSp>
        <p:nvGrpSpPr>
          <p:cNvPr id="55299" name="Group 1"/>
          <p:cNvGrpSpPr>
            <a:grpSpLocks/>
          </p:cNvGrpSpPr>
          <p:nvPr/>
        </p:nvGrpSpPr>
        <p:grpSpPr bwMode="auto">
          <a:xfrm>
            <a:off x="0" y="1701800"/>
            <a:ext cx="7691438" cy="1506538"/>
            <a:chOff x="0" y="1701339"/>
            <a:chExt cx="7690999" cy="1506999"/>
          </a:xfrm>
        </p:grpSpPr>
        <p:sp>
          <p:nvSpPr>
            <p:cNvPr id="55301" name="Line 8"/>
            <p:cNvSpPr>
              <a:spLocks noChangeShapeType="1"/>
            </p:cNvSpPr>
            <p:nvPr/>
          </p:nvSpPr>
          <p:spPr bwMode="auto">
            <a:xfrm flipV="1">
              <a:off x="7690999" y="1701339"/>
              <a:ext cx="0" cy="1389063"/>
            </a:xfrm>
            <a:prstGeom prst="line">
              <a:avLst/>
            </a:prstGeom>
            <a:noFill/>
            <a:ln w="12700">
              <a:solidFill>
                <a:srgbClr val="002B90"/>
              </a:solidFill>
              <a:prstDash val="sysDash"/>
              <a:round/>
              <a:headEnd/>
              <a:tailEnd/>
            </a:ln>
            <a:extLst>
              <a:ext uri="{909E8E84-426E-40dd-AFC4-6F175D3DCCD1}">
                <a14:hiddenFill xmlns:a14="http://schemas.microsoft.com/office/drawing/2010/main">
                  <a:noFill/>
                </a14:hiddenFill>
              </a:ext>
            </a:extLst>
          </p:spPr>
          <p:txBody>
            <a:bodyPr/>
            <a:lstStyle/>
            <a:p>
              <a:endParaRPr lang="en-US"/>
            </a:p>
          </p:txBody>
        </p:sp>
        <p:sp>
          <p:nvSpPr>
            <p:cNvPr id="55302" name="Line 9"/>
            <p:cNvSpPr>
              <a:spLocks noChangeShapeType="1"/>
            </p:cNvSpPr>
            <p:nvPr/>
          </p:nvSpPr>
          <p:spPr bwMode="auto">
            <a:xfrm flipH="1">
              <a:off x="941190" y="1729912"/>
              <a:ext cx="6727810" cy="0"/>
            </a:xfrm>
            <a:prstGeom prst="line">
              <a:avLst/>
            </a:prstGeom>
            <a:noFill/>
            <a:ln w="12700">
              <a:solidFill>
                <a:srgbClr val="002B90"/>
              </a:solidFill>
              <a:prstDash val="sysDash"/>
              <a:round/>
              <a:headEnd/>
              <a:tailEnd/>
            </a:ln>
            <a:extLst>
              <a:ext uri="{909E8E84-426E-40dd-AFC4-6F175D3DCCD1}">
                <a14:hiddenFill xmlns:a14="http://schemas.microsoft.com/office/drawing/2010/main">
                  <a:noFill/>
                </a14:hiddenFill>
              </a:ext>
            </a:extLst>
          </p:spPr>
          <p:txBody>
            <a:bodyPr/>
            <a:lstStyle/>
            <a:p>
              <a:endParaRPr lang="en-US"/>
            </a:p>
          </p:txBody>
        </p:sp>
        <p:sp>
          <p:nvSpPr>
            <p:cNvPr id="55303" name="TextBox 15"/>
            <p:cNvSpPr txBox="1">
              <a:spLocks noChangeArrowheads="1"/>
            </p:cNvSpPr>
            <p:nvPr/>
          </p:nvSpPr>
          <p:spPr bwMode="auto">
            <a:xfrm rot="-5400000">
              <a:off x="-490537" y="2215019"/>
              <a:ext cx="1350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 (mm)</a:t>
              </a:r>
            </a:p>
          </p:txBody>
        </p:sp>
        <p:sp>
          <p:nvSpPr>
            <p:cNvPr id="55304" name="Line 9"/>
            <p:cNvSpPr>
              <a:spLocks noChangeShapeType="1"/>
            </p:cNvSpPr>
            <p:nvPr/>
          </p:nvSpPr>
          <p:spPr bwMode="auto">
            <a:xfrm flipH="1">
              <a:off x="929849" y="2982010"/>
              <a:ext cx="668979" cy="0"/>
            </a:xfrm>
            <a:prstGeom prst="line">
              <a:avLst/>
            </a:prstGeom>
            <a:noFill/>
            <a:ln w="38100">
              <a:solidFill>
                <a:srgbClr val="002B90"/>
              </a:solidFill>
              <a:prstDash val="sysDash"/>
              <a:round/>
              <a:headEnd/>
              <a:tailEnd/>
            </a:ln>
            <a:extLst>
              <a:ext uri="{909E8E84-426E-40dd-AFC4-6F175D3DCCD1}">
                <a14:hiddenFill xmlns:a14="http://schemas.microsoft.com/office/drawing/2010/main">
                  <a:noFill/>
                </a14:hiddenFill>
              </a:ext>
            </a:extLst>
          </p:spPr>
          <p:txBody>
            <a:bodyPr/>
            <a:lstStyle/>
            <a:p>
              <a:endParaRPr lang="en-US"/>
            </a:p>
          </p:txBody>
        </p:sp>
        <p:sp>
          <p:nvSpPr>
            <p:cNvPr id="55305" name="Line 8"/>
            <p:cNvSpPr>
              <a:spLocks noChangeShapeType="1"/>
            </p:cNvSpPr>
            <p:nvPr/>
          </p:nvSpPr>
          <p:spPr bwMode="auto">
            <a:xfrm flipV="1">
              <a:off x="1605637" y="2959100"/>
              <a:ext cx="0" cy="249238"/>
            </a:xfrm>
            <a:prstGeom prst="line">
              <a:avLst/>
            </a:prstGeom>
            <a:noFill/>
            <a:ln w="38100">
              <a:solidFill>
                <a:srgbClr val="002B90"/>
              </a:solidFill>
              <a:prstDash val="sysDash"/>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5300" name="Rectangle 2"/>
          <p:cNvSpPr>
            <a:spLocks noGrp="1" noChangeArrowheads="1"/>
          </p:cNvSpPr>
          <p:nvPr>
            <p:ph type="title"/>
          </p:nvPr>
        </p:nvSpPr>
        <p:spPr>
          <a:xfrm>
            <a:off x="2230438" y="60325"/>
            <a:ext cx="6913562" cy="673100"/>
          </a:xfrm>
        </p:spPr>
        <p:txBody>
          <a:bodyPr/>
          <a:lstStyle/>
          <a:p>
            <a:r>
              <a:rPr lang="en-US" b="1" dirty="0">
                <a:latin typeface="Arial" charset="0"/>
              </a:rPr>
              <a:t>GPS monument HOFN: north</a:t>
            </a:r>
            <a:endParaRPr lang="en-US" dirty="0">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347">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7347">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5734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Content Placeholder 3" descr="hofn_GPS.png"/>
          <p:cNvPicPr>
            <a:picLocks noChangeAspect="1"/>
          </p:cNvPicPr>
          <p:nvPr/>
        </p:nvPicPr>
        <p:blipFill>
          <a:blip r:embed="rId3">
            <a:extLst>
              <a:ext uri="{28A0092B-C50C-407E-A947-70E740481C1C}">
                <a14:useLocalDpi xmlns:a14="http://schemas.microsoft.com/office/drawing/2010/main" val="0"/>
              </a:ext>
            </a:extLst>
          </a:blip>
          <a:srcRect t="55658"/>
          <a:stretch>
            <a:fillRect/>
          </a:stretch>
        </p:blipFill>
        <p:spPr bwMode="auto">
          <a:xfrm>
            <a:off x="200025" y="1752600"/>
            <a:ext cx="8686800"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3"/>
          <p:cNvSpPr>
            <a:spLocks noGrp="1" noChangeArrowheads="1"/>
          </p:cNvSpPr>
          <p:nvPr>
            <p:ph type="body" sz="half" idx="1"/>
          </p:nvPr>
        </p:nvSpPr>
        <p:spPr>
          <a:xfrm>
            <a:off x="811213" y="4046538"/>
            <a:ext cx="8518525" cy="2811462"/>
          </a:xfrm>
        </p:spPr>
        <p:txBody>
          <a:bodyPr/>
          <a:lstStyle/>
          <a:p>
            <a:pPr>
              <a:spcBef>
                <a:spcPct val="0"/>
              </a:spcBef>
              <a:buFont typeface="Arial" charset="0"/>
              <a:buNone/>
            </a:pPr>
            <a:r>
              <a:rPr lang="en-US" sz="2800">
                <a:latin typeface="Arial" charset="0"/>
                <a:ea typeface="ＭＳ Ｐゴシック" charset="0"/>
                <a:cs typeface="Arial" charset="0"/>
              </a:rPr>
              <a:t>Average position on 1/1/2008 = ______ mm</a:t>
            </a:r>
          </a:p>
          <a:p>
            <a:pPr>
              <a:spcBef>
                <a:spcPct val="0"/>
              </a:spcBef>
              <a:buFontTx/>
              <a:buNone/>
            </a:pPr>
            <a:r>
              <a:rPr lang="en-US" sz="2800">
                <a:latin typeface="Arial" charset="0"/>
                <a:ea typeface="ＭＳ Ｐゴシック" charset="0"/>
                <a:cs typeface="Arial" charset="0"/>
              </a:rPr>
              <a:t>Average position on 1/1/1998 = ______ mm</a:t>
            </a:r>
          </a:p>
          <a:p>
            <a:pPr>
              <a:spcBef>
                <a:spcPct val="0"/>
              </a:spcBef>
              <a:buFontTx/>
              <a:buNone/>
            </a:pPr>
            <a:endParaRPr lang="en-US" sz="2800">
              <a:latin typeface="Arial" charset="0"/>
              <a:ea typeface="ＭＳ Ｐゴシック" charset="0"/>
              <a:cs typeface="Arial" charset="0"/>
            </a:endParaRPr>
          </a:p>
          <a:p>
            <a:pPr>
              <a:spcBef>
                <a:spcPct val="0"/>
              </a:spcBef>
              <a:buFontTx/>
              <a:buNone/>
            </a:pPr>
            <a:r>
              <a:rPr lang="en-US" sz="2800">
                <a:latin typeface="Arial" charset="0"/>
                <a:ea typeface="ＭＳ Ｐゴシック" charset="0"/>
                <a:cs typeface="Arial" charset="0"/>
              </a:rPr>
              <a:t>Speed of HOFN east = ___ mm/10 years </a:t>
            </a:r>
          </a:p>
          <a:p>
            <a:pPr>
              <a:spcBef>
                <a:spcPct val="0"/>
              </a:spcBef>
              <a:buFontTx/>
              <a:buNone/>
            </a:pPr>
            <a:r>
              <a:rPr lang="en-US" sz="2800">
                <a:latin typeface="Arial" charset="0"/>
                <a:ea typeface="ＭＳ Ｐゴシック" charset="0"/>
                <a:cs typeface="Arial" charset="0"/>
              </a:rPr>
              <a:t>= ____ /yr to the (east or west)</a:t>
            </a:r>
          </a:p>
          <a:p>
            <a:pPr>
              <a:spcBef>
                <a:spcPct val="0"/>
              </a:spcBef>
              <a:buFontTx/>
              <a:buNone/>
            </a:pPr>
            <a:endParaRPr lang="en-US" sz="2200" u="sng">
              <a:latin typeface="Calibri" charset="0"/>
              <a:ea typeface="ＭＳ Ｐゴシック" charset="0"/>
              <a:cs typeface="ＭＳ Ｐゴシック" charset="0"/>
            </a:endParaRPr>
          </a:p>
          <a:p>
            <a:pPr>
              <a:spcBef>
                <a:spcPct val="0"/>
              </a:spcBef>
              <a:buFontTx/>
              <a:buNone/>
            </a:pPr>
            <a:endParaRPr lang="en-US" sz="2200" u="sng">
              <a:latin typeface="Calibri" charset="0"/>
              <a:ea typeface="ＭＳ Ｐゴシック" charset="0"/>
              <a:cs typeface="ＭＳ Ｐゴシック" charset="0"/>
            </a:endParaRPr>
          </a:p>
        </p:txBody>
      </p:sp>
      <p:sp>
        <p:nvSpPr>
          <p:cNvPr id="57347" name="TextBox 11"/>
          <p:cNvSpPr txBox="1">
            <a:spLocks noChangeArrowheads="1"/>
          </p:cNvSpPr>
          <p:nvPr/>
        </p:nvSpPr>
        <p:spPr bwMode="auto">
          <a:xfrm>
            <a:off x="650875" y="960438"/>
            <a:ext cx="80248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cs typeface="Arial" charset="0"/>
              </a:rPr>
              <a:t>How quickly is HOFN moving in the east - west direction?</a:t>
            </a:r>
            <a:endParaRPr lang="en-US"/>
          </a:p>
        </p:txBody>
      </p:sp>
      <p:sp>
        <p:nvSpPr>
          <p:cNvPr id="57348" name="Rectangle 2"/>
          <p:cNvSpPr>
            <a:spLocks noGrp="1" noChangeArrowheads="1"/>
          </p:cNvSpPr>
          <p:nvPr>
            <p:ph type="title"/>
          </p:nvPr>
        </p:nvSpPr>
        <p:spPr>
          <a:xfrm>
            <a:off x="2230438" y="60325"/>
            <a:ext cx="6913562" cy="673100"/>
          </a:xfrm>
        </p:spPr>
        <p:txBody>
          <a:bodyPr/>
          <a:lstStyle/>
          <a:p>
            <a:r>
              <a:rPr lang="en-US" b="1" dirty="0">
                <a:latin typeface="Arial" charset="0"/>
              </a:rPr>
              <a:t>GPS monument </a:t>
            </a:r>
            <a:r>
              <a:rPr lang="en-US" b="1" dirty="0" smtClean="0">
                <a:latin typeface="Arial" charset="0"/>
              </a:rPr>
              <a:t>HOFN:  east</a:t>
            </a:r>
            <a:endParaRPr lang="en-US" dirty="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Content Placeholder 3" descr="hofn_GPS.png"/>
          <p:cNvPicPr>
            <a:picLocks noChangeAspect="1"/>
          </p:cNvPicPr>
          <p:nvPr/>
        </p:nvPicPr>
        <p:blipFill>
          <a:blip r:embed="rId3">
            <a:extLst>
              <a:ext uri="{28A0092B-C50C-407E-A947-70E740481C1C}">
                <a14:useLocalDpi xmlns:a14="http://schemas.microsoft.com/office/drawing/2010/main" val="0"/>
              </a:ext>
            </a:extLst>
          </a:blip>
          <a:srcRect t="55658"/>
          <a:stretch>
            <a:fillRect/>
          </a:stretch>
        </p:blipFill>
        <p:spPr bwMode="auto">
          <a:xfrm>
            <a:off x="457200" y="1368425"/>
            <a:ext cx="8686800"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Rectangle 2"/>
          <p:cNvSpPr>
            <a:spLocks noGrp="1" noChangeArrowheads="1"/>
          </p:cNvSpPr>
          <p:nvPr>
            <p:ph type="title"/>
          </p:nvPr>
        </p:nvSpPr>
        <p:spPr>
          <a:xfrm>
            <a:off x="2362200" y="168275"/>
            <a:ext cx="6810375" cy="547688"/>
          </a:xfrm>
        </p:spPr>
        <p:txBody>
          <a:bodyPr/>
          <a:lstStyle/>
          <a:p>
            <a:pPr>
              <a:lnSpc>
                <a:spcPct val="80000"/>
              </a:lnSpc>
            </a:pPr>
            <a:r>
              <a:rPr lang="en-US" b="1" dirty="0">
                <a:latin typeface="Arial" charset="0"/>
              </a:rPr>
              <a:t>GPS monument </a:t>
            </a:r>
            <a:r>
              <a:rPr lang="en-US" b="1" dirty="0" smtClean="0">
                <a:latin typeface="Arial" charset="0"/>
              </a:rPr>
              <a:t>HOFN: east</a:t>
            </a:r>
            <a:endParaRPr lang="en-US" dirty="0">
              <a:latin typeface="Arial" charset="0"/>
            </a:endParaRPr>
          </a:p>
        </p:txBody>
      </p:sp>
      <p:sp>
        <p:nvSpPr>
          <p:cNvPr id="59395" name="Rectangle 3"/>
          <p:cNvSpPr>
            <a:spLocks noGrp="1" noChangeArrowheads="1"/>
          </p:cNvSpPr>
          <p:nvPr>
            <p:ph type="body" sz="half" idx="1"/>
          </p:nvPr>
        </p:nvSpPr>
        <p:spPr>
          <a:xfrm>
            <a:off x="889000" y="3692525"/>
            <a:ext cx="7385050" cy="2811463"/>
          </a:xfrm>
        </p:spPr>
        <p:txBody>
          <a:bodyPr/>
          <a:lstStyle/>
          <a:p>
            <a:pPr>
              <a:spcBef>
                <a:spcPct val="0"/>
              </a:spcBef>
              <a:buFont typeface="Arial" charset="0"/>
              <a:buNone/>
            </a:pPr>
            <a:r>
              <a:rPr lang="en-US" sz="2800">
                <a:latin typeface="Arial" charset="0"/>
                <a:ea typeface="ＭＳ Ｐゴシック" charset="0"/>
                <a:cs typeface="Arial" charset="0"/>
              </a:rPr>
              <a:t>Average position on 1/1/2008 = </a:t>
            </a:r>
            <a:r>
              <a:rPr lang="en-US" sz="2800">
                <a:solidFill>
                  <a:srgbClr val="FF0000"/>
                </a:solidFill>
                <a:latin typeface="Arial" charset="0"/>
                <a:ea typeface="ＭＳ Ｐゴシック" charset="0"/>
                <a:cs typeface="Arial" charset="0"/>
              </a:rPr>
              <a:t>50 mm</a:t>
            </a:r>
          </a:p>
          <a:p>
            <a:pPr>
              <a:spcBef>
                <a:spcPct val="0"/>
              </a:spcBef>
              <a:buFont typeface="Arial" charset="0"/>
              <a:buNone/>
            </a:pPr>
            <a:r>
              <a:rPr lang="en-US" sz="2800">
                <a:latin typeface="Arial" charset="0"/>
                <a:ea typeface="ＭＳ Ｐゴシック" charset="0"/>
                <a:cs typeface="Arial" charset="0"/>
              </a:rPr>
              <a:t>Average position on 1/1/1998 = </a:t>
            </a:r>
            <a:r>
              <a:rPr lang="en-US" sz="2800">
                <a:solidFill>
                  <a:srgbClr val="FF0000"/>
                </a:solidFill>
                <a:latin typeface="Arial" charset="0"/>
                <a:ea typeface="ＭＳ Ｐゴシック" charset="0"/>
                <a:cs typeface="Arial" charset="0"/>
              </a:rPr>
              <a:t>-80  mm</a:t>
            </a:r>
          </a:p>
          <a:p>
            <a:pPr>
              <a:spcBef>
                <a:spcPct val="0"/>
              </a:spcBef>
              <a:buFont typeface="Arial" charset="0"/>
              <a:buNone/>
            </a:pPr>
            <a:endParaRPr lang="en-US" sz="2800">
              <a:latin typeface="Arial" charset="0"/>
              <a:ea typeface="ＭＳ Ｐゴシック" charset="0"/>
              <a:cs typeface="Arial" charset="0"/>
            </a:endParaRPr>
          </a:p>
          <a:p>
            <a:pPr>
              <a:spcBef>
                <a:spcPct val="0"/>
              </a:spcBef>
              <a:buFont typeface="Arial" charset="0"/>
              <a:buNone/>
            </a:pPr>
            <a:r>
              <a:rPr lang="en-US" sz="2800">
                <a:latin typeface="Arial" charset="0"/>
                <a:ea typeface="ＭＳ Ｐゴシック" charset="0"/>
                <a:cs typeface="Arial" charset="0"/>
              </a:rPr>
              <a:t>Speed of HOFN east = </a:t>
            </a:r>
            <a:r>
              <a:rPr lang="en-US" sz="2800">
                <a:solidFill>
                  <a:srgbClr val="FF0000"/>
                </a:solidFill>
                <a:latin typeface="Arial" charset="0"/>
                <a:ea typeface="ＭＳ Ｐゴシック" charset="0"/>
                <a:cs typeface="Arial" charset="0"/>
              </a:rPr>
              <a:t>130 </a:t>
            </a:r>
            <a:r>
              <a:rPr lang="en-US" sz="2800">
                <a:latin typeface="Arial" charset="0"/>
                <a:ea typeface="ＭＳ Ｐゴシック" charset="0"/>
                <a:cs typeface="Arial" charset="0"/>
              </a:rPr>
              <a:t>mm/10 years  </a:t>
            </a:r>
          </a:p>
          <a:p>
            <a:pPr>
              <a:spcBef>
                <a:spcPct val="0"/>
              </a:spcBef>
              <a:buFont typeface="Arial" charset="0"/>
              <a:buNone/>
            </a:pPr>
            <a:r>
              <a:rPr lang="en-US" sz="2800">
                <a:solidFill>
                  <a:srgbClr val="FF0000"/>
                </a:solidFill>
                <a:latin typeface="Arial" charset="0"/>
                <a:ea typeface="ＭＳ Ｐゴシック" charset="0"/>
                <a:cs typeface="Arial" charset="0"/>
              </a:rPr>
              <a:t>= 13 mm/yr</a:t>
            </a:r>
            <a:r>
              <a:rPr lang="en-US" sz="2800">
                <a:latin typeface="Arial" charset="0"/>
                <a:ea typeface="ＭＳ Ｐゴシック" charset="0"/>
                <a:cs typeface="Arial" charset="0"/>
              </a:rPr>
              <a:t> to the </a:t>
            </a:r>
            <a:r>
              <a:rPr lang="en-US" sz="2800">
                <a:solidFill>
                  <a:srgbClr val="FF0000"/>
                </a:solidFill>
                <a:latin typeface="Arial" charset="0"/>
                <a:ea typeface="ＭＳ Ｐゴシック" charset="0"/>
                <a:cs typeface="Arial" charset="0"/>
              </a:rPr>
              <a:t>east for HOFN</a:t>
            </a:r>
          </a:p>
        </p:txBody>
      </p:sp>
      <p:grpSp>
        <p:nvGrpSpPr>
          <p:cNvPr id="59396" name="Group 1"/>
          <p:cNvGrpSpPr>
            <a:grpSpLocks/>
          </p:cNvGrpSpPr>
          <p:nvPr/>
        </p:nvGrpSpPr>
        <p:grpSpPr bwMode="auto">
          <a:xfrm>
            <a:off x="22225" y="1651000"/>
            <a:ext cx="7777163" cy="1514475"/>
            <a:chOff x="22682" y="1651063"/>
            <a:chExt cx="7776666" cy="1513955"/>
          </a:xfrm>
        </p:grpSpPr>
        <p:sp>
          <p:nvSpPr>
            <p:cNvPr id="59398" name="TextBox 6"/>
            <p:cNvSpPr txBox="1">
              <a:spLocks noChangeArrowheads="1"/>
            </p:cNvSpPr>
            <p:nvPr/>
          </p:nvSpPr>
          <p:spPr bwMode="auto">
            <a:xfrm rot="-5400000">
              <a:off x="-417180" y="2150049"/>
              <a:ext cx="124961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East (mm)</a:t>
              </a:r>
            </a:p>
          </p:txBody>
        </p:sp>
        <p:sp>
          <p:nvSpPr>
            <p:cNvPr id="59399" name="Line 8"/>
            <p:cNvSpPr>
              <a:spLocks noChangeShapeType="1"/>
            </p:cNvSpPr>
            <p:nvPr/>
          </p:nvSpPr>
          <p:spPr bwMode="auto">
            <a:xfrm flipV="1">
              <a:off x="7799348" y="1675718"/>
              <a:ext cx="0" cy="1470025"/>
            </a:xfrm>
            <a:prstGeom prst="line">
              <a:avLst/>
            </a:prstGeom>
            <a:noFill/>
            <a:ln w="9525">
              <a:solidFill>
                <a:srgbClr val="002B90"/>
              </a:solidFill>
              <a:prstDash val="sysDash"/>
              <a:round/>
              <a:headEnd/>
              <a:tailEnd/>
            </a:ln>
            <a:extLst>
              <a:ext uri="{909E8E84-426E-40dd-AFC4-6F175D3DCCD1}">
                <a14:hiddenFill xmlns:a14="http://schemas.microsoft.com/office/drawing/2010/main">
                  <a:noFill/>
                </a14:hiddenFill>
              </a:ext>
            </a:extLst>
          </p:spPr>
          <p:txBody>
            <a:bodyPr/>
            <a:lstStyle/>
            <a:p>
              <a:endParaRPr lang="en-US"/>
            </a:p>
          </p:txBody>
        </p:sp>
        <p:sp>
          <p:nvSpPr>
            <p:cNvPr id="59400" name="Line 9"/>
            <p:cNvSpPr>
              <a:spLocks noChangeShapeType="1"/>
            </p:cNvSpPr>
            <p:nvPr/>
          </p:nvSpPr>
          <p:spPr bwMode="auto">
            <a:xfrm flipH="1">
              <a:off x="963869" y="2945823"/>
              <a:ext cx="719330" cy="0"/>
            </a:xfrm>
            <a:prstGeom prst="line">
              <a:avLst/>
            </a:prstGeom>
            <a:noFill/>
            <a:ln w="38100">
              <a:solidFill>
                <a:srgbClr val="002B9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401" name="Line 9"/>
            <p:cNvSpPr>
              <a:spLocks noChangeShapeType="1"/>
            </p:cNvSpPr>
            <p:nvPr/>
          </p:nvSpPr>
          <p:spPr bwMode="auto">
            <a:xfrm flipH="1" flipV="1">
              <a:off x="997888" y="1651063"/>
              <a:ext cx="6798114" cy="22071"/>
            </a:xfrm>
            <a:prstGeom prst="line">
              <a:avLst/>
            </a:prstGeom>
            <a:noFill/>
            <a:ln w="9525">
              <a:solidFill>
                <a:srgbClr val="002B90"/>
              </a:solidFill>
              <a:prstDash val="sysDash"/>
              <a:round/>
              <a:headEnd/>
              <a:tailEnd/>
            </a:ln>
            <a:extLst>
              <a:ext uri="{909E8E84-426E-40dd-AFC4-6F175D3DCCD1}">
                <a14:hiddenFill xmlns:a14="http://schemas.microsoft.com/office/drawing/2010/main">
                  <a:noFill/>
                </a14:hiddenFill>
              </a:ext>
            </a:extLst>
          </p:spPr>
          <p:txBody>
            <a:bodyPr/>
            <a:lstStyle/>
            <a:p>
              <a:endParaRPr lang="en-US"/>
            </a:p>
          </p:txBody>
        </p:sp>
        <p:sp>
          <p:nvSpPr>
            <p:cNvPr id="59402" name="Line 8"/>
            <p:cNvSpPr>
              <a:spLocks noChangeShapeType="1"/>
            </p:cNvSpPr>
            <p:nvPr/>
          </p:nvSpPr>
          <p:spPr bwMode="auto">
            <a:xfrm flipV="1">
              <a:off x="1688474" y="2959798"/>
              <a:ext cx="0" cy="205220"/>
            </a:xfrm>
            <a:prstGeom prst="line">
              <a:avLst/>
            </a:prstGeom>
            <a:noFill/>
            <a:ln w="38100">
              <a:solidFill>
                <a:srgbClr val="002B9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9397" name="TextBox 11"/>
          <p:cNvSpPr txBox="1">
            <a:spLocks noChangeArrowheads="1"/>
          </p:cNvSpPr>
          <p:nvPr/>
        </p:nvSpPr>
        <p:spPr bwMode="auto">
          <a:xfrm>
            <a:off x="612775" y="884238"/>
            <a:ext cx="80248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cs typeface="Arial" charset="0"/>
              </a:rPr>
              <a:t>How quickly is HOFN moving in the east - west direction?</a:t>
            </a:r>
            <a:endParaRPr lang="en-US"/>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Content Placeholder 3" descr="hofn_GPS.png"/>
          <p:cNvPicPr>
            <a:picLocks noGrp="1" noChangeAspect="1"/>
          </p:cNvPicPr>
          <p:nvPr>
            <p:ph idx="1"/>
          </p:nvPr>
        </p:nvPicPr>
        <p:blipFill>
          <a:blip r:embed="rId3">
            <a:extLst>
              <a:ext uri="{28A0092B-C50C-407E-A947-70E740481C1C}">
                <a14:useLocalDpi xmlns:a14="http://schemas.microsoft.com/office/drawing/2010/main" val="0"/>
              </a:ext>
            </a:extLst>
          </a:blip>
          <a:srcRect t="4912" b="51994"/>
          <a:stretch>
            <a:fillRect/>
          </a:stretch>
        </p:blipFill>
        <p:spPr>
          <a:xfrm>
            <a:off x="377825" y="2270125"/>
            <a:ext cx="8686800" cy="2078038"/>
          </a:xfrm>
        </p:spPr>
      </p:pic>
      <p:pic>
        <p:nvPicPr>
          <p:cNvPr id="61442" name="Content Placeholder 3" descr="hofn_GPS.png"/>
          <p:cNvPicPr>
            <a:picLocks noChangeAspect="1"/>
          </p:cNvPicPr>
          <p:nvPr/>
        </p:nvPicPr>
        <p:blipFill>
          <a:blip r:embed="rId3">
            <a:extLst>
              <a:ext uri="{28A0092B-C50C-407E-A947-70E740481C1C}">
                <a14:useLocalDpi xmlns:a14="http://schemas.microsoft.com/office/drawing/2010/main" val="0"/>
              </a:ext>
            </a:extLst>
          </a:blip>
          <a:srcRect t="55658"/>
          <a:stretch>
            <a:fillRect/>
          </a:stretch>
        </p:blipFill>
        <p:spPr bwMode="auto">
          <a:xfrm>
            <a:off x="377825" y="4440238"/>
            <a:ext cx="8686800"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Box 5"/>
          <p:cNvSpPr txBox="1">
            <a:spLocks noChangeArrowheads="1"/>
          </p:cNvSpPr>
          <p:nvPr/>
        </p:nvSpPr>
        <p:spPr bwMode="auto">
          <a:xfrm rot="-5400000">
            <a:off x="-490537" y="2724150"/>
            <a:ext cx="1350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 (mm)</a:t>
            </a:r>
          </a:p>
        </p:txBody>
      </p:sp>
      <p:sp>
        <p:nvSpPr>
          <p:cNvPr id="61444" name="TextBox 6"/>
          <p:cNvSpPr txBox="1">
            <a:spLocks noChangeArrowheads="1"/>
          </p:cNvSpPr>
          <p:nvPr/>
        </p:nvSpPr>
        <p:spPr bwMode="auto">
          <a:xfrm rot="-5400000">
            <a:off x="-439737" y="5156200"/>
            <a:ext cx="1249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East (mm)</a:t>
            </a:r>
          </a:p>
        </p:txBody>
      </p:sp>
      <p:sp>
        <p:nvSpPr>
          <p:cNvPr id="61445" name="Rectangle 7"/>
          <p:cNvSpPr>
            <a:spLocks noChangeArrowheads="1"/>
          </p:cNvSpPr>
          <p:nvPr/>
        </p:nvSpPr>
        <p:spPr bwMode="auto">
          <a:xfrm>
            <a:off x="649288" y="930275"/>
            <a:ext cx="80486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t>What direction is Monument HOFN moving? </a:t>
            </a:r>
          </a:p>
          <a:p>
            <a:r>
              <a:rPr lang="en-US" sz="2400"/>
              <a:t>a)  north only			b)  northwest</a:t>
            </a:r>
          </a:p>
          <a:p>
            <a:r>
              <a:rPr lang="en-US" sz="2400"/>
              <a:t>c)  northeast			d)  southwest</a:t>
            </a:r>
          </a:p>
          <a:p>
            <a:endParaRPr lang="en-US" sz="2800" u="sng">
              <a:latin typeface="Calibri" charset="0"/>
            </a:endParaRPr>
          </a:p>
          <a:p>
            <a:endParaRPr lang="en-US" sz="2000" u="sng">
              <a:latin typeface="Calibri" charset="0"/>
            </a:endParaRPr>
          </a:p>
        </p:txBody>
      </p:sp>
      <p:sp>
        <p:nvSpPr>
          <p:cNvPr id="61446" name="Rectangle 2"/>
          <p:cNvSpPr>
            <a:spLocks noGrp="1" noChangeArrowheads="1"/>
          </p:cNvSpPr>
          <p:nvPr>
            <p:ph type="title"/>
          </p:nvPr>
        </p:nvSpPr>
        <p:spPr>
          <a:xfrm>
            <a:off x="2230438" y="60325"/>
            <a:ext cx="6913562" cy="673100"/>
          </a:xfrm>
        </p:spPr>
        <p:txBody>
          <a:bodyPr/>
          <a:lstStyle/>
          <a:p>
            <a:r>
              <a:rPr lang="en-US" sz="3200" b="1" dirty="0">
                <a:latin typeface="Arial" charset="0"/>
              </a:rPr>
              <a:t>GPS monument HOFN</a:t>
            </a:r>
            <a:endParaRPr lang="en-US" sz="3200" dirty="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Content Placeholder 3" descr="reyk_gps.png"/>
          <p:cNvPicPr>
            <a:picLocks noGrp="1" noChangeAspect="1"/>
          </p:cNvPicPr>
          <p:nvPr>
            <p:ph idx="1"/>
          </p:nvPr>
        </p:nvPicPr>
        <p:blipFill>
          <a:blip r:embed="rId3">
            <a:extLst>
              <a:ext uri="{28A0092B-C50C-407E-A947-70E740481C1C}">
                <a14:useLocalDpi xmlns:a14="http://schemas.microsoft.com/office/drawing/2010/main" val="0"/>
              </a:ext>
            </a:extLst>
          </a:blip>
          <a:srcRect t="4909" b="52228"/>
          <a:stretch>
            <a:fillRect/>
          </a:stretch>
        </p:blipFill>
        <p:spPr>
          <a:xfrm>
            <a:off x="338138" y="1908175"/>
            <a:ext cx="8686800" cy="2051050"/>
          </a:xfrm>
        </p:spPr>
      </p:pic>
      <p:pic>
        <p:nvPicPr>
          <p:cNvPr id="62466" name="Picture 4" descr="reyk_gps.png"/>
          <p:cNvPicPr>
            <a:picLocks noChangeAspect="1"/>
          </p:cNvPicPr>
          <p:nvPr/>
        </p:nvPicPr>
        <p:blipFill>
          <a:blip r:embed="rId3">
            <a:extLst>
              <a:ext uri="{28A0092B-C50C-407E-A947-70E740481C1C}">
                <a14:useLocalDpi xmlns:a14="http://schemas.microsoft.com/office/drawing/2010/main" val="0"/>
              </a:ext>
            </a:extLst>
          </a:blip>
          <a:srcRect t="56172"/>
          <a:stretch>
            <a:fillRect/>
          </a:stretch>
        </p:blipFill>
        <p:spPr bwMode="auto">
          <a:xfrm>
            <a:off x="338138" y="4414838"/>
            <a:ext cx="868680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Box 5"/>
          <p:cNvSpPr txBox="1">
            <a:spLocks noChangeArrowheads="1"/>
          </p:cNvSpPr>
          <p:nvPr/>
        </p:nvSpPr>
        <p:spPr bwMode="auto">
          <a:xfrm rot="-5400000">
            <a:off x="-490537" y="2749550"/>
            <a:ext cx="1350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 (mm)</a:t>
            </a:r>
          </a:p>
        </p:txBody>
      </p:sp>
      <p:sp>
        <p:nvSpPr>
          <p:cNvPr id="62468" name="TextBox 6"/>
          <p:cNvSpPr txBox="1">
            <a:spLocks noChangeArrowheads="1"/>
          </p:cNvSpPr>
          <p:nvPr/>
        </p:nvSpPr>
        <p:spPr bwMode="auto">
          <a:xfrm rot="-5400000">
            <a:off x="-439738" y="5287963"/>
            <a:ext cx="1249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East (mm)</a:t>
            </a:r>
          </a:p>
        </p:txBody>
      </p:sp>
      <p:sp>
        <p:nvSpPr>
          <p:cNvPr id="62469" name="Rectangle 7"/>
          <p:cNvSpPr>
            <a:spLocks noChangeArrowheads="1"/>
          </p:cNvSpPr>
          <p:nvPr/>
        </p:nvSpPr>
        <p:spPr bwMode="auto">
          <a:xfrm>
            <a:off x="709613" y="896938"/>
            <a:ext cx="7670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t>Think, then discuss with your neighbor:   What direction is monument REYK moving? About how fast? </a:t>
            </a:r>
          </a:p>
        </p:txBody>
      </p:sp>
      <p:sp>
        <p:nvSpPr>
          <p:cNvPr id="62470" name="Rectangle 2"/>
          <p:cNvSpPr>
            <a:spLocks noGrp="1" noChangeArrowheads="1"/>
          </p:cNvSpPr>
          <p:nvPr>
            <p:ph type="title"/>
          </p:nvPr>
        </p:nvSpPr>
        <p:spPr>
          <a:xfrm>
            <a:off x="2230438" y="60325"/>
            <a:ext cx="6913562" cy="673100"/>
          </a:xfrm>
        </p:spPr>
        <p:txBody>
          <a:bodyPr/>
          <a:lstStyle/>
          <a:p>
            <a:r>
              <a:rPr lang="en-US" b="1">
                <a:latin typeface="Arial" charset="0"/>
              </a:rPr>
              <a:t>GPS monument REYK</a:t>
            </a:r>
            <a:endParaRPr lang="en-US">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3"/>
          <p:cNvSpPr>
            <a:spLocks noGrp="1" noChangeArrowheads="1"/>
          </p:cNvSpPr>
          <p:nvPr>
            <p:ph type="body" sz="half" idx="1"/>
          </p:nvPr>
        </p:nvSpPr>
        <p:spPr>
          <a:xfrm>
            <a:off x="625475" y="4041757"/>
            <a:ext cx="8518525" cy="3330575"/>
          </a:xfrm>
        </p:spPr>
        <p:txBody>
          <a:bodyPr/>
          <a:lstStyle/>
          <a:p>
            <a:pPr>
              <a:spcBef>
                <a:spcPct val="0"/>
              </a:spcBef>
              <a:buFont typeface="Arial" charset="0"/>
              <a:buNone/>
            </a:pPr>
            <a:r>
              <a:rPr lang="en-US" sz="2800" dirty="0">
                <a:latin typeface="Arial" charset="0"/>
                <a:ea typeface="ＭＳ Ｐゴシック" charset="0"/>
                <a:cs typeface="Arial" charset="0"/>
              </a:rPr>
              <a:t>Average position on 1/1/2008 = </a:t>
            </a:r>
            <a:r>
              <a:rPr lang="en-US" sz="2800" dirty="0">
                <a:solidFill>
                  <a:srgbClr val="FF0000"/>
                </a:solidFill>
                <a:latin typeface="Arial" charset="0"/>
                <a:ea typeface="ＭＳ Ｐゴシック" charset="0"/>
                <a:cs typeface="Arial" charset="0"/>
              </a:rPr>
              <a:t>90 mm</a:t>
            </a:r>
            <a:endParaRPr lang="en-US" sz="2800" dirty="0">
              <a:latin typeface="Arial" charset="0"/>
              <a:ea typeface="ＭＳ Ｐゴシック" charset="0"/>
              <a:cs typeface="Arial" charset="0"/>
            </a:endParaRPr>
          </a:p>
          <a:p>
            <a:pPr>
              <a:spcBef>
                <a:spcPct val="0"/>
              </a:spcBef>
              <a:buFontTx/>
              <a:buNone/>
            </a:pPr>
            <a:r>
              <a:rPr lang="en-US" sz="2800" dirty="0">
                <a:latin typeface="Arial" charset="0"/>
                <a:ea typeface="ＭＳ Ｐゴシック" charset="0"/>
                <a:cs typeface="Arial" charset="0"/>
              </a:rPr>
              <a:t>Average position on 1/1/1998 </a:t>
            </a:r>
            <a:r>
              <a:rPr lang="en-US" sz="2800" dirty="0">
                <a:solidFill>
                  <a:srgbClr val="FF0000"/>
                </a:solidFill>
                <a:latin typeface="Arial" charset="0"/>
                <a:ea typeface="ＭＳ Ｐゴシック" charset="0"/>
                <a:cs typeface="Arial" charset="0"/>
              </a:rPr>
              <a:t>= -115 mm</a:t>
            </a:r>
          </a:p>
          <a:p>
            <a:pPr>
              <a:spcBef>
                <a:spcPct val="0"/>
              </a:spcBef>
              <a:buFontTx/>
              <a:buNone/>
            </a:pPr>
            <a:endParaRPr lang="en-US" sz="2800" dirty="0">
              <a:latin typeface="Arial" charset="0"/>
              <a:ea typeface="ＭＳ Ｐゴシック" charset="0"/>
              <a:cs typeface="Arial" charset="0"/>
            </a:endParaRPr>
          </a:p>
          <a:p>
            <a:pPr>
              <a:spcBef>
                <a:spcPct val="0"/>
              </a:spcBef>
              <a:buFontTx/>
              <a:buNone/>
            </a:pPr>
            <a:r>
              <a:rPr lang="en-US" sz="2800" dirty="0">
                <a:latin typeface="Arial" charset="0"/>
                <a:ea typeface="ＭＳ Ｐゴシック" charset="0"/>
                <a:cs typeface="Arial" charset="0"/>
              </a:rPr>
              <a:t>Speed of REYK north =  </a:t>
            </a:r>
            <a:r>
              <a:rPr lang="en-US" sz="2800" dirty="0" smtClean="0">
                <a:solidFill>
                  <a:srgbClr val="FF0000"/>
                </a:solidFill>
                <a:latin typeface="Arial" charset="0"/>
                <a:ea typeface="ＭＳ Ｐゴシック" charset="0"/>
                <a:cs typeface="Arial" charset="0"/>
              </a:rPr>
              <a:t>(90 </a:t>
            </a:r>
            <a:r>
              <a:rPr lang="en-US" sz="2800" dirty="0">
                <a:solidFill>
                  <a:srgbClr val="FF0000"/>
                </a:solidFill>
                <a:latin typeface="Arial" charset="0"/>
                <a:ea typeface="ＭＳ Ｐゴシック" charset="0"/>
                <a:cs typeface="Arial" charset="0"/>
              </a:rPr>
              <a:t>– -115) mm/10 years </a:t>
            </a:r>
          </a:p>
          <a:p>
            <a:pPr>
              <a:spcBef>
                <a:spcPct val="0"/>
              </a:spcBef>
              <a:buFontTx/>
              <a:buNone/>
            </a:pPr>
            <a:r>
              <a:rPr lang="en-US" sz="2800" dirty="0">
                <a:latin typeface="Arial" charset="0"/>
                <a:ea typeface="ＭＳ Ｐゴシック" charset="0"/>
                <a:cs typeface="Arial" charset="0"/>
              </a:rPr>
              <a:t> </a:t>
            </a:r>
            <a:r>
              <a:rPr lang="en-US" sz="2800" dirty="0">
                <a:solidFill>
                  <a:srgbClr val="FF0000"/>
                </a:solidFill>
                <a:latin typeface="Arial" charset="0"/>
                <a:ea typeface="ＭＳ Ｐゴシック" charset="0"/>
                <a:cs typeface="Arial" charset="0"/>
              </a:rPr>
              <a:t>= 205 mm/10 </a:t>
            </a:r>
            <a:r>
              <a:rPr lang="en-US" sz="2800" dirty="0" err="1">
                <a:solidFill>
                  <a:srgbClr val="FF0000"/>
                </a:solidFill>
                <a:latin typeface="Arial" charset="0"/>
                <a:ea typeface="ＭＳ Ｐゴシック" charset="0"/>
                <a:cs typeface="Arial" charset="0"/>
              </a:rPr>
              <a:t>yr</a:t>
            </a:r>
            <a:r>
              <a:rPr lang="en-US" sz="2800" dirty="0">
                <a:solidFill>
                  <a:srgbClr val="FF0000"/>
                </a:solidFill>
                <a:latin typeface="Arial" charset="0"/>
                <a:ea typeface="ＭＳ Ｐゴシック" charset="0"/>
                <a:cs typeface="Arial" charset="0"/>
              </a:rPr>
              <a:t> </a:t>
            </a:r>
          </a:p>
          <a:p>
            <a:pPr>
              <a:spcBef>
                <a:spcPct val="0"/>
              </a:spcBef>
              <a:buFontTx/>
              <a:buNone/>
            </a:pPr>
            <a:r>
              <a:rPr lang="en-US" sz="2800" dirty="0">
                <a:solidFill>
                  <a:srgbClr val="FF0000"/>
                </a:solidFill>
                <a:latin typeface="Arial" charset="0"/>
                <a:ea typeface="ＭＳ Ｐゴシック" charset="0"/>
                <a:cs typeface="Arial" charset="0"/>
              </a:rPr>
              <a:t> = 20.5 mm/</a:t>
            </a:r>
            <a:r>
              <a:rPr lang="en-US" sz="2800" dirty="0" err="1">
                <a:solidFill>
                  <a:srgbClr val="FF0000"/>
                </a:solidFill>
                <a:latin typeface="Arial" charset="0"/>
                <a:ea typeface="ＭＳ Ｐゴシック" charset="0"/>
                <a:cs typeface="Arial" charset="0"/>
              </a:rPr>
              <a:t>yr</a:t>
            </a:r>
            <a:r>
              <a:rPr lang="en-US" sz="2800" dirty="0">
                <a:solidFill>
                  <a:srgbClr val="FF0000"/>
                </a:solidFill>
                <a:latin typeface="Arial" charset="0"/>
                <a:ea typeface="ＭＳ Ｐゴシック" charset="0"/>
                <a:cs typeface="Arial" charset="0"/>
              </a:rPr>
              <a:t> to the north for REYK</a:t>
            </a:r>
            <a:endParaRPr lang="en-US" sz="2800" u="sng" dirty="0">
              <a:solidFill>
                <a:srgbClr val="FF0000"/>
              </a:solidFill>
              <a:latin typeface="Arial" charset="0"/>
              <a:ea typeface="ＭＳ Ｐゴシック" charset="0"/>
              <a:cs typeface="Arial" charset="0"/>
            </a:endParaRPr>
          </a:p>
        </p:txBody>
      </p:sp>
      <p:sp>
        <p:nvSpPr>
          <p:cNvPr id="64514" name="Rectangle 11"/>
          <p:cNvSpPr>
            <a:spLocks noChangeArrowheads="1"/>
          </p:cNvSpPr>
          <p:nvPr/>
        </p:nvSpPr>
        <p:spPr bwMode="auto">
          <a:xfrm>
            <a:off x="498475" y="908050"/>
            <a:ext cx="8315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cs typeface="Arial" charset="0"/>
              </a:rPr>
              <a:t>How quickly is REYK moving in the north - south direction?</a:t>
            </a:r>
            <a:endParaRPr lang="en-US" sz="2400"/>
          </a:p>
        </p:txBody>
      </p:sp>
      <p:pic>
        <p:nvPicPr>
          <p:cNvPr id="64515" name="Content Placeholder 3" descr="reyk_gps.png"/>
          <p:cNvPicPr>
            <a:picLocks noGrp="1" noChangeAspect="1"/>
          </p:cNvPicPr>
          <p:nvPr>
            <p:ph idx="1"/>
          </p:nvPr>
        </p:nvPicPr>
        <p:blipFill>
          <a:blip r:embed="rId3">
            <a:extLst>
              <a:ext uri="{28A0092B-C50C-407E-A947-70E740481C1C}">
                <a14:useLocalDpi xmlns:a14="http://schemas.microsoft.com/office/drawing/2010/main" val="0"/>
              </a:ext>
            </a:extLst>
          </a:blip>
          <a:srcRect t="4909" b="52228"/>
          <a:stretch>
            <a:fillRect/>
          </a:stretch>
        </p:blipFill>
        <p:spPr>
          <a:xfrm>
            <a:off x="457200" y="1995488"/>
            <a:ext cx="8686800" cy="2051050"/>
          </a:xfrm>
        </p:spPr>
      </p:pic>
      <p:sp>
        <p:nvSpPr>
          <p:cNvPr id="64516" name="Line 8"/>
          <p:cNvSpPr>
            <a:spLocks noChangeShapeType="1"/>
          </p:cNvSpPr>
          <p:nvPr/>
        </p:nvSpPr>
        <p:spPr bwMode="auto">
          <a:xfrm flipV="1">
            <a:off x="7851775" y="2300288"/>
            <a:ext cx="0" cy="1493837"/>
          </a:xfrm>
          <a:prstGeom prst="line">
            <a:avLst/>
          </a:prstGeom>
          <a:noFill/>
          <a:ln w="38100">
            <a:solidFill>
              <a:srgbClr val="002B9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17" name="Line 9"/>
          <p:cNvSpPr>
            <a:spLocks noChangeShapeType="1"/>
          </p:cNvSpPr>
          <p:nvPr/>
        </p:nvSpPr>
        <p:spPr bwMode="auto">
          <a:xfrm flipH="1">
            <a:off x="939800" y="2330450"/>
            <a:ext cx="6878638" cy="0"/>
          </a:xfrm>
          <a:prstGeom prst="line">
            <a:avLst/>
          </a:prstGeom>
          <a:noFill/>
          <a:ln w="38100">
            <a:solidFill>
              <a:srgbClr val="002B9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18" name="Oval 13"/>
          <p:cNvSpPr>
            <a:spLocks noChangeArrowheads="1"/>
          </p:cNvSpPr>
          <p:nvPr/>
        </p:nvSpPr>
        <p:spPr bwMode="auto">
          <a:xfrm>
            <a:off x="608013" y="2181225"/>
            <a:ext cx="547687" cy="544513"/>
          </a:xfrm>
          <a:prstGeom prst="ellipse">
            <a:avLst/>
          </a:prstGeom>
          <a:noFill/>
          <a:ln w="38100">
            <a:solidFill>
              <a:srgbClr val="002B9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4519" name="TextBox 15"/>
          <p:cNvSpPr txBox="1">
            <a:spLocks noChangeArrowheads="1"/>
          </p:cNvSpPr>
          <p:nvPr/>
        </p:nvSpPr>
        <p:spPr bwMode="auto">
          <a:xfrm rot="-5400000">
            <a:off x="-422274" y="2625725"/>
            <a:ext cx="1350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 (mm)</a:t>
            </a:r>
          </a:p>
        </p:txBody>
      </p:sp>
      <p:sp>
        <p:nvSpPr>
          <p:cNvPr id="64520" name="Line 9"/>
          <p:cNvSpPr>
            <a:spLocks noChangeShapeType="1"/>
          </p:cNvSpPr>
          <p:nvPr/>
        </p:nvSpPr>
        <p:spPr bwMode="auto">
          <a:xfrm flipH="1">
            <a:off x="968375" y="3475038"/>
            <a:ext cx="1427163" cy="0"/>
          </a:xfrm>
          <a:prstGeom prst="line">
            <a:avLst/>
          </a:prstGeom>
          <a:noFill/>
          <a:ln w="38100">
            <a:solidFill>
              <a:srgbClr val="002B9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21" name="Line 8"/>
          <p:cNvSpPr>
            <a:spLocks noChangeShapeType="1"/>
          </p:cNvSpPr>
          <p:nvPr/>
        </p:nvSpPr>
        <p:spPr bwMode="auto">
          <a:xfrm flipV="1">
            <a:off x="2424113" y="3436938"/>
            <a:ext cx="0" cy="387350"/>
          </a:xfrm>
          <a:prstGeom prst="line">
            <a:avLst/>
          </a:prstGeom>
          <a:noFill/>
          <a:ln w="38100">
            <a:solidFill>
              <a:srgbClr val="002B9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22" name="Oval 13"/>
          <p:cNvSpPr>
            <a:spLocks noChangeArrowheads="1"/>
          </p:cNvSpPr>
          <p:nvPr/>
        </p:nvSpPr>
        <p:spPr bwMode="auto">
          <a:xfrm>
            <a:off x="555625" y="3176588"/>
            <a:ext cx="547688" cy="546100"/>
          </a:xfrm>
          <a:prstGeom prst="ellipse">
            <a:avLst/>
          </a:prstGeom>
          <a:noFill/>
          <a:ln w="38100">
            <a:solidFill>
              <a:srgbClr val="002B9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4523" name="Rectangle 2"/>
          <p:cNvSpPr>
            <a:spLocks noGrp="1" noChangeArrowheads="1"/>
          </p:cNvSpPr>
          <p:nvPr>
            <p:ph type="title"/>
          </p:nvPr>
        </p:nvSpPr>
        <p:spPr>
          <a:xfrm>
            <a:off x="2230438" y="60325"/>
            <a:ext cx="6913562" cy="673100"/>
          </a:xfrm>
        </p:spPr>
        <p:txBody>
          <a:bodyPr/>
          <a:lstStyle/>
          <a:p>
            <a:r>
              <a:rPr lang="en-US" b="1">
                <a:latin typeface="Arial" charset="0"/>
              </a:rPr>
              <a:t>GPS monument REYK</a:t>
            </a:r>
            <a:endParaRPr lang="en-US">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3"/>
          <p:cNvSpPr>
            <a:spLocks noGrp="1" noChangeArrowheads="1"/>
          </p:cNvSpPr>
          <p:nvPr>
            <p:ph type="body" sz="half" idx="1"/>
          </p:nvPr>
        </p:nvSpPr>
        <p:spPr>
          <a:xfrm>
            <a:off x="581025" y="3602038"/>
            <a:ext cx="8023225" cy="3106737"/>
          </a:xfrm>
        </p:spPr>
        <p:txBody>
          <a:bodyPr/>
          <a:lstStyle/>
          <a:p>
            <a:pPr>
              <a:spcBef>
                <a:spcPct val="0"/>
              </a:spcBef>
              <a:buFont typeface="Arial" charset="0"/>
              <a:buNone/>
            </a:pPr>
            <a:r>
              <a:rPr lang="en-US" sz="2800">
                <a:latin typeface="Arial" charset="0"/>
                <a:ea typeface="ＭＳ Ｐゴシック" charset="0"/>
                <a:cs typeface="Arial" charset="0"/>
              </a:rPr>
              <a:t>Average position on 1/1/2008 = </a:t>
            </a:r>
            <a:r>
              <a:rPr lang="en-US" sz="2800">
                <a:solidFill>
                  <a:srgbClr val="FF0000"/>
                </a:solidFill>
                <a:latin typeface="Arial" charset="0"/>
                <a:ea typeface="ＭＳ Ｐゴシック" charset="0"/>
                <a:cs typeface="Arial" charset="0"/>
              </a:rPr>
              <a:t>-50 mm</a:t>
            </a:r>
          </a:p>
          <a:p>
            <a:pPr>
              <a:spcBef>
                <a:spcPct val="0"/>
              </a:spcBef>
              <a:buFontTx/>
              <a:buNone/>
            </a:pPr>
            <a:r>
              <a:rPr lang="en-US" sz="2800">
                <a:latin typeface="Arial" charset="0"/>
                <a:ea typeface="ＭＳ Ｐゴシック" charset="0"/>
                <a:cs typeface="Arial" charset="0"/>
              </a:rPr>
              <a:t>Average position on 1/1/1998 =  </a:t>
            </a:r>
            <a:r>
              <a:rPr lang="en-US" sz="2800">
                <a:solidFill>
                  <a:srgbClr val="FF0000"/>
                </a:solidFill>
                <a:latin typeface="Arial" charset="0"/>
                <a:ea typeface="ＭＳ Ｐゴシック" charset="0"/>
                <a:cs typeface="Arial" charset="0"/>
              </a:rPr>
              <a:t>60 mm</a:t>
            </a:r>
          </a:p>
          <a:p>
            <a:pPr>
              <a:spcBef>
                <a:spcPct val="0"/>
              </a:spcBef>
              <a:buFontTx/>
              <a:buNone/>
            </a:pPr>
            <a:endParaRPr lang="en-US" sz="2800">
              <a:latin typeface="Arial" charset="0"/>
              <a:ea typeface="ＭＳ Ｐゴシック" charset="0"/>
              <a:cs typeface="Arial" charset="0"/>
            </a:endParaRPr>
          </a:p>
          <a:p>
            <a:pPr>
              <a:spcBef>
                <a:spcPct val="0"/>
              </a:spcBef>
              <a:buFontTx/>
              <a:buNone/>
            </a:pPr>
            <a:r>
              <a:rPr lang="en-US" sz="2800">
                <a:latin typeface="Arial" charset="0"/>
                <a:ea typeface="ＭＳ Ｐゴシック" charset="0"/>
                <a:cs typeface="Arial" charset="0"/>
              </a:rPr>
              <a:t>Speed of REYK (east) </a:t>
            </a:r>
            <a:r>
              <a:rPr lang="en-US" sz="2800">
                <a:solidFill>
                  <a:srgbClr val="FF0000"/>
                </a:solidFill>
                <a:latin typeface="Arial" charset="0"/>
                <a:ea typeface="ＭＳ Ｐゴシック" charset="0"/>
                <a:cs typeface="Arial" charset="0"/>
              </a:rPr>
              <a:t>= (-50 - 60) mm/10 years  </a:t>
            </a:r>
          </a:p>
          <a:p>
            <a:pPr>
              <a:spcBef>
                <a:spcPct val="0"/>
              </a:spcBef>
              <a:buFontTx/>
              <a:buNone/>
            </a:pPr>
            <a:r>
              <a:rPr lang="en-US" sz="2800">
                <a:solidFill>
                  <a:srgbClr val="FF0000"/>
                </a:solidFill>
                <a:latin typeface="Arial" charset="0"/>
                <a:ea typeface="ＭＳ Ｐゴシック" charset="0"/>
                <a:cs typeface="Arial" charset="0"/>
              </a:rPr>
              <a:t>= -110 mm/10 yrs</a:t>
            </a:r>
          </a:p>
          <a:p>
            <a:pPr>
              <a:spcBef>
                <a:spcPct val="0"/>
              </a:spcBef>
              <a:buFontTx/>
              <a:buNone/>
            </a:pPr>
            <a:r>
              <a:rPr lang="en-US" sz="2800">
                <a:solidFill>
                  <a:srgbClr val="FF0000"/>
                </a:solidFill>
                <a:latin typeface="Arial" charset="0"/>
                <a:ea typeface="ＭＳ Ｐゴシック" charset="0"/>
                <a:cs typeface="Arial" charset="0"/>
              </a:rPr>
              <a:t>= 110 mm/10yr to the west</a:t>
            </a:r>
          </a:p>
          <a:p>
            <a:pPr>
              <a:spcBef>
                <a:spcPct val="0"/>
              </a:spcBef>
              <a:buFontTx/>
              <a:buNone/>
            </a:pPr>
            <a:r>
              <a:rPr lang="en-US" sz="2800">
                <a:solidFill>
                  <a:srgbClr val="FF0000"/>
                </a:solidFill>
                <a:latin typeface="Arial" charset="0"/>
                <a:ea typeface="ＭＳ Ｐゴシック" charset="0"/>
                <a:cs typeface="Arial" charset="0"/>
              </a:rPr>
              <a:t>= -11 mm/yr to the west for REYK</a:t>
            </a:r>
          </a:p>
          <a:p>
            <a:pPr>
              <a:spcBef>
                <a:spcPct val="0"/>
              </a:spcBef>
              <a:buFontTx/>
              <a:buNone/>
            </a:pPr>
            <a:endParaRPr lang="en-US" sz="2200" u="sng">
              <a:latin typeface="Calibri" charset="0"/>
              <a:ea typeface="ＭＳ Ｐゴシック" charset="0"/>
              <a:cs typeface="ＭＳ Ｐゴシック" charset="0"/>
            </a:endParaRPr>
          </a:p>
        </p:txBody>
      </p:sp>
      <p:sp>
        <p:nvSpPr>
          <p:cNvPr id="66562" name="TextBox 11"/>
          <p:cNvSpPr txBox="1">
            <a:spLocks noChangeArrowheads="1"/>
          </p:cNvSpPr>
          <p:nvPr/>
        </p:nvSpPr>
        <p:spPr bwMode="auto">
          <a:xfrm>
            <a:off x="612775" y="884238"/>
            <a:ext cx="80248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cs typeface="Arial" charset="0"/>
              </a:rPr>
              <a:t>How quickly are they moving in the east - west direction?</a:t>
            </a:r>
            <a:endParaRPr lang="en-US"/>
          </a:p>
        </p:txBody>
      </p:sp>
      <p:pic>
        <p:nvPicPr>
          <p:cNvPr id="66563" name="Picture 4" descr="reyk_gps.png"/>
          <p:cNvPicPr>
            <a:picLocks noChangeAspect="1"/>
          </p:cNvPicPr>
          <p:nvPr/>
        </p:nvPicPr>
        <p:blipFill>
          <a:blip r:embed="rId3">
            <a:extLst>
              <a:ext uri="{28A0092B-C50C-407E-A947-70E740481C1C}">
                <a14:useLocalDpi xmlns:a14="http://schemas.microsoft.com/office/drawing/2010/main" val="0"/>
              </a:ext>
            </a:extLst>
          </a:blip>
          <a:srcRect t="56172"/>
          <a:stretch>
            <a:fillRect/>
          </a:stretch>
        </p:blipFill>
        <p:spPr bwMode="auto">
          <a:xfrm>
            <a:off x="457200" y="1509713"/>
            <a:ext cx="868680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Box 6"/>
          <p:cNvSpPr txBox="1">
            <a:spLocks noChangeArrowheads="1"/>
          </p:cNvSpPr>
          <p:nvPr/>
        </p:nvSpPr>
        <p:spPr bwMode="auto">
          <a:xfrm rot="-5400000">
            <a:off x="-439738" y="2398713"/>
            <a:ext cx="1249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East (mm)</a:t>
            </a:r>
          </a:p>
        </p:txBody>
      </p:sp>
      <p:sp>
        <p:nvSpPr>
          <p:cNvPr id="66565" name="Line 8"/>
          <p:cNvSpPr>
            <a:spLocks noChangeShapeType="1"/>
          </p:cNvSpPr>
          <p:nvPr/>
        </p:nvSpPr>
        <p:spPr bwMode="auto">
          <a:xfrm flipV="1">
            <a:off x="2347913" y="1884363"/>
            <a:ext cx="0" cy="1406525"/>
          </a:xfrm>
          <a:prstGeom prst="line">
            <a:avLst/>
          </a:prstGeom>
          <a:noFill/>
          <a:ln w="38100">
            <a:solidFill>
              <a:srgbClr val="002B9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66" name="Line 9"/>
          <p:cNvSpPr>
            <a:spLocks noChangeShapeType="1"/>
          </p:cNvSpPr>
          <p:nvPr/>
        </p:nvSpPr>
        <p:spPr bwMode="auto">
          <a:xfrm flipH="1">
            <a:off x="923925" y="1900238"/>
            <a:ext cx="1420813" cy="0"/>
          </a:xfrm>
          <a:prstGeom prst="line">
            <a:avLst/>
          </a:prstGeom>
          <a:noFill/>
          <a:ln w="38100">
            <a:solidFill>
              <a:srgbClr val="002B9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67" name="Oval 13"/>
          <p:cNvSpPr>
            <a:spLocks noChangeArrowheads="1"/>
          </p:cNvSpPr>
          <p:nvPr/>
        </p:nvSpPr>
        <p:spPr bwMode="auto">
          <a:xfrm>
            <a:off x="563563" y="1620838"/>
            <a:ext cx="547687" cy="544512"/>
          </a:xfrm>
          <a:prstGeom prst="ellipse">
            <a:avLst/>
          </a:prstGeom>
          <a:noFill/>
          <a:ln w="38100">
            <a:solidFill>
              <a:srgbClr val="002B9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68" name="Line 9"/>
          <p:cNvSpPr>
            <a:spLocks noChangeShapeType="1"/>
          </p:cNvSpPr>
          <p:nvPr/>
        </p:nvSpPr>
        <p:spPr bwMode="auto">
          <a:xfrm flipH="1" flipV="1">
            <a:off x="909638" y="2989263"/>
            <a:ext cx="6808787" cy="0"/>
          </a:xfrm>
          <a:prstGeom prst="line">
            <a:avLst/>
          </a:prstGeom>
          <a:noFill/>
          <a:ln w="38100">
            <a:solidFill>
              <a:srgbClr val="002B9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69" name="Line 8"/>
          <p:cNvSpPr>
            <a:spLocks noChangeShapeType="1"/>
          </p:cNvSpPr>
          <p:nvPr/>
        </p:nvSpPr>
        <p:spPr bwMode="auto">
          <a:xfrm flipV="1">
            <a:off x="7827963" y="3001963"/>
            <a:ext cx="11112" cy="288925"/>
          </a:xfrm>
          <a:prstGeom prst="line">
            <a:avLst/>
          </a:prstGeom>
          <a:noFill/>
          <a:ln w="38100">
            <a:solidFill>
              <a:srgbClr val="002B9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70" name="Oval 13"/>
          <p:cNvSpPr>
            <a:spLocks noChangeArrowheads="1"/>
          </p:cNvSpPr>
          <p:nvPr/>
        </p:nvSpPr>
        <p:spPr bwMode="auto">
          <a:xfrm>
            <a:off x="511175" y="2751138"/>
            <a:ext cx="547688" cy="546100"/>
          </a:xfrm>
          <a:prstGeom prst="ellipse">
            <a:avLst/>
          </a:prstGeom>
          <a:noFill/>
          <a:ln w="38100">
            <a:solidFill>
              <a:srgbClr val="002B9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71" name="Rectangle 2"/>
          <p:cNvSpPr>
            <a:spLocks noGrp="1" noChangeArrowheads="1"/>
          </p:cNvSpPr>
          <p:nvPr>
            <p:ph type="title"/>
          </p:nvPr>
        </p:nvSpPr>
        <p:spPr>
          <a:xfrm>
            <a:off x="2230438" y="60325"/>
            <a:ext cx="6913562" cy="673100"/>
          </a:xfrm>
        </p:spPr>
        <p:txBody>
          <a:bodyPr/>
          <a:lstStyle/>
          <a:p>
            <a:r>
              <a:rPr lang="en-US" b="1">
                <a:latin typeface="Arial" charset="0"/>
              </a:rPr>
              <a:t>GPS monument REYK</a:t>
            </a:r>
            <a:endParaRPr lang="en-US">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2333625" y="0"/>
            <a:ext cx="6810375" cy="733425"/>
          </a:xfrm>
        </p:spPr>
        <p:txBody>
          <a:bodyPr/>
          <a:lstStyle/>
          <a:p>
            <a:r>
              <a:rPr lang="en-US" b="1" dirty="0">
                <a:latin typeface="Arial" charset="0"/>
              </a:rPr>
              <a:t>Anatomy of a GPS </a:t>
            </a:r>
            <a:r>
              <a:rPr lang="en-US" b="1" dirty="0" smtClean="0">
                <a:latin typeface="Arial" charset="0"/>
              </a:rPr>
              <a:t>station</a:t>
            </a:r>
            <a:r>
              <a:rPr lang="en-US" sz="3200" b="1" dirty="0" smtClean="0">
                <a:latin typeface="Arial" charset="0"/>
              </a:rPr>
              <a:t> </a:t>
            </a:r>
            <a:endParaRPr lang="en-US" sz="3200" b="1" dirty="0">
              <a:latin typeface="Arial" charset="0"/>
            </a:endParaRPr>
          </a:p>
        </p:txBody>
      </p:sp>
      <p:pic>
        <p:nvPicPr>
          <p:cNvPr id="21506"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06363" y="1306513"/>
            <a:ext cx="4471987" cy="4664075"/>
          </a:xfrm>
        </p:spPr>
      </p:pic>
      <p:sp>
        <p:nvSpPr>
          <p:cNvPr id="21507" name="Rectangle 4"/>
          <p:cNvSpPr>
            <a:spLocks noGrp="1" noChangeArrowheads="1"/>
          </p:cNvSpPr>
          <p:nvPr>
            <p:ph type="body" sz="half" idx="2"/>
          </p:nvPr>
        </p:nvSpPr>
        <p:spPr>
          <a:xfrm>
            <a:off x="4810125" y="1306513"/>
            <a:ext cx="4235450" cy="5343525"/>
          </a:xfrm>
        </p:spPr>
        <p:txBody>
          <a:bodyPr/>
          <a:lstStyle/>
          <a:p>
            <a:pPr>
              <a:buFontTx/>
              <a:buNone/>
            </a:pPr>
            <a:r>
              <a:rPr lang="en-US" sz="2200">
                <a:latin typeface="Arial" charset="0"/>
                <a:ea typeface="ＭＳ Ｐゴシック" charset="0"/>
                <a:cs typeface="Arial" charset="0"/>
              </a:rPr>
              <a:t>GPS antenna inside the dome is anchored to the ground with braces. </a:t>
            </a:r>
            <a:endParaRPr lang="en-US" sz="2000">
              <a:latin typeface="Arial" charset="0"/>
              <a:ea typeface="ＭＳ Ｐゴシック" charset="0"/>
              <a:cs typeface="Arial" charset="0"/>
            </a:endParaRPr>
          </a:p>
          <a:p>
            <a:pPr>
              <a:buFontTx/>
              <a:buNone/>
            </a:pPr>
            <a:r>
              <a:rPr lang="en-US" sz="2200">
                <a:latin typeface="Arial" charset="0"/>
                <a:ea typeface="ＭＳ Ｐゴシック" charset="0"/>
                <a:cs typeface="Arial" charset="0"/>
              </a:rPr>
              <a:t>Solar panel for power.</a:t>
            </a:r>
          </a:p>
          <a:p>
            <a:pPr>
              <a:buFontTx/>
              <a:buNone/>
            </a:pPr>
            <a:endParaRPr lang="en-US" sz="2000">
              <a:latin typeface="Arial" charset="0"/>
              <a:ea typeface="ＭＳ Ｐゴシック" charset="0"/>
              <a:cs typeface="Arial" charset="0"/>
            </a:endParaRPr>
          </a:p>
          <a:p>
            <a:pPr>
              <a:buFontTx/>
              <a:buNone/>
            </a:pPr>
            <a:r>
              <a:rPr lang="en-US" sz="2200">
                <a:latin typeface="Arial" charset="0"/>
                <a:ea typeface="ＭＳ Ｐゴシック" charset="0"/>
                <a:cs typeface="Arial" charset="0"/>
              </a:rPr>
              <a:t>Equipment enclosure includes:</a:t>
            </a:r>
            <a:r>
              <a:rPr lang="en-US" sz="2000">
                <a:latin typeface="Arial" charset="0"/>
                <a:ea typeface="ＭＳ Ｐゴシック" charset="0"/>
                <a:cs typeface="Arial" charset="0"/>
              </a:rPr>
              <a:t> </a:t>
            </a:r>
          </a:p>
          <a:p>
            <a:r>
              <a:rPr lang="en-US" sz="2000">
                <a:latin typeface="Arial" charset="0"/>
                <a:ea typeface="ＭＳ Ｐゴシック" charset="0"/>
                <a:cs typeface="Arial" charset="0"/>
              </a:rPr>
              <a:t>GPS receiver</a:t>
            </a:r>
          </a:p>
          <a:p>
            <a:r>
              <a:rPr lang="en-US" sz="2000">
                <a:latin typeface="Arial" charset="0"/>
                <a:ea typeface="ＭＳ Ｐゴシック" charset="0"/>
                <a:cs typeface="Arial" charset="0"/>
              </a:rPr>
              <a:t>Power/batteries</a:t>
            </a:r>
          </a:p>
          <a:p>
            <a:r>
              <a:rPr lang="en-US" sz="2000">
                <a:latin typeface="Arial" charset="0"/>
                <a:ea typeface="ＭＳ Ｐゴシック" charset="0"/>
                <a:cs typeface="Arial" charset="0"/>
              </a:rPr>
              <a:t>Communications</a:t>
            </a:r>
          </a:p>
          <a:p>
            <a:r>
              <a:rPr lang="en-US" sz="2000">
                <a:latin typeface="Arial" charset="0"/>
                <a:ea typeface="ＭＳ Ｐゴシック" charset="0"/>
                <a:cs typeface="Arial" charset="0"/>
              </a:rPr>
              <a:t>Data storage</a:t>
            </a:r>
          </a:p>
        </p:txBody>
      </p:sp>
      <p:sp>
        <p:nvSpPr>
          <p:cNvPr id="21508" name="Line 5"/>
          <p:cNvSpPr>
            <a:spLocks noChangeShapeType="1"/>
          </p:cNvSpPr>
          <p:nvPr/>
        </p:nvSpPr>
        <p:spPr bwMode="auto">
          <a:xfrm flipH="1">
            <a:off x="1831975" y="1579563"/>
            <a:ext cx="2989263" cy="1520825"/>
          </a:xfrm>
          <a:prstGeom prst="line">
            <a:avLst/>
          </a:prstGeom>
          <a:noFill/>
          <a:ln w="571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21509" name="Line 6"/>
          <p:cNvSpPr>
            <a:spLocks noChangeShapeType="1"/>
          </p:cNvSpPr>
          <p:nvPr/>
        </p:nvSpPr>
        <p:spPr bwMode="auto">
          <a:xfrm flipH="1">
            <a:off x="3668713" y="3382963"/>
            <a:ext cx="1185862" cy="549275"/>
          </a:xfrm>
          <a:prstGeom prst="line">
            <a:avLst/>
          </a:prstGeom>
          <a:noFill/>
          <a:ln w="571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21510" name="Line 7"/>
          <p:cNvSpPr>
            <a:spLocks noChangeShapeType="1"/>
          </p:cNvSpPr>
          <p:nvPr/>
        </p:nvSpPr>
        <p:spPr bwMode="auto">
          <a:xfrm flipH="1" flipV="1">
            <a:off x="3260725" y="4503738"/>
            <a:ext cx="1608138" cy="63500"/>
          </a:xfrm>
          <a:prstGeom prst="line">
            <a:avLst/>
          </a:prstGeom>
          <a:noFill/>
          <a:ln w="571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21511" name="Line 8"/>
          <p:cNvSpPr>
            <a:spLocks noChangeShapeType="1"/>
          </p:cNvSpPr>
          <p:nvPr/>
        </p:nvSpPr>
        <p:spPr bwMode="auto">
          <a:xfrm flipH="1">
            <a:off x="293688" y="4227513"/>
            <a:ext cx="914400" cy="2416175"/>
          </a:xfrm>
          <a:prstGeom prst="line">
            <a:avLst/>
          </a:prstGeom>
          <a:noFill/>
          <a:ln w="57150">
            <a:solidFill>
              <a:schemeClr val="tx1"/>
            </a:solidFill>
            <a:prstDash val="dash"/>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21512" name="Line 9"/>
          <p:cNvSpPr>
            <a:spLocks noChangeShapeType="1"/>
          </p:cNvSpPr>
          <p:nvPr/>
        </p:nvSpPr>
        <p:spPr bwMode="auto">
          <a:xfrm>
            <a:off x="1852613" y="4311650"/>
            <a:ext cx="1038225" cy="2351088"/>
          </a:xfrm>
          <a:prstGeom prst="line">
            <a:avLst/>
          </a:prstGeom>
          <a:noFill/>
          <a:ln w="57150">
            <a:solidFill>
              <a:srgbClr val="000000"/>
            </a:solidFill>
            <a:prstDash val="dash"/>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21513" name="Line 10"/>
          <p:cNvSpPr>
            <a:spLocks noChangeShapeType="1"/>
          </p:cNvSpPr>
          <p:nvPr/>
        </p:nvSpPr>
        <p:spPr bwMode="auto">
          <a:xfrm flipH="1">
            <a:off x="1339850" y="4008438"/>
            <a:ext cx="84138" cy="2176462"/>
          </a:xfrm>
          <a:prstGeom prst="line">
            <a:avLst/>
          </a:prstGeom>
          <a:noFill/>
          <a:ln w="57150">
            <a:solidFill>
              <a:srgbClr val="000000"/>
            </a:solidFill>
            <a:prstDash val="dash"/>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2097805" y="60325"/>
            <a:ext cx="7046196" cy="673100"/>
          </a:xfrm>
        </p:spPr>
        <p:txBody>
          <a:bodyPr/>
          <a:lstStyle/>
          <a:p>
            <a:r>
              <a:rPr lang="en-US" b="1" dirty="0" smtClean="0">
                <a:latin typeface="Arial" charset="0"/>
                <a:cs typeface="ＭＳ Ｐゴシック" charset="0"/>
              </a:rPr>
              <a:t>Displaying velocities on a map</a:t>
            </a:r>
            <a:endParaRPr lang="en-US" b="1" dirty="0">
              <a:latin typeface="Arial" charset="0"/>
            </a:endParaRPr>
          </a:p>
        </p:txBody>
      </p:sp>
      <p:pic>
        <p:nvPicPr>
          <p:cNvPr id="70658" name="Content Placeholder 3" descr="iceland_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4238" y="1379538"/>
            <a:ext cx="4983162"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659" name="Group 16"/>
          <p:cNvGrpSpPr>
            <a:grpSpLocks/>
          </p:cNvGrpSpPr>
          <p:nvPr/>
        </p:nvGrpSpPr>
        <p:grpSpPr bwMode="auto">
          <a:xfrm>
            <a:off x="2852738" y="3270250"/>
            <a:ext cx="3916362" cy="835025"/>
            <a:chOff x="1700945" y="4404985"/>
            <a:chExt cx="5716303" cy="1217436"/>
          </a:xfrm>
        </p:grpSpPr>
        <p:sp>
          <p:nvSpPr>
            <p:cNvPr id="18" name="Oval 17"/>
            <p:cNvSpPr/>
            <p:nvPr/>
          </p:nvSpPr>
          <p:spPr>
            <a:xfrm>
              <a:off x="1904850" y="4682727"/>
              <a:ext cx="338298" cy="34023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Oval 18"/>
            <p:cNvSpPr/>
            <p:nvPr/>
          </p:nvSpPr>
          <p:spPr>
            <a:xfrm>
              <a:off x="5765151" y="4404985"/>
              <a:ext cx="338298" cy="3379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0679" name="TextBox 19"/>
            <p:cNvSpPr txBox="1">
              <a:spLocks noChangeArrowheads="1"/>
            </p:cNvSpPr>
            <p:nvPr/>
          </p:nvSpPr>
          <p:spPr bwMode="auto">
            <a:xfrm>
              <a:off x="1700945" y="5080420"/>
              <a:ext cx="1181213" cy="5420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REYK</a:t>
              </a:r>
            </a:p>
          </p:txBody>
        </p:sp>
        <p:sp>
          <p:nvSpPr>
            <p:cNvPr id="70680" name="TextBox 20"/>
            <p:cNvSpPr txBox="1">
              <a:spLocks noChangeArrowheads="1"/>
            </p:cNvSpPr>
            <p:nvPr/>
          </p:nvSpPr>
          <p:spPr bwMode="auto">
            <a:xfrm>
              <a:off x="6066705" y="4675008"/>
              <a:ext cx="1350543" cy="5390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HOFN</a:t>
              </a:r>
            </a:p>
          </p:txBody>
        </p:sp>
      </p:grpSp>
      <p:pic>
        <p:nvPicPr>
          <p:cNvPr id="70660" name="Content Placeholder 3" descr="reyk_gps.png"/>
          <p:cNvPicPr>
            <a:picLocks noChangeAspect="1"/>
          </p:cNvPicPr>
          <p:nvPr/>
        </p:nvPicPr>
        <p:blipFill>
          <a:blip r:embed="rId4">
            <a:extLst>
              <a:ext uri="{28A0092B-C50C-407E-A947-70E740481C1C}">
                <a14:useLocalDpi xmlns:a14="http://schemas.microsoft.com/office/drawing/2010/main" val="0"/>
              </a:ext>
            </a:extLst>
          </a:blip>
          <a:srcRect t="4909" b="52228"/>
          <a:stretch>
            <a:fillRect/>
          </a:stretch>
        </p:blipFill>
        <p:spPr bwMode="auto">
          <a:xfrm>
            <a:off x="350838" y="4468813"/>
            <a:ext cx="41148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5" descr="reyk_gps.png"/>
          <p:cNvPicPr>
            <a:picLocks noChangeAspect="1"/>
          </p:cNvPicPr>
          <p:nvPr/>
        </p:nvPicPr>
        <p:blipFill>
          <a:blip r:embed="rId4">
            <a:extLst>
              <a:ext uri="{28A0092B-C50C-407E-A947-70E740481C1C}">
                <a14:useLocalDpi xmlns:a14="http://schemas.microsoft.com/office/drawing/2010/main" val="0"/>
              </a:ext>
            </a:extLst>
          </a:blip>
          <a:srcRect t="56172"/>
          <a:stretch>
            <a:fillRect/>
          </a:stretch>
        </p:blipFill>
        <p:spPr bwMode="auto">
          <a:xfrm>
            <a:off x="338138" y="5751513"/>
            <a:ext cx="41148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TextBox 6"/>
          <p:cNvSpPr txBox="1">
            <a:spLocks noChangeArrowheads="1"/>
          </p:cNvSpPr>
          <p:nvPr/>
        </p:nvSpPr>
        <p:spPr bwMode="auto">
          <a:xfrm rot="-5400000">
            <a:off x="-455612" y="4670425"/>
            <a:ext cx="1350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 (mm)</a:t>
            </a:r>
          </a:p>
        </p:txBody>
      </p:sp>
      <p:sp>
        <p:nvSpPr>
          <p:cNvPr id="70663" name="TextBox 7"/>
          <p:cNvSpPr txBox="1">
            <a:spLocks noChangeArrowheads="1"/>
          </p:cNvSpPr>
          <p:nvPr/>
        </p:nvSpPr>
        <p:spPr bwMode="auto">
          <a:xfrm rot="-5400000">
            <a:off x="-439737" y="6048375"/>
            <a:ext cx="1249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East (mm)</a:t>
            </a:r>
          </a:p>
        </p:txBody>
      </p:sp>
      <p:pic>
        <p:nvPicPr>
          <p:cNvPr id="70664" name="Content Placeholder 3" descr="hofn_GPS.png"/>
          <p:cNvPicPr>
            <a:picLocks noChangeAspect="1"/>
          </p:cNvPicPr>
          <p:nvPr/>
        </p:nvPicPr>
        <p:blipFill>
          <a:blip r:embed="rId5">
            <a:extLst>
              <a:ext uri="{28A0092B-C50C-407E-A947-70E740481C1C}">
                <a14:useLocalDpi xmlns:a14="http://schemas.microsoft.com/office/drawing/2010/main" val="0"/>
              </a:ext>
            </a:extLst>
          </a:blip>
          <a:srcRect t="4912" b="51994"/>
          <a:stretch>
            <a:fillRect/>
          </a:stretch>
        </p:blipFill>
        <p:spPr bwMode="auto">
          <a:xfrm>
            <a:off x="4932363" y="4433888"/>
            <a:ext cx="41148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5" name="Content Placeholder 3" descr="hofn_GPS.png"/>
          <p:cNvPicPr>
            <a:picLocks noChangeAspect="1"/>
          </p:cNvPicPr>
          <p:nvPr/>
        </p:nvPicPr>
        <p:blipFill>
          <a:blip r:embed="rId5">
            <a:extLst>
              <a:ext uri="{28A0092B-C50C-407E-A947-70E740481C1C}">
                <a14:useLocalDpi xmlns:a14="http://schemas.microsoft.com/office/drawing/2010/main" val="0"/>
              </a:ext>
            </a:extLst>
          </a:blip>
          <a:srcRect t="55658"/>
          <a:stretch>
            <a:fillRect/>
          </a:stretch>
        </p:blipFill>
        <p:spPr bwMode="auto">
          <a:xfrm>
            <a:off x="4956175" y="5708650"/>
            <a:ext cx="4114800"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6" name="TextBox 13"/>
          <p:cNvSpPr txBox="1">
            <a:spLocks noChangeArrowheads="1"/>
          </p:cNvSpPr>
          <p:nvPr/>
        </p:nvSpPr>
        <p:spPr bwMode="auto">
          <a:xfrm rot="-5400000">
            <a:off x="4083844" y="4671219"/>
            <a:ext cx="13509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 (mm)</a:t>
            </a:r>
          </a:p>
        </p:txBody>
      </p:sp>
      <p:sp>
        <p:nvSpPr>
          <p:cNvPr id="70667" name="TextBox 14"/>
          <p:cNvSpPr txBox="1">
            <a:spLocks noChangeArrowheads="1"/>
          </p:cNvSpPr>
          <p:nvPr/>
        </p:nvSpPr>
        <p:spPr bwMode="auto">
          <a:xfrm rot="-5400000">
            <a:off x="4134644" y="6049169"/>
            <a:ext cx="1249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East (mm)</a:t>
            </a:r>
          </a:p>
        </p:txBody>
      </p:sp>
      <p:sp>
        <p:nvSpPr>
          <p:cNvPr id="70668" name="TextBox 21"/>
          <p:cNvSpPr txBox="1">
            <a:spLocks noChangeArrowheads="1"/>
          </p:cNvSpPr>
          <p:nvPr/>
        </p:nvSpPr>
        <p:spPr bwMode="auto">
          <a:xfrm>
            <a:off x="544513" y="4098925"/>
            <a:ext cx="812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REYK</a:t>
            </a:r>
          </a:p>
        </p:txBody>
      </p:sp>
      <p:sp>
        <p:nvSpPr>
          <p:cNvPr id="70669" name="TextBox 22"/>
          <p:cNvSpPr txBox="1">
            <a:spLocks noChangeArrowheads="1"/>
          </p:cNvSpPr>
          <p:nvPr/>
        </p:nvSpPr>
        <p:spPr bwMode="auto">
          <a:xfrm>
            <a:off x="8118475" y="4098925"/>
            <a:ext cx="839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HOFN</a:t>
            </a:r>
          </a:p>
        </p:txBody>
      </p:sp>
      <p:sp>
        <p:nvSpPr>
          <p:cNvPr id="70670" name="Content Placeholder 19"/>
          <p:cNvSpPr>
            <a:spLocks noGrp="1"/>
          </p:cNvSpPr>
          <p:nvPr>
            <p:ph idx="1"/>
          </p:nvPr>
        </p:nvSpPr>
        <p:spPr>
          <a:xfrm>
            <a:off x="919163" y="781050"/>
            <a:ext cx="7767637" cy="455613"/>
          </a:xfrm>
        </p:spPr>
        <p:txBody>
          <a:bodyPr/>
          <a:lstStyle/>
          <a:p>
            <a:pPr>
              <a:buFont typeface="Arial" charset="0"/>
              <a:buNone/>
            </a:pPr>
            <a:r>
              <a:rPr lang="en-US" sz="2000">
                <a:latin typeface="Arial" charset="0"/>
                <a:ea typeface="ＭＳ Ｐゴシック" charset="0"/>
                <a:cs typeface="Arial" charset="0"/>
              </a:rPr>
              <a:t> </a:t>
            </a:r>
            <a:r>
              <a:rPr lang="en-US" sz="2400">
                <a:latin typeface="Arial" charset="0"/>
                <a:ea typeface="ＭＳ Ｐゴシック" charset="0"/>
                <a:cs typeface="Arial" charset="0"/>
              </a:rPr>
              <a:t>There must be an easier way to show this!</a:t>
            </a:r>
          </a:p>
        </p:txBody>
      </p:sp>
      <p:sp>
        <p:nvSpPr>
          <p:cNvPr id="70671" name="Rectangle 1"/>
          <p:cNvSpPr>
            <a:spLocks noChangeArrowheads="1"/>
          </p:cNvSpPr>
          <p:nvPr/>
        </p:nvSpPr>
        <p:spPr bwMode="auto">
          <a:xfrm>
            <a:off x="6843713" y="3033713"/>
            <a:ext cx="2028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North: 15 mm/yr</a:t>
            </a:r>
          </a:p>
          <a:p>
            <a:r>
              <a:rPr lang="en-US"/>
              <a:t>East:   13 mm/yr</a:t>
            </a:r>
          </a:p>
        </p:txBody>
      </p:sp>
      <p:sp>
        <p:nvSpPr>
          <p:cNvPr id="70672" name="Rectangle 20"/>
          <p:cNvSpPr>
            <a:spLocks noChangeArrowheads="1"/>
          </p:cNvSpPr>
          <p:nvPr/>
        </p:nvSpPr>
        <p:spPr bwMode="auto">
          <a:xfrm>
            <a:off x="158750" y="3032125"/>
            <a:ext cx="2028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North: 20.5 mm/yr</a:t>
            </a:r>
          </a:p>
          <a:p>
            <a:r>
              <a:rPr lang="en-US"/>
              <a:t>East:   -11 mm/yr</a:t>
            </a:r>
          </a:p>
        </p:txBody>
      </p:sp>
      <p:sp>
        <p:nvSpPr>
          <p:cNvPr id="70673" name="TextBox 23"/>
          <p:cNvSpPr txBox="1">
            <a:spLocks noChangeArrowheads="1"/>
          </p:cNvSpPr>
          <p:nvPr/>
        </p:nvSpPr>
        <p:spPr bwMode="auto">
          <a:xfrm>
            <a:off x="533400" y="5367338"/>
            <a:ext cx="3711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REYK </a:t>
            </a:r>
            <a:r>
              <a:rPr lang="en-US" sz="2000" b="1"/>
              <a:t>North</a:t>
            </a:r>
            <a:r>
              <a:rPr lang="en-US" sz="2000"/>
              <a:t> =    </a:t>
            </a:r>
            <a:r>
              <a:rPr lang="en-US" sz="2000">
                <a:solidFill>
                  <a:srgbClr val="FF0000"/>
                </a:solidFill>
              </a:rPr>
              <a:t>20.5 mm/year</a:t>
            </a:r>
            <a:r>
              <a:rPr lang="en-US" sz="2000"/>
              <a:t> </a:t>
            </a:r>
          </a:p>
        </p:txBody>
      </p:sp>
      <p:sp>
        <p:nvSpPr>
          <p:cNvPr id="70674" name="TextBox 24"/>
          <p:cNvSpPr txBox="1">
            <a:spLocks noChangeArrowheads="1"/>
          </p:cNvSpPr>
          <p:nvPr/>
        </p:nvSpPr>
        <p:spPr bwMode="auto">
          <a:xfrm>
            <a:off x="538163" y="6526213"/>
            <a:ext cx="3787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REYK </a:t>
            </a:r>
            <a:r>
              <a:rPr lang="en-US" sz="2000" b="1"/>
              <a:t>EAST </a:t>
            </a:r>
            <a:r>
              <a:rPr lang="en-US" sz="2000"/>
              <a:t>=  </a:t>
            </a:r>
            <a:r>
              <a:rPr lang="en-US" sz="2000">
                <a:solidFill>
                  <a:srgbClr val="FF0000"/>
                </a:solidFill>
              </a:rPr>
              <a:t> </a:t>
            </a:r>
            <a:r>
              <a:rPr lang="en-US" sz="2000" b="1" baseline="30000">
                <a:solidFill>
                  <a:srgbClr val="FF0000"/>
                </a:solidFill>
              </a:rPr>
              <a:t>-</a:t>
            </a:r>
            <a:r>
              <a:rPr lang="en-US" sz="2000">
                <a:solidFill>
                  <a:srgbClr val="FF0000"/>
                </a:solidFill>
              </a:rPr>
              <a:t>11.0 mm/year</a:t>
            </a:r>
            <a:r>
              <a:rPr lang="en-US" sz="2000"/>
              <a:t> </a:t>
            </a:r>
          </a:p>
        </p:txBody>
      </p:sp>
      <p:sp>
        <p:nvSpPr>
          <p:cNvPr id="70675" name="TextBox 25"/>
          <p:cNvSpPr txBox="1">
            <a:spLocks noChangeArrowheads="1"/>
          </p:cNvSpPr>
          <p:nvPr/>
        </p:nvSpPr>
        <p:spPr bwMode="auto">
          <a:xfrm>
            <a:off x="5157788" y="5286375"/>
            <a:ext cx="3813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HOFN </a:t>
            </a:r>
            <a:r>
              <a:rPr lang="en-US" sz="2000" b="1"/>
              <a:t>North</a:t>
            </a:r>
            <a:r>
              <a:rPr lang="en-US" sz="2000"/>
              <a:t> =    </a:t>
            </a:r>
            <a:r>
              <a:rPr lang="en-US" sz="2000">
                <a:solidFill>
                  <a:srgbClr val="FF0000"/>
                </a:solidFill>
              </a:rPr>
              <a:t>15.0 mm/year </a:t>
            </a:r>
          </a:p>
        </p:txBody>
      </p:sp>
      <p:sp>
        <p:nvSpPr>
          <p:cNvPr id="70676" name="TextBox 26"/>
          <p:cNvSpPr txBox="1">
            <a:spLocks noChangeArrowheads="1"/>
          </p:cNvSpPr>
          <p:nvPr/>
        </p:nvSpPr>
        <p:spPr bwMode="auto">
          <a:xfrm>
            <a:off x="5140325" y="6545263"/>
            <a:ext cx="3890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HOFN </a:t>
            </a:r>
            <a:r>
              <a:rPr lang="en-US" sz="2000" b="1"/>
              <a:t>EAST </a:t>
            </a:r>
            <a:r>
              <a:rPr lang="en-US" sz="2000"/>
              <a:t>=    </a:t>
            </a:r>
            <a:r>
              <a:rPr lang="en-US" sz="2000">
                <a:solidFill>
                  <a:srgbClr val="FF0000"/>
                </a:solidFill>
              </a:rPr>
              <a:t>13.0 mm/year</a:t>
            </a:r>
            <a:r>
              <a:rPr lang="en-US" sz="2000"/>
              <a:t> </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2597150" y="60325"/>
            <a:ext cx="6546850" cy="673100"/>
          </a:xfrm>
        </p:spPr>
        <p:txBody>
          <a:bodyPr/>
          <a:lstStyle/>
          <a:p>
            <a:r>
              <a:rPr lang="en-US" sz="3200" b="1">
                <a:latin typeface="Arial" charset="0"/>
                <a:cs typeface="ＭＳ Ｐゴシック" charset="0"/>
              </a:rPr>
              <a:t>Are REYK and HOFN moving…</a:t>
            </a:r>
            <a:endParaRPr lang="en-US" sz="3200" b="1">
              <a:latin typeface="Arial" charset="0"/>
            </a:endParaRPr>
          </a:p>
        </p:txBody>
      </p:sp>
      <p:pic>
        <p:nvPicPr>
          <p:cNvPr id="68610" name="Content Placeholder 3" descr="iceland_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6738" y="2093913"/>
            <a:ext cx="5864225" cy="322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1" name="Group 16"/>
          <p:cNvGrpSpPr>
            <a:grpSpLocks/>
          </p:cNvGrpSpPr>
          <p:nvPr/>
        </p:nvGrpSpPr>
        <p:grpSpPr bwMode="auto">
          <a:xfrm>
            <a:off x="2852738" y="4219575"/>
            <a:ext cx="3916362" cy="835025"/>
            <a:chOff x="1700945" y="4404985"/>
            <a:chExt cx="5716303" cy="1217436"/>
          </a:xfrm>
        </p:grpSpPr>
        <p:sp>
          <p:nvSpPr>
            <p:cNvPr id="18" name="Oval 17"/>
            <p:cNvSpPr/>
            <p:nvPr/>
          </p:nvSpPr>
          <p:spPr>
            <a:xfrm>
              <a:off x="1904850" y="4682727"/>
              <a:ext cx="338298" cy="34023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Oval 18"/>
            <p:cNvSpPr/>
            <p:nvPr/>
          </p:nvSpPr>
          <p:spPr>
            <a:xfrm>
              <a:off x="5765151" y="4404985"/>
              <a:ext cx="338298" cy="33791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8618" name="TextBox 19"/>
            <p:cNvSpPr txBox="1">
              <a:spLocks noChangeArrowheads="1"/>
            </p:cNvSpPr>
            <p:nvPr/>
          </p:nvSpPr>
          <p:spPr bwMode="auto">
            <a:xfrm>
              <a:off x="1700945" y="5080420"/>
              <a:ext cx="1181213" cy="5420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REYK</a:t>
              </a:r>
            </a:p>
          </p:txBody>
        </p:sp>
        <p:sp>
          <p:nvSpPr>
            <p:cNvPr id="68619" name="TextBox 20"/>
            <p:cNvSpPr txBox="1">
              <a:spLocks noChangeArrowheads="1"/>
            </p:cNvSpPr>
            <p:nvPr/>
          </p:nvSpPr>
          <p:spPr bwMode="auto">
            <a:xfrm>
              <a:off x="6066705" y="4675008"/>
              <a:ext cx="1350543" cy="5390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HOFN</a:t>
              </a:r>
            </a:p>
          </p:txBody>
        </p:sp>
      </p:grpSp>
      <p:sp>
        <p:nvSpPr>
          <p:cNvPr id="68612" name="Content Placeholder 19"/>
          <p:cNvSpPr>
            <a:spLocks noGrp="1"/>
          </p:cNvSpPr>
          <p:nvPr>
            <p:ph idx="1"/>
          </p:nvPr>
        </p:nvSpPr>
        <p:spPr>
          <a:xfrm>
            <a:off x="457200" y="1022350"/>
            <a:ext cx="8229600" cy="454025"/>
          </a:xfrm>
        </p:spPr>
        <p:txBody>
          <a:bodyPr/>
          <a:lstStyle/>
          <a:p>
            <a:pPr>
              <a:buFont typeface="Arial" charset="0"/>
              <a:buNone/>
            </a:pPr>
            <a:r>
              <a:rPr lang="en-US" sz="2800">
                <a:latin typeface="Arial" charset="0"/>
                <a:ea typeface="ＭＳ Ｐゴシック" charset="0"/>
                <a:cs typeface="Arial" charset="0"/>
              </a:rPr>
              <a:t>…towards each other, away from each other, or in the same direction?</a:t>
            </a:r>
          </a:p>
        </p:txBody>
      </p:sp>
      <p:sp>
        <p:nvSpPr>
          <p:cNvPr id="68613" name="Rectangle 1"/>
          <p:cNvSpPr>
            <a:spLocks noChangeArrowheads="1"/>
          </p:cNvSpPr>
          <p:nvPr/>
        </p:nvSpPr>
        <p:spPr bwMode="auto">
          <a:xfrm>
            <a:off x="6845300" y="4000500"/>
            <a:ext cx="2028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North: 15 mm/yr</a:t>
            </a:r>
          </a:p>
          <a:p>
            <a:r>
              <a:rPr lang="en-US"/>
              <a:t>East:   13 mm/yr</a:t>
            </a:r>
          </a:p>
        </p:txBody>
      </p:sp>
      <p:sp>
        <p:nvSpPr>
          <p:cNvPr id="68614" name="Rectangle 20"/>
          <p:cNvSpPr>
            <a:spLocks noChangeArrowheads="1"/>
          </p:cNvSpPr>
          <p:nvPr/>
        </p:nvSpPr>
        <p:spPr bwMode="auto">
          <a:xfrm>
            <a:off x="685800" y="4160838"/>
            <a:ext cx="2028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North: 20.5 mm/yr</a:t>
            </a:r>
          </a:p>
          <a:p>
            <a:r>
              <a:rPr lang="en-US"/>
              <a:t>East:   -11 mm/yr</a:t>
            </a:r>
          </a:p>
        </p:txBody>
      </p:sp>
      <p:sp>
        <p:nvSpPr>
          <p:cNvPr id="68615" name="Content Placeholder 19"/>
          <p:cNvSpPr txBox="1">
            <a:spLocks/>
          </p:cNvSpPr>
          <p:nvPr/>
        </p:nvSpPr>
        <p:spPr bwMode="auto">
          <a:xfrm>
            <a:off x="912813" y="5673725"/>
            <a:ext cx="76565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 typeface="Arial" charset="0"/>
              <a:buNone/>
            </a:pPr>
            <a:r>
              <a:rPr lang="en-US" sz="2800">
                <a:cs typeface="Arial" charset="0"/>
              </a:rPr>
              <a:t>Mimic these motions with your GPS models. </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4"/>
          <p:cNvSpPr>
            <a:spLocks noGrp="1"/>
          </p:cNvSpPr>
          <p:nvPr>
            <p:ph type="title"/>
          </p:nvPr>
        </p:nvSpPr>
        <p:spPr/>
        <p:txBody>
          <a:bodyPr/>
          <a:lstStyle/>
          <a:p>
            <a:r>
              <a:rPr lang="en-US" b="1">
                <a:latin typeface="Arial" charset="0"/>
              </a:rPr>
              <a:t>What is a vector?</a:t>
            </a:r>
          </a:p>
        </p:txBody>
      </p:sp>
      <p:pic>
        <p:nvPicPr>
          <p:cNvPr id="74754" name="Content Placeholder 3" descr="0_AnatomyOfVector.jpg"/>
          <p:cNvPicPr>
            <a:picLocks noGrp="1" noChangeAspect="1"/>
          </p:cNvPicPr>
          <p:nvPr>
            <p:ph sz="half" idx="1"/>
          </p:nvPr>
        </p:nvPicPr>
        <p:blipFill>
          <a:blip r:embed="rId3">
            <a:extLst>
              <a:ext uri="{28A0092B-C50C-407E-A947-70E740481C1C}">
                <a14:useLocalDpi xmlns:a14="http://schemas.microsoft.com/office/drawing/2010/main" val="0"/>
              </a:ext>
            </a:extLst>
          </a:blip>
          <a:srcRect t="-7967" b="-7967"/>
          <a:stretch>
            <a:fillRect/>
          </a:stretch>
        </p:blipFill>
        <p:spPr>
          <a:xfrm>
            <a:off x="3190875" y="517525"/>
            <a:ext cx="5657850" cy="6340475"/>
          </a:xfrm>
        </p:spPr>
      </p:pic>
      <p:sp>
        <p:nvSpPr>
          <p:cNvPr id="74755" name="Content Placeholder 5"/>
          <p:cNvSpPr txBox="1">
            <a:spLocks/>
          </p:cNvSpPr>
          <p:nvPr/>
        </p:nvSpPr>
        <p:spPr bwMode="auto">
          <a:xfrm>
            <a:off x="179388" y="1985963"/>
            <a:ext cx="3149600" cy="368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a:cs typeface="Arial" charset="0"/>
              </a:rPr>
              <a:t>A vector shows</a:t>
            </a:r>
          </a:p>
          <a:p>
            <a:r>
              <a:rPr lang="en-US" sz="3200">
                <a:cs typeface="Arial" charset="0"/>
              </a:rPr>
              <a:t>speed and direction.</a:t>
            </a: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p:txBody>
          <a:bodyPr/>
          <a:lstStyle/>
          <a:p>
            <a:r>
              <a:rPr lang="en-US" b="1">
                <a:latin typeface="Arial" charset="0"/>
              </a:rPr>
              <a:t>Graph paper as a map</a:t>
            </a:r>
          </a:p>
        </p:txBody>
      </p:sp>
      <p:sp>
        <p:nvSpPr>
          <p:cNvPr id="67588" name="Rectangle 11"/>
          <p:cNvSpPr>
            <a:spLocks noGrp="1" noChangeArrowheads="1"/>
          </p:cNvSpPr>
          <p:nvPr>
            <p:ph type="body" idx="1"/>
          </p:nvPr>
        </p:nvSpPr>
        <p:spPr>
          <a:xfrm>
            <a:off x="234950" y="1058863"/>
            <a:ext cx="4783138" cy="5594350"/>
          </a:xfrm>
          <a:solidFill>
            <a:schemeClr val="bg1"/>
          </a:solidFill>
        </p:spPr>
        <p:txBody>
          <a:bodyPr/>
          <a:lstStyle/>
          <a:p>
            <a:pPr marL="0" indent="0">
              <a:lnSpc>
                <a:spcPct val="80000"/>
              </a:lnSpc>
              <a:buFont typeface="Arial" charset="0"/>
              <a:buNone/>
              <a:defRPr/>
            </a:pPr>
            <a:r>
              <a:rPr lang="en-US" sz="2800" dirty="0">
                <a:latin typeface="Arial" charset="0"/>
                <a:ea typeface="ＭＳ Ｐゴシック" charset="0"/>
                <a:cs typeface="Arial" charset="0"/>
              </a:rPr>
              <a:t>Each axis uses the same scale.</a:t>
            </a:r>
          </a:p>
          <a:p>
            <a:pPr marL="0" indent="0">
              <a:lnSpc>
                <a:spcPct val="80000"/>
              </a:lnSpc>
              <a:buFont typeface="Arial" charset="0"/>
              <a:buNone/>
              <a:defRPr/>
            </a:pPr>
            <a:endParaRPr lang="en-US" sz="2800" dirty="0" smtClean="0">
              <a:latin typeface="Arial" charset="0"/>
              <a:ea typeface="ＭＳ Ｐゴシック" charset="0"/>
              <a:cs typeface="Arial" charset="0"/>
            </a:endParaRPr>
          </a:p>
          <a:p>
            <a:pPr marL="0" indent="0">
              <a:lnSpc>
                <a:spcPct val="80000"/>
              </a:lnSpc>
              <a:buFont typeface="Arial" charset="0"/>
              <a:buNone/>
              <a:defRPr/>
            </a:pPr>
            <a:r>
              <a:rPr lang="en-US" sz="2800" dirty="0" smtClean="0">
                <a:latin typeface="Arial" charset="0"/>
                <a:ea typeface="ＭＳ Ｐゴシック" charset="0"/>
                <a:cs typeface="Arial" charset="0"/>
              </a:rPr>
              <a:t>X</a:t>
            </a:r>
            <a:r>
              <a:rPr lang="en-US" sz="2800" dirty="0">
                <a:latin typeface="Arial" charset="0"/>
                <a:ea typeface="ＭＳ Ｐゴシック" charset="0"/>
                <a:cs typeface="Arial" charset="0"/>
              </a:rPr>
              <a:t>-axis: </a:t>
            </a:r>
            <a:r>
              <a:rPr lang="en-US" sz="2800" dirty="0" smtClean="0">
                <a:latin typeface="Arial" charset="0"/>
                <a:ea typeface="ＭＳ Ｐゴシック" charset="0"/>
                <a:cs typeface="Arial" charset="0"/>
              </a:rPr>
              <a:t>east </a:t>
            </a:r>
            <a:r>
              <a:rPr lang="en-US" sz="2800" dirty="0">
                <a:latin typeface="Arial" charset="0"/>
                <a:ea typeface="ＭＳ Ｐゴシック" charset="0"/>
                <a:cs typeface="Arial" charset="0"/>
              </a:rPr>
              <a:t>in </a:t>
            </a:r>
            <a:r>
              <a:rPr lang="en-US" sz="2800" dirty="0" smtClean="0">
                <a:latin typeface="Arial" charset="0"/>
                <a:ea typeface="ＭＳ Ｐゴシック" charset="0"/>
                <a:cs typeface="Arial" charset="0"/>
              </a:rPr>
              <a:t>millimeters</a:t>
            </a:r>
          </a:p>
          <a:p>
            <a:pPr marL="0" indent="0">
              <a:lnSpc>
                <a:spcPct val="80000"/>
              </a:lnSpc>
              <a:buFont typeface="Arial" charset="0"/>
              <a:buNone/>
              <a:defRPr/>
            </a:pPr>
            <a:endParaRPr lang="en-US" sz="2800" dirty="0">
              <a:latin typeface="Arial" charset="0"/>
              <a:ea typeface="ＭＳ Ｐゴシック" charset="0"/>
              <a:cs typeface="Arial" charset="0"/>
            </a:endParaRPr>
          </a:p>
          <a:p>
            <a:pPr marL="0" indent="0">
              <a:lnSpc>
                <a:spcPct val="80000"/>
              </a:lnSpc>
              <a:buFont typeface="Arial" charset="0"/>
              <a:buNone/>
              <a:defRPr/>
            </a:pPr>
            <a:r>
              <a:rPr lang="en-US" sz="2800" dirty="0">
                <a:latin typeface="Arial" charset="0"/>
                <a:ea typeface="ＭＳ Ｐゴシック" charset="0"/>
                <a:cs typeface="Arial" charset="0"/>
              </a:rPr>
              <a:t>Y-axis: </a:t>
            </a:r>
            <a:r>
              <a:rPr lang="en-US" sz="2800" dirty="0" smtClean="0">
                <a:latin typeface="Arial" charset="0"/>
                <a:ea typeface="ＭＳ Ｐゴシック" charset="0"/>
                <a:cs typeface="Arial" charset="0"/>
              </a:rPr>
              <a:t>north </a:t>
            </a:r>
            <a:r>
              <a:rPr lang="en-US" sz="2800" dirty="0">
                <a:latin typeface="Arial" charset="0"/>
                <a:ea typeface="ＭＳ Ｐゴシック" charset="0"/>
                <a:cs typeface="Arial" charset="0"/>
              </a:rPr>
              <a:t>in </a:t>
            </a:r>
            <a:r>
              <a:rPr lang="en-US" sz="2800" dirty="0" smtClean="0">
                <a:latin typeface="Arial" charset="0"/>
                <a:ea typeface="ＭＳ Ｐゴシック" charset="0"/>
                <a:cs typeface="Arial" charset="0"/>
              </a:rPr>
              <a:t>millimeters</a:t>
            </a:r>
          </a:p>
          <a:p>
            <a:pPr marL="0" indent="0">
              <a:lnSpc>
                <a:spcPct val="80000"/>
              </a:lnSpc>
              <a:buFont typeface="Arial" charset="0"/>
              <a:buNone/>
              <a:defRPr/>
            </a:pPr>
            <a:endParaRPr lang="en-US" sz="2800" dirty="0">
              <a:latin typeface="Arial" charset="0"/>
              <a:ea typeface="ＭＳ Ｐゴシック" charset="0"/>
              <a:cs typeface="Arial" charset="0"/>
            </a:endParaRPr>
          </a:p>
          <a:p>
            <a:pPr marL="0" indent="0">
              <a:lnSpc>
                <a:spcPct val="80000"/>
              </a:lnSpc>
              <a:buFont typeface="Arial" charset="0"/>
              <a:buNone/>
              <a:defRPr/>
            </a:pPr>
            <a:r>
              <a:rPr lang="en-US" sz="2800" dirty="0">
                <a:latin typeface="Arial"/>
                <a:ea typeface="ＭＳ Ｐゴシック" charset="0"/>
                <a:cs typeface="Arial"/>
              </a:rPr>
              <a:t>On your graph paper, each block represents 1 mm</a:t>
            </a:r>
            <a:r>
              <a:rPr lang="en-US" sz="2800" dirty="0" smtClean="0">
                <a:latin typeface="Arial"/>
                <a:ea typeface="ＭＳ Ｐゴシック" charset="0"/>
                <a:cs typeface="Arial"/>
              </a:rPr>
              <a:t>.</a:t>
            </a:r>
          </a:p>
          <a:p>
            <a:pPr marL="0" indent="0">
              <a:lnSpc>
                <a:spcPct val="80000"/>
              </a:lnSpc>
              <a:buFont typeface="Arial" charset="0"/>
              <a:buNone/>
              <a:defRPr/>
            </a:pPr>
            <a:endParaRPr lang="en-US" sz="2800" dirty="0">
              <a:latin typeface="Arial"/>
              <a:ea typeface="ＭＳ Ｐゴシック" charset="0"/>
              <a:cs typeface="Arial"/>
            </a:endParaRPr>
          </a:p>
          <a:p>
            <a:pPr marL="0" indent="0">
              <a:lnSpc>
                <a:spcPct val="80000"/>
              </a:lnSpc>
              <a:buFont typeface="Arial" charset="0"/>
              <a:buNone/>
              <a:defRPr/>
            </a:pPr>
            <a:r>
              <a:rPr lang="en-US" sz="2800" dirty="0" smtClean="0">
                <a:latin typeface="Arial"/>
                <a:ea typeface="ＭＳ Ｐゴシック" charset="0"/>
                <a:cs typeface="Arial"/>
              </a:rPr>
              <a:t>Where is the origin on this graph paper?</a:t>
            </a:r>
          </a:p>
          <a:p>
            <a:pPr>
              <a:lnSpc>
                <a:spcPct val="80000"/>
              </a:lnSpc>
              <a:defRPr/>
            </a:pPr>
            <a:endParaRPr lang="en-US" sz="2800" dirty="0">
              <a:latin typeface="Arial"/>
              <a:ea typeface="ＭＳ Ｐゴシック" charset="0"/>
              <a:cs typeface="Arial"/>
            </a:endParaRPr>
          </a:p>
          <a:p>
            <a:pPr marL="0" indent="0">
              <a:lnSpc>
                <a:spcPct val="80000"/>
              </a:lnSpc>
              <a:buFont typeface="Arial" charset="0"/>
              <a:buNone/>
              <a:defRPr/>
            </a:pPr>
            <a:endParaRPr lang="en-US" sz="2800" dirty="0">
              <a:latin typeface="Arial"/>
              <a:ea typeface="ＭＳ Ｐゴシック" charset="0"/>
              <a:cs typeface="Arial"/>
            </a:endParaRPr>
          </a:p>
          <a:p>
            <a:pPr>
              <a:lnSpc>
                <a:spcPct val="80000"/>
              </a:lnSpc>
              <a:defRPr/>
            </a:pPr>
            <a:endParaRPr lang="en-US" sz="2800" dirty="0">
              <a:latin typeface="Arial" charset="0"/>
              <a:ea typeface="ＭＳ Ｐゴシック" charset="0"/>
              <a:cs typeface="Arial" charset="0"/>
            </a:endParaRPr>
          </a:p>
        </p:txBody>
      </p:sp>
      <p:pic>
        <p:nvPicPr>
          <p:cNvPr id="76803" name="Picture 5" descr="5x5_graphPaper_HOFN.jpg"/>
          <p:cNvPicPr>
            <a:picLocks noChangeAspect="1"/>
          </p:cNvPicPr>
          <p:nvPr/>
        </p:nvPicPr>
        <p:blipFill>
          <a:blip r:embed="rId3">
            <a:extLst>
              <a:ext uri="{28A0092B-C50C-407E-A947-70E740481C1C}">
                <a14:useLocalDpi xmlns:a14="http://schemas.microsoft.com/office/drawing/2010/main" val="0"/>
              </a:ext>
            </a:extLst>
          </a:blip>
          <a:srcRect l="2902" r="5922"/>
          <a:stretch>
            <a:fillRect/>
          </a:stretch>
        </p:blipFill>
        <p:spPr bwMode="auto">
          <a:xfrm>
            <a:off x="4605338" y="1338263"/>
            <a:ext cx="4538662"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758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758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7588">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7588">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758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5" descr="5x5_graphPaper_HOFN.jpg"/>
          <p:cNvPicPr>
            <a:picLocks noChangeAspect="1"/>
          </p:cNvPicPr>
          <p:nvPr/>
        </p:nvPicPr>
        <p:blipFill>
          <a:blip r:embed="rId3">
            <a:extLst>
              <a:ext uri="{28A0092B-C50C-407E-A947-70E740481C1C}">
                <a14:useLocalDpi xmlns:a14="http://schemas.microsoft.com/office/drawing/2010/main" val="0"/>
              </a:ext>
            </a:extLst>
          </a:blip>
          <a:srcRect l="2902" r="5922"/>
          <a:stretch>
            <a:fillRect/>
          </a:stretch>
        </p:blipFill>
        <p:spPr bwMode="auto">
          <a:xfrm>
            <a:off x="4427538" y="1338263"/>
            <a:ext cx="4716462"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0" name="Picture 7" descr="5x5_graphPaper_REYK.jpg"/>
          <p:cNvPicPr>
            <a:picLocks noChangeAspect="1"/>
          </p:cNvPicPr>
          <p:nvPr/>
        </p:nvPicPr>
        <p:blipFill>
          <a:blip r:embed="rId4">
            <a:extLst>
              <a:ext uri="{28A0092B-C50C-407E-A947-70E740481C1C}">
                <a14:useLocalDpi xmlns:a14="http://schemas.microsoft.com/office/drawing/2010/main" val="0"/>
              </a:ext>
            </a:extLst>
          </a:blip>
          <a:srcRect l="6372" r="2919"/>
          <a:stretch>
            <a:fillRect/>
          </a:stretch>
        </p:blipFill>
        <p:spPr bwMode="auto">
          <a:xfrm>
            <a:off x="60325" y="1200150"/>
            <a:ext cx="4692650"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Rectangle 2"/>
          <p:cNvSpPr>
            <a:spLocks noGrp="1" noChangeArrowheads="1"/>
          </p:cNvSpPr>
          <p:nvPr>
            <p:ph type="title"/>
          </p:nvPr>
        </p:nvSpPr>
        <p:spPr/>
        <p:txBody>
          <a:bodyPr/>
          <a:lstStyle/>
          <a:p>
            <a:r>
              <a:rPr lang="en-US" b="1">
                <a:latin typeface="Arial" charset="0"/>
              </a:rPr>
              <a:t>Graph paper as a map</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p:nvPr>
        </p:nvSpPr>
        <p:spPr/>
        <p:txBody>
          <a:bodyPr/>
          <a:lstStyle/>
          <a:p>
            <a:r>
              <a:rPr lang="en-US" b="1">
                <a:latin typeface="Arial" charset="0"/>
              </a:rPr>
              <a:t>Plotting REYK vectors</a:t>
            </a:r>
          </a:p>
        </p:txBody>
      </p:sp>
      <p:pic>
        <p:nvPicPr>
          <p:cNvPr id="80898" name="Picture 11" descr="5x5_graphPaper_REYK_nort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782638"/>
            <a:ext cx="471646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11"/>
          <p:cNvSpPr>
            <a:spLocks noGrp="1" noChangeArrowheads="1"/>
          </p:cNvSpPr>
          <p:nvPr>
            <p:ph type="body" idx="1"/>
          </p:nvPr>
        </p:nvSpPr>
        <p:spPr>
          <a:xfrm>
            <a:off x="0" y="993775"/>
            <a:ext cx="4783138" cy="5594350"/>
          </a:xfrm>
          <a:solidFill>
            <a:schemeClr val="bg1"/>
          </a:solidFill>
        </p:spPr>
        <p:txBody>
          <a:bodyPr/>
          <a:lstStyle/>
          <a:p>
            <a:pPr>
              <a:lnSpc>
                <a:spcPct val="80000"/>
              </a:lnSpc>
            </a:pPr>
            <a:endParaRPr lang="en-US" sz="2800">
              <a:latin typeface="Arial" charset="0"/>
              <a:ea typeface="ＭＳ Ｐゴシック" charset="0"/>
              <a:cs typeface="Arial" charset="0"/>
            </a:endParaRPr>
          </a:p>
          <a:p>
            <a:pPr>
              <a:lnSpc>
                <a:spcPct val="80000"/>
              </a:lnSpc>
            </a:pPr>
            <a:r>
              <a:rPr lang="en-US" sz="2800">
                <a:latin typeface="Arial" charset="0"/>
                <a:ea typeface="ＭＳ Ｐゴシック" charset="0"/>
                <a:cs typeface="Arial" charset="0"/>
              </a:rPr>
              <a:t>Vector: magnitude and direction</a:t>
            </a:r>
          </a:p>
          <a:p>
            <a:pPr lvl="1">
              <a:lnSpc>
                <a:spcPct val="80000"/>
              </a:lnSpc>
            </a:pPr>
            <a:r>
              <a:rPr lang="en-US">
                <a:latin typeface="Arial" charset="0"/>
                <a:ea typeface="ＭＳ Ｐゴシック" charset="0"/>
                <a:cs typeface="Arial" charset="0"/>
              </a:rPr>
              <a:t>Tail</a:t>
            </a:r>
            <a:r>
              <a:rPr lang="en-US" b="1">
                <a:latin typeface="Arial" charset="0"/>
                <a:ea typeface="ＭＳ Ｐゴシック" charset="0"/>
                <a:cs typeface="Arial" charset="0"/>
              </a:rPr>
              <a:t> </a:t>
            </a:r>
            <a:r>
              <a:rPr lang="en-US">
                <a:latin typeface="Arial" charset="0"/>
                <a:ea typeface="ＭＳ Ｐゴシック" charset="0"/>
                <a:cs typeface="Arial" charset="0"/>
              </a:rPr>
              <a:t>is the GPS monument location.</a:t>
            </a:r>
          </a:p>
          <a:p>
            <a:pPr lvl="1">
              <a:lnSpc>
                <a:spcPct val="80000"/>
              </a:lnSpc>
            </a:pPr>
            <a:r>
              <a:rPr lang="en-US">
                <a:latin typeface="Arial" charset="0"/>
                <a:ea typeface="ＭＳ Ｐゴシック" charset="0"/>
                <a:cs typeface="Arial" charset="0"/>
              </a:rPr>
              <a:t>Length of arrow is the magnitude.</a:t>
            </a:r>
          </a:p>
          <a:p>
            <a:pPr lvl="1">
              <a:lnSpc>
                <a:spcPct val="80000"/>
              </a:lnSpc>
            </a:pPr>
            <a:r>
              <a:rPr lang="en-US">
                <a:latin typeface="Arial" charset="0"/>
                <a:ea typeface="ＭＳ Ｐゴシック" charset="0"/>
                <a:cs typeface="Arial" charset="0"/>
              </a:rPr>
              <a:t>Shows direction on a map.</a:t>
            </a:r>
          </a:p>
          <a:p>
            <a:pPr lvl="1">
              <a:lnSpc>
                <a:spcPct val="80000"/>
              </a:lnSpc>
            </a:pPr>
            <a:endParaRPr lang="en-US">
              <a:latin typeface="Arial" charset="0"/>
              <a:ea typeface="ＭＳ Ｐゴシック" charset="0"/>
              <a:cs typeface="Arial" charset="0"/>
            </a:endParaRPr>
          </a:p>
          <a:p>
            <a:pPr>
              <a:lnSpc>
                <a:spcPct val="80000"/>
              </a:lnSpc>
            </a:pPr>
            <a:endParaRPr lang="en-US" sz="2400" b="1">
              <a:latin typeface="Arial" charset="0"/>
              <a:ea typeface="ＭＳ Ｐゴシック" charset="0"/>
              <a:cs typeface="Arial"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ChangeArrowheads="1"/>
          </p:cNvSpPr>
          <p:nvPr>
            <p:ph type="title"/>
          </p:nvPr>
        </p:nvSpPr>
        <p:spPr/>
        <p:txBody>
          <a:bodyPr/>
          <a:lstStyle/>
          <a:p>
            <a:r>
              <a:rPr lang="en-US" b="1">
                <a:latin typeface="Arial" charset="0"/>
              </a:rPr>
              <a:t>Plotting REYK vectors</a:t>
            </a:r>
            <a:endParaRPr lang="en-US">
              <a:latin typeface="Arial" charset="0"/>
            </a:endParaRPr>
          </a:p>
        </p:txBody>
      </p:sp>
      <p:pic>
        <p:nvPicPr>
          <p:cNvPr id="82946" name="Picture 11" descr="5x5_graphPaper_REYK_nort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782638"/>
            <a:ext cx="471646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Rectangle 11"/>
          <p:cNvSpPr>
            <a:spLocks noGrp="1" noChangeArrowheads="1"/>
          </p:cNvSpPr>
          <p:nvPr>
            <p:ph type="body" idx="1"/>
          </p:nvPr>
        </p:nvSpPr>
        <p:spPr>
          <a:xfrm>
            <a:off x="111125" y="993775"/>
            <a:ext cx="4667250" cy="5594350"/>
          </a:xfrm>
          <a:solidFill>
            <a:schemeClr val="bg1"/>
          </a:solidFill>
        </p:spPr>
        <p:txBody>
          <a:bodyPr/>
          <a:lstStyle/>
          <a:p>
            <a:pPr>
              <a:lnSpc>
                <a:spcPct val="80000"/>
              </a:lnSpc>
              <a:defRPr/>
            </a:pPr>
            <a:endParaRPr lang="en-US" sz="2400" b="1" dirty="0" smtClean="0">
              <a:latin typeface="Arial"/>
              <a:cs typeface="Arial"/>
            </a:endParaRPr>
          </a:p>
          <a:p>
            <a:pPr marL="0" indent="0">
              <a:buFont typeface="Arial" charset="0"/>
              <a:buNone/>
              <a:defRPr/>
            </a:pPr>
            <a:r>
              <a:rPr lang="en-US" sz="2800" dirty="0" smtClean="0">
                <a:latin typeface="Arial"/>
                <a:cs typeface="Arial"/>
              </a:rPr>
              <a:t>Step </a:t>
            </a:r>
            <a:r>
              <a:rPr lang="en-US" sz="2800" dirty="0">
                <a:latin typeface="Arial"/>
                <a:cs typeface="Arial"/>
              </a:rPr>
              <a:t>1. Draw the first vector </a:t>
            </a:r>
            <a:r>
              <a:rPr lang="en-US" sz="2800" dirty="0" smtClean="0">
                <a:latin typeface="Arial"/>
                <a:cs typeface="Arial"/>
              </a:rPr>
              <a:t>along </a:t>
            </a:r>
            <a:r>
              <a:rPr lang="en-US" sz="2800" dirty="0">
                <a:latin typeface="Arial"/>
                <a:cs typeface="Arial"/>
              </a:rPr>
              <a:t>the </a:t>
            </a:r>
            <a:r>
              <a:rPr lang="en-US" sz="2800" dirty="0" smtClean="0">
                <a:latin typeface="Arial"/>
                <a:cs typeface="Arial"/>
              </a:rPr>
              <a:t>north </a:t>
            </a:r>
            <a:r>
              <a:rPr lang="en-US" sz="2800" dirty="0">
                <a:latin typeface="Arial"/>
                <a:cs typeface="Arial"/>
              </a:rPr>
              <a:t>axis with the tail at 0. </a:t>
            </a:r>
            <a:endParaRPr lang="en-US" sz="2800" dirty="0">
              <a:latin typeface="Arial"/>
              <a:ea typeface="ＭＳ Ｐゴシック" charset="0"/>
              <a:cs typeface="Arial"/>
            </a:endParaRPr>
          </a:p>
          <a:p>
            <a:pPr>
              <a:defRPr/>
            </a:pPr>
            <a:r>
              <a:rPr lang="en-US" sz="2800" dirty="0" smtClean="0">
                <a:latin typeface="Arial"/>
                <a:ea typeface="ＭＳ Ｐゴシック" charset="0"/>
                <a:cs typeface="Arial"/>
              </a:rPr>
              <a:t>GPS </a:t>
            </a:r>
            <a:r>
              <a:rPr lang="en-US" sz="2800" dirty="0">
                <a:latin typeface="Arial"/>
                <a:ea typeface="ＭＳ Ｐゴシック" charset="0"/>
                <a:cs typeface="Arial"/>
              </a:rPr>
              <a:t>m</a:t>
            </a:r>
            <a:r>
              <a:rPr lang="en-US" sz="2800" dirty="0" smtClean="0">
                <a:latin typeface="Arial"/>
                <a:ea typeface="ＭＳ Ｐゴシック" charset="0"/>
                <a:cs typeface="Arial"/>
              </a:rPr>
              <a:t>onument </a:t>
            </a:r>
            <a:r>
              <a:rPr lang="en-US" sz="2800" dirty="0">
                <a:latin typeface="Arial"/>
                <a:ea typeface="ＭＳ Ｐゴシック" charset="0"/>
                <a:cs typeface="Arial"/>
              </a:rPr>
              <a:t>REYK </a:t>
            </a:r>
            <a:r>
              <a:rPr lang="en-US" sz="2800" dirty="0" smtClean="0">
                <a:latin typeface="Arial"/>
                <a:ea typeface="ＭＳ Ｐゴシック" charset="0"/>
                <a:cs typeface="Arial"/>
              </a:rPr>
              <a:t>moves 20.5 </a:t>
            </a:r>
            <a:r>
              <a:rPr lang="en-US" sz="2800" dirty="0">
                <a:latin typeface="Arial"/>
                <a:ea typeface="ＭＳ Ｐゴシック" charset="0"/>
                <a:cs typeface="Arial"/>
              </a:rPr>
              <a:t>mm to the </a:t>
            </a:r>
            <a:r>
              <a:rPr lang="en-US" sz="2800" dirty="0" smtClean="0">
                <a:latin typeface="Arial"/>
                <a:ea typeface="ＭＳ Ｐゴシック" charset="0"/>
                <a:cs typeface="Arial"/>
              </a:rPr>
              <a:t>north </a:t>
            </a:r>
            <a:r>
              <a:rPr lang="en-US" sz="2800" dirty="0">
                <a:latin typeface="Arial"/>
                <a:ea typeface="ＭＳ Ｐゴシック" charset="0"/>
                <a:cs typeface="Arial"/>
              </a:rPr>
              <a:t>per </a:t>
            </a:r>
            <a:r>
              <a:rPr lang="en-US" sz="2800" dirty="0" smtClean="0">
                <a:latin typeface="Arial"/>
                <a:ea typeface="ＭＳ Ｐゴシック" charset="0"/>
                <a:cs typeface="Arial"/>
              </a:rPr>
              <a:t>year</a:t>
            </a:r>
          </a:p>
          <a:p>
            <a:pPr>
              <a:defRPr/>
            </a:pPr>
            <a:endParaRPr lang="en-US" sz="2800" dirty="0">
              <a:latin typeface="Arial"/>
              <a:ea typeface="ＭＳ Ｐゴシック" charset="0"/>
              <a:cs typeface="Arial"/>
            </a:endParaRPr>
          </a:p>
          <a:p>
            <a:pPr>
              <a:defRPr/>
            </a:pPr>
            <a:r>
              <a:rPr lang="en-US" sz="2800" dirty="0">
                <a:latin typeface="Arial"/>
                <a:ea typeface="ＭＳ Ｐゴシック" charset="0"/>
                <a:cs typeface="Arial"/>
              </a:rPr>
              <a:t>Draw a vector arrow 20.5 blocks along the north axis.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p:txBody>
          <a:bodyPr/>
          <a:lstStyle/>
          <a:p>
            <a:r>
              <a:rPr lang="en-US" b="1">
                <a:latin typeface="Arial" charset="0"/>
              </a:rPr>
              <a:t>Plotting REYK vectors</a:t>
            </a:r>
            <a:endParaRPr lang="en-US">
              <a:latin typeface="Arial" charset="0"/>
            </a:endParaRPr>
          </a:p>
        </p:txBody>
      </p:sp>
      <p:sp>
        <p:nvSpPr>
          <p:cNvPr id="84994" name="Rectangle 11"/>
          <p:cNvSpPr>
            <a:spLocks noGrp="1" noChangeArrowheads="1"/>
          </p:cNvSpPr>
          <p:nvPr>
            <p:ph type="body" idx="1"/>
          </p:nvPr>
        </p:nvSpPr>
        <p:spPr>
          <a:xfrm>
            <a:off x="201613" y="1425575"/>
            <a:ext cx="4594225" cy="4713288"/>
          </a:xfrm>
          <a:solidFill>
            <a:schemeClr val="bg1"/>
          </a:solidFill>
        </p:spPr>
        <p:txBody>
          <a:bodyPr/>
          <a:lstStyle/>
          <a:p>
            <a:pPr marL="0" indent="0">
              <a:spcBef>
                <a:spcPct val="0"/>
              </a:spcBef>
              <a:buFont typeface="Arial" charset="0"/>
              <a:buNone/>
            </a:pPr>
            <a:r>
              <a:rPr lang="en-US" sz="2800">
                <a:latin typeface="Arial" charset="0"/>
                <a:ea typeface="ＭＳ Ｐゴシック" charset="0"/>
                <a:cs typeface="Arial" charset="0"/>
              </a:rPr>
              <a:t>Step 2. Place the tail of </a:t>
            </a:r>
          </a:p>
          <a:p>
            <a:pPr marL="0" indent="0">
              <a:spcBef>
                <a:spcPct val="0"/>
              </a:spcBef>
              <a:buFont typeface="Arial" charset="0"/>
              <a:buNone/>
            </a:pPr>
            <a:r>
              <a:rPr lang="en-US" sz="2800">
                <a:latin typeface="Arial" charset="0"/>
                <a:ea typeface="ＭＳ Ｐゴシック" charset="0"/>
                <a:cs typeface="Arial" charset="0"/>
              </a:rPr>
              <a:t>the east vector at the </a:t>
            </a:r>
          </a:p>
          <a:p>
            <a:pPr marL="0" indent="0">
              <a:spcBef>
                <a:spcPct val="0"/>
              </a:spcBef>
              <a:buFont typeface="Arial" charset="0"/>
              <a:buNone/>
            </a:pPr>
            <a:r>
              <a:rPr lang="en-US" sz="2800">
                <a:latin typeface="Arial" charset="0"/>
                <a:ea typeface="ＭＳ Ｐゴシック" charset="0"/>
                <a:cs typeface="Arial" charset="0"/>
              </a:rPr>
              <a:t>head of the north vector.</a:t>
            </a:r>
          </a:p>
          <a:p>
            <a:pPr marL="0" indent="0">
              <a:spcBef>
                <a:spcPct val="0"/>
              </a:spcBef>
              <a:buFont typeface="Arial" charset="0"/>
              <a:buNone/>
            </a:pPr>
            <a:endParaRPr lang="en-US" sz="2800">
              <a:latin typeface="Arial" charset="0"/>
              <a:ea typeface="ＭＳ Ｐゴシック" charset="0"/>
              <a:cs typeface="Arial" charset="0"/>
            </a:endParaRPr>
          </a:p>
          <a:p>
            <a:pPr marL="0" indent="0">
              <a:spcBef>
                <a:spcPct val="0"/>
              </a:spcBef>
              <a:buFont typeface="Arial" charset="0"/>
              <a:buNone/>
            </a:pPr>
            <a:r>
              <a:rPr lang="en-US" sz="2800">
                <a:latin typeface="Arial" charset="0"/>
                <a:ea typeface="ＭＳ Ｐゴシック" charset="0"/>
                <a:cs typeface="Arial" charset="0"/>
              </a:rPr>
              <a:t>Draw the vector -11.0 blocks (mm) beginning </a:t>
            </a:r>
          </a:p>
          <a:p>
            <a:pPr marL="0" indent="0">
              <a:spcBef>
                <a:spcPct val="0"/>
              </a:spcBef>
              <a:buFont typeface="Arial" charset="0"/>
              <a:buNone/>
            </a:pPr>
            <a:r>
              <a:rPr lang="en-US" sz="2800">
                <a:latin typeface="Arial" charset="0"/>
                <a:ea typeface="ＭＳ Ｐゴシック" charset="0"/>
                <a:cs typeface="Arial" charset="0"/>
              </a:rPr>
              <a:t>at the head of the north arrow</a:t>
            </a:r>
            <a:endParaRPr lang="en-US" sz="2800">
              <a:latin typeface="Calibri" charset="0"/>
              <a:ea typeface="ＭＳ Ｐゴシック" charset="0"/>
              <a:cs typeface="ＭＳ Ｐゴシック" charset="0"/>
            </a:endParaRPr>
          </a:p>
        </p:txBody>
      </p:sp>
      <p:pic>
        <p:nvPicPr>
          <p:cNvPr id="84995" name="Picture 1" descr="5x5_graphPaper_REYK_headTail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35475" y="1057275"/>
            <a:ext cx="47085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p:txBody>
          <a:bodyPr/>
          <a:lstStyle/>
          <a:p>
            <a:r>
              <a:rPr lang="en-US" b="1">
                <a:latin typeface="Arial" charset="0"/>
              </a:rPr>
              <a:t>Adding REYK vectors</a:t>
            </a:r>
            <a:endParaRPr lang="en-US">
              <a:latin typeface="Arial" charset="0"/>
            </a:endParaRPr>
          </a:p>
        </p:txBody>
      </p:sp>
      <p:sp>
        <p:nvSpPr>
          <p:cNvPr id="68611" name="Rectangle 11"/>
          <p:cNvSpPr>
            <a:spLocks noGrp="1" noChangeArrowheads="1"/>
          </p:cNvSpPr>
          <p:nvPr>
            <p:ph type="body" idx="1"/>
          </p:nvPr>
        </p:nvSpPr>
        <p:spPr>
          <a:xfrm>
            <a:off x="249238" y="1014413"/>
            <a:ext cx="4594225" cy="3817937"/>
          </a:xfrm>
          <a:solidFill>
            <a:schemeClr val="bg1"/>
          </a:solidFill>
        </p:spPr>
        <p:txBody>
          <a:bodyPr/>
          <a:lstStyle/>
          <a:p>
            <a:pPr marL="0" indent="0">
              <a:buFont typeface="Arial" charset="0"/>
              <a:buNone/>
              <a:defRPr/>
            </a:pPr>
            <a:r>
              <a:rPr lang="en-US" sz="2800" dirty="0">
                <a:latin typeface="Arial"/>
                <a:cs typeface="Arial"/>
              </a:rPr>
              <a:t>Step 3. </a:t>
            </a:r>
            <a:r>
              <a:rPr lang="en-US" sz="2800" dirty="0" smtClean="0">
                <a:latin typeface="Arial"/>
                <a:cs typeface="Arial"/>
              </a:rPr>
              <a:t>Draw </a:t>
            </a:r>
            <a:r>
              <a:rPr lang="en-US" sz="2800" dirty="0">
                <a:latin typeface="Arial"/>
                <a:cs typeface="Arial"/>
              </a:rPr>
              <a:t>the </a:t>
            </a:r>
            <a:r>
              <a:rPr lang="en-US" sz="2800" dirty="0" smtClean="0">
                <a:latin typeface="Arial"/>
                <a:cs typeface="Arial"/>
              </a:rPr>
              <a:t>total vector </a:t>
            </a:r>
            <a:r>
              <a:rPr lang="en-US" sz="2800" dirty="0">
                <a:latin typeface="Arial"/>
                <a:cs typeface="Arial"/>
              </a:rPr>
              <a:t>from the tail of the </a:t>
            </a:r>
            <a:r>
              <a:rPr lang="en-US" sz="2800" dirty="0" smtClean="0">
                <a:latin typeface="Arial"/>
                <a:cs typeface="Arial"/>
              </a:rPr>
              <a:t>north </a:t>
            </a:r>
            <a:r>
              <a:rPr lang="en-US" sz="2800" dirty="0">
                <a:latin typeface="Arial"/>
                <a:cs typeface="Arial"/>
              </a:rPr>
              <a:t>vector to the arrowhead of the </a:t>
            </a:r>
            <a:r>
              <a:rPr lang="en-US" sz="2800" dirty="0" smtClean="0">
                <a:latin typeface="Arial"/>
                <a:cs typeface="Arial"/>
              </a:rPr>
              <a:t>east </a:t>
            </a:r>
            <a:r>
              <a:rPr lang="en-US" sz="2800" dirty="0">
                <a:latin typeface="Arial"/>
                <a:cs typeface="Arial"/>
              </a:rPr>
              <a:t>vector. This new vector is the sum of the </a:t>
            </a:r>
            <a:r>
              <a:rPr lang="en-US" sz="2800" dirty="0" smtClean="0">
                <a:latin typeface="Arial"/>
                <a:cs typeface="Arial"/>
              </a:rPr>
              <a:t>north </a:t>
            </a:r>
            <a:r>
              <a:rPr lang="en-US" sz="2800" dirty="0">
                <a:latin typeface="Arial"/>
                <a:cs typeface="Arial"/>
              </a:rPr>
              <a:t>and </a:t>
            </a:r>
            <a:r>
              <a:rPr lang="en-US" sz="2800" dirty="0" smtClean="0">
                <a:latin typeface="Arial"/>
                <a:cs typeface="Arial"/>
              </a:rPr>
              <a:t>east </a:t>
            </a:r>
            <a:r>
              <a:rPr lang="en-US" sz="2800" dirty="0">
                <a:latin typeface="Arial"/>
                <a:cs typeface="Arial"/>
              </a:rPr>
              <a:t>vectors.</a:t>
            </a:r>
            <a:r>
              <a:rPr lang="en-US" sz="2800" dirty="0" smtClean="0">
                <a:latin typeface="Arial"/>
                <a:cs typeface="Arial"/>
              </a:rPr>
              <a:t> </a:t>
            </a:r>
          </a:p>
          <a:p>
            <a:pPr>
              <a:lnSpc>
                <a:spcPct val="80000"/>
              </a:lnSpc>
              <a:defRPr/>
            </a:pPr>
            <a:endParaRPr lang="en-US" sz="3600" b="1" dirty="0">
              <a:latin typeface="Arial" charset="0"/>
              <a:ea typeface="ＭＳ Ｐゴシック" charset="0"/>
              <a:cs typeface="Arial" charset="0"/>
            </a:endParaRPr>
          </a:p>
        </p:txBody>
      </p:sp>
      <p:grpSp>
        <p:nvGrpSpPr>
          <p:cNvPr id="87043" name="Group 3"/>
          <p:cNvGrpSpPr>
            <a:grpSpLocks/>
          </p:cNvGrpSpPr>
          <p:nvPr/>
        </p:nvGrpSpPr>
        <p:grpSpPr bwMode="auto">
          <a:xfrm>
            <a:off x="4435475" y="1057275"/>
            <a:ext cx="4708525" cy="4572000"/>
            <a:chOff x="4435475" y="1057647"/>
            <a:chExt cx="4708525" cy="4572000"/>
          </a:xfrm>
        </p:grpSpPr>
        <p:pic>
          <p:nvPicPr>
            <p:cNvPr id="87044" name="Picture 1" descr="5x5_graphPaper_REYK_headTail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35475" y="1057647"/>
              <a:ext cx="47085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a:xfrm flipH="1" flipV="1">
              <a:off x="6805613" y="2126035"/>
              <a:ext cx="1463675" cy="2774950"/>
            </a:xfrm>
            <a:prstGeom prst="straightConnector1">
              <a:avLst/>
            </a:prstGeom>
            <a:ln w="28575" cmpd="sng">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4"/>
          <p:cNvSpPr>
            <a:spLocks noGrp="1" noChangeArrowheads="1"/>
          </p:cNvSpPr>
          <p:nvPr>
            <p:ph type="title"/>
          </p:nvPr>
        </p:nvSpPr>
        <p:spPr/>
        <p:txBody>
          <a:bodyPr/>
          <a:lstStyle/>
          <a:p>
            <a:r>
              <a:rPr lang="en-US" b="1">
                <a:latin typeface="Arial" charset="0"/>
              </a:rPr>
              <a:t>Adding vectors</a:t>
            </a:r>
          </a:p>
        </p:txBody>
      </p:sp>
      <p:sp>
        <p:nvSpPr>
          <p:cNvPr id="105474" name="Rectangle 15"/>
          <p:cNvSpPr>
            <a:spLocks noGrp="1" noChangeArrowheads="1"/>
          </p:cNvSpPr>
          <p:nvPr>
            <p:ph type="body" idx="1"/>
          </p:nvPr>
        </p:nvSpPr>
        <p:spPr>
          <a:xfrm>
            <a:off x="4841875" y="1395413"/>
            <a:ext cx="4191000" cy="3727450"/>
          </a:xfrm>
          <a:solidFill>
            <a:schemeClr val="bg1"/>
          </a:solidFill>
        </p:spPr>
        <p:txBody>
          <a:bodyPr/>
          <a:lstStyle/>
          <a:p>
            <a:pPr>
              <a:lnSpc>
                <a:spcPct val="90000"/>
              </a:lnSpc>
              <a:defRPr/>
            </a:pPr>
            <a:endParaRPr lang="en-US" sz="2100" dirty="0" smtClean="0">
              <a:latin typeface="Arial" charset="0"/>
              <a:ea typeface="ＭＳ Ｐゴシック" charset="0"/>
              <a:cs typeface="Arial" charset="0"/>
            </a:endParaRPr>
          </a:p>
          <a:p>
            <a:pPr marL="0" indent="0">
              <a:lnSpc>
                <a:spcPct val="90000"/>
              </a:lnSpc>
              <a:buFont typeface="Arial" charset="0"/>
              <a:buNone/>
              <a:defRPr/>
            </a:pPr>
            <a:r>
              <a:rPr lang="en-US" sz="2800" dirty="0" smtClean="0">
                <a:latin typeface="Arial" charset="0"/>
                <a:ea typeface="ＭＳ Ｐゴシック" charset="0"/>
                <a:cs typeface="Arial" charset="0"/>
              </a:rPr>
              <a:t>Or, use the Pythagorean theorem to add vectors.</a:t>
            </a:r>
          </a:p>
          <a:p>
            <a:pPr marL="0" indent="0">
              <a:lnSpc>
                <a:spcPct val="90000"/>
              </a:lnSpc>
              <a:buFont typeface="Arial" charset="0"/>
              <a:buNone/>
              <a:defRPr/>
            </a:pPr>
            <a:r>
              <a:rPr lang="en-US" sz="2800" dirty="0" smtClean="0">
                <a:latin typeface="Arial" charset="0"/>
                <a:ea typeface="ＭＳ Ｐゴシック" charset="0"/>
                <a:cs typeface="Arial" charset="0"/>
              </a:rPr>
              <a:t>  </a:t>
            </a:r>
            <a:endParaRPr lang="en-US" sz="2800" dirty="0">
              <a:latin typeface="Arial" charset="0"/>
              <a:ea typeface="ＭＳ Ｐゴシック" charset="0"/>
              <a:cs typeface="Arial" charset="0"/>
            </a:endParaRPr>
          </a:p>
          <a:p>
            <a:pPr marL="57150" indent="0">
              <a:lnSpc>
                <a:spcPct val="90000"/>
              </a:lnSpc>
              <a:buFont typeface="Arial" charset="0"/>
              <a:buNone/>
              <a:defRPr/>
            </a:pPr>
            <a:r>
              <a:rPr lang="en-US" sz="2800" dirty="0">
                <a:solidFill>
                  <a:srgbClr val="FF0000"/>
                </a:solidFill>
                <a:latin typeface="Arial" charset="0"/>
                <a:ea typeface="ＭＳ Ｐゴシック" charset="0"/>
                <a:cs typeface="Arial" charset="0"/>
              </a:rPr>
              <a:t>GPS </a:t>
            </a:r>
            <a:r>
              <a:rPr lang="en-US" sz="2800" dirty="0" smtClean="0">
                <a:solidFill>
                  <a:srgbClr val="FF0000"/>
                </a:solidFill>
                <a:latin typeface="Arial" charset="0"/>
                <a:ea typeface="ＭＳ Ｐゴシック" charset="0"/>
                <a:cs typeface="Arial" charset="0"/>
              </a:rPr>
              <a:t>monument </a:t>
            </a:r>
            <a:r>
              <a:rPr lang="en-US" sz="2800" dirty="0">
                <a:solidFill>
                  <a:srgbClr val="FF0000"/>
                </a:solidFill>
                <a:latin typeface="Arial" charset="0"/>
                <a:ea typeface="ＭＳ Ｐゴシック" charset="0"/>
                <a:cs typeface="Arial" charset="0"/>
              </a:rPr>
              <a:t>moves at: </a:t>
            </a:r>
            <a:r>
              <a:rPr lang="en-US" sz="2800" dirty="0" smtClean="0">
                <a:solidFill>
                  <a:srgbClr val="FF0000"/>
                </a:solidFill>
                <a:latin typeface="Arial" charset="0"/>
                <a:ea typeface="ＭＳ Ｐゴシック" charset="0"/>
                <a:cs typeface="Arial" charset="0"/>
              </a:rPr>
              <a:t>√(x</a:t>
            </a:r>
            <a:r>
              <a:rPr lang="en-US" sz="2800" baseline="30000" dirty="0" smtClean="0">
                <a:solidFill>
                  <a:srgbClr val="FF0000"/>
                </a:solidFill>
                <a:latin typeface="Arial" charset="0"/>
                <a:ea typeface="ＭＳ Ｐゴシック" charset="0"/>
                <a:cs typeface="Arial" charset="0"/>
              </a:rPr>
              <a:t>2</a:t>
            </a:r>
            <a:r>
              <a:rPr lang="en-US" sz="2800" dirty="0" smtClean="0">
                <a:solidFill>
                  <a:srgbClr val="FF0000"/>
                </a:solidFill>
                <a:latin typeface="Arial" charset="0"/>
                <a:ea typeface="ＭＳ Ｐゴシック" charset="0"/>
                <a:cs typeface="Arial" charset="0"/>
              </a:rPr>
              <a:t> </a:t>
            </a:r>
            <a:r>
              <a:rPr lang="en-US" sz="2800" dirty="0">
                <a:solidFill>
                  <a:srgbClr val="FF0000"/>
                </a:solidFill>
                <a:latin typeface="Arial" charset="0"/>
                <a:ea typeface="ＭＳ Ｐゴシック" charset="0"/>
                <a:cs typeface="Arial" charset="0"/>
              </a:rPr>
              <a:t>+ </a:t>
            </a:r>
            <a:r>
              <a:rPr lang="en-US" sz="2800" dirty="0" smtClean="0">
                <a:solidFill>
                  <a:srgbClr val="FF0000"/>
                </a:solidFill>
                <a:latin typeface="Arial" charset="0"/>
                <a:ea typeface="ＭＳ Ｐゴシック" charset="0"/>
                <a:cs typeface="Arial" charset="0"/>
              </a:rPr>
              <a:t>y</a:t>
            </a:r>
            <a:r>
              <a:rPr lang="en-US" sz="2800" baseline="30000" dirty="0" smtClean="0">
                <a:solidFill>
                  <a:srgbClr val="FF0000"/>
                </a:solidFill>
                <a:latin typeface="Arial" charset="0"/>
                <a:ea typeface="ＭＳ Ｐゴシック" charset="0"/>
                <a:cs typeface="Arial" charset="0"/>
              </a:rPr>
              <a:t>2)  </a:t>
            </a:r>
            <a:r>
              <a:rPr lang="en-US" sz="2800" dirty="0">
                <a:solidFill>
                  <a:srgbClr val="FF0000"/>
                </a:solidFill>
                <a:latin typeface="Arial" charset="0"/>
                <a:ea typeface="ＭＳ Ｐゴシック" charset="0"/>
                <a:cs typeface="Arial" charset="0"/>
              </a:rPr>
              <a:t>= </a:t>
            </a:r>
            <a:endParaRPr lang="en-US" sz="2800" dirty="0" smtClean="0">
              <a:solidFill>
                <a:srgbClr val="FF0000"/>
              </a:solidFill>
              <a:latin typeface="Arial" charset="0"/>
              <a:ea typeface="ＭＳ Ｐゴシック" charset="0"/>
              <a:cs typeface="Arial" charset="0"/>
            </a:endParaRPr>
          </a:p>
          <a:p>
            <a:pPr marL="57150" indent="0">
              <a:lnSpc>
                <a:spcPct val="90000"/>
              </a:lnSpc>
              <a:buFont typeface="Arial" charset="0"/>
              <a:buNone/>
              <a:defRPr/>
            </a:pPr>
            <a:r>
              <a:rPr lang="en-US" sz="2800" dirty="0" smtClean="0">
                <a:solidFill>
                  <a:srgbClr val="FF0000"/>
                </a:solidFill>
                <a:latin typeface="Arial" charset="0"/>
                <a:ea typeface="ＭＳ Ｐゴシック" charset="0"/>
                <a:cs typeface="Arial" charset="0"/>
              </a:rPr>
              <a:t> </a:t>
            </a:r>
            <a:r>
              <a:rPr lang="en-US" sz="2800" dirty="0">
                <a:solidFill>
                  <a:srgbClr val="FF0000"/>
                </a:solidFill>
                <a:latin typeface="Arial" charset="0"/>
                <a:ea typeface="ＭＳ Ｐゴシック" charset="0"/>
                <a:cs typeface="Arial" charset="0"/>
              </a:rPr>
              <a:t>____ </a:t>
            </a:r>
            <a:r>
              <a:rPr lang="en-US" sz="2800" dirty="0" smtClean="0">
                <a:solidFill>
                  <a:srgbClr val="FF0000"/>
                </a:solidFill>
                <a:latin typeface="Arial" charset="0"/>
                <a:ea typeface="ＭＳ Ｐゴシック" charset="0"/>
                <a:cs typeface="Arial" charset="0"/>
              </a:rPr>
              <a:t>mm</a:t>
            </a:r>
            <a:r>
              <a:rPr lang="en-US" sz="2800" dirty="0">
                <a:solidFill>
                  <a:srgbClr val="FF0000"/>
                </a:solidFill>
                <a:latin typeface="Arial" charset="0"/>
                <a:ea typeface="ＭＳ Ｐゴシック" charset="0"/>
                <a:cs typeface="Arial" charset="0"/>
              </a:rPr>
              <a:t>/</a:t>
            </a:r>
            <a:r>
              <a:rPr lang="en-US" sz="2800" dirty="0" err="1">
                <a:solidFill>
                  <a:srgbClr val="FF0000"/>
                </a:solidFill>
                <a:latin typeface="Arial" charset="0"/>
                <a:ea typeface="ＭＳ Ｐゴシック" charset="0"/>
                <a:cs typeface="Arial" charset="0"/>
              </a:rPr>
              <a:t>yr</a:t>
            </a:r>
            <a:r>
              <a:rPr lang="en-US" sz="2800" baseline="30000" dirty="0">
                <a:solidFill>
                  <a:srgbClr val="FF0000"/>
                </a:solidFill>
                <a:latin typeface="Arial" charset="0"/>
                <a:ea typeface="ＭＳ Ｐゴシック" charset="0"/>
                <a:cs typeface="Arial" charset="0"/>
              </a:rPr>
              <a:t>  </a:t>
            </a:r>
            <a:r>
              <a:rPr lang="en-US" sz="2800" dirty="0">
                <a:solidFill>
                  <a:srgbClr val="FF0000"/>
                </a:solidFill>
                <a:latin typeface="Arial" charset="0"/>
                <a:ea typeface="ＭＳ Ｐゴシック" charset="0"/>
                <a:cs typeface="Arial" charset="0"/>
              </a:rPr>
              <a:t>to the ____</a:t>
            </a:r>
            <a:endParaRPr lang="en-US" sz="2800" baseline="30000" dirty="0">
              <a:solidFill>
                <a:srgbClr val="FF0000"/>
              </a:solidFill>
              <a:latin typeface="Arial" charset="0"/>
              <a:ea typeface="ＭＳ Ｐゴシック" charset="0"/>
              <a:cs typeface="Arial" charset="0"/>
            </a:endParaRPr>
          </a:p>
        </p:txBody>
      </p:sp>
      <p:grpSp>
        <p:nvGrpSpPr>
          <p:cNvPr id="89091" name="Group 5"/>
          <p:cNvGrpSpPr>
            <a:grpSpLocks/>
          </p:cNvGrpSpPr>
          <p:nvPr/>
        </p:nvGrpSpPr>
        <p:grpSpPr bwMode="auto">
          <a:xfrm>
            <a:off x="100013" y="1098550"/>
            <a:ext cx="4708525" cy="4572000"/>
            <a:chOff x="4435475" y="1057647"/>
            <a:chExt cx="4708525" cy="4572000"/>
          </a:xfrm>
        </p:grpSpPr>
        <p:pic>
          <p:nvPicPr>
            <p:cNvPr id="89092" name="Picture 1" descr="5x5_graphPaper_REYK_headTail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35475" y="1057647"/>
              <a:ext cx="47085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a:xfrm flipH="1" flipV="1">
              <a:off x="6805612" y="2126035"/>
              <a:ext cx="1463675" cy="2774950"/>
            </a:xfrm>
            <a:prstGeom prst="straightConnector1">
              <a:avLst/>
            </a:prstGeom>
            <a:ln w="28575" cmpd="sng">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4" descr="UNV-PPT-Title-GPS.jpg"/>
          <p:cNvPicPr>
            <a:picLocks noChangeAspect="1"/>
          </p:cNvPicPr>
          <p:nvPr/>
        </p:nvPicPr>
        <p:blipFill>
          <a:blip r:embed="rId3">
            <a:extLst>
              <a:ext uri="{28A0092B-C50C-407E-A947-70E740481C1C}">
                <a14:useLocalDpi xmlns:a14="http://schemas.microsoft.com/office/drawing/2010/main" val="0"/>
              </a:ext>
            </a:extLst>
          </a:blip>
          <a:srcRect b="81905"/>
          <a:stretch>
            <a:fillRect/>
          </a:stretch>
        </p:blipFill>
        <p:spPr bwMode="auto">
          <a:xfrm>
            <a:off x="0" y="0"/>
            <a:ext cx="91440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46" name="Group 27"/>
          <p:cNvGrpSpPr>
            <a:grpSpLocks/>
          </p:cNvGrpSpPr>
          <p:nvPr/>
        </p:nvGrpSpPr>
        <p:grpSpPr bwMode="auto">
          <a:xfrm>
            <a:off x="5400675" y="3767138"/>
            <a:ext cx="1368425" cy="1927225"/>
            <a:chOff x="5896220" y="2917067"/>
            <a:chExt cx="2186920" cy="3079373"/>
          </a:xfrm>
        </p:grpSpPr>
        <p:cxnSp>
          <p:nvCxnSpPr>
            <p:cNvPr id="19" name="Straight Connector 18"/>
            <p:cNvCxnSpPr/>
            <p:nvPr/>
          </p:nvCxnSpPr>
          <p:spPr>
            <a:xfrm flipV="1">
              <a:off x="5974869" y="3472571"/>
              <a:ext cx="1022422" cy="2358992"/>
            </a:xfrm>
            <a:prstGeom prst="line">
              <a:avLst/>
            </a:prstGeom>
            <a:ln w="76200" cmpd="sng">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flipV="1">
              <a:off x="6982069" y="3508083"/>
              <a:ext cx="1022424" cy="2358992"/>
            </a:xfrm>
            <a:prstGeom prst="line">
              <a:avLst/>
            </a:prstGeom>
            <a:ln w="76200" cmpd="sng">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6634497" y="3637448"/>
              <a:ext cx="309518" cy="1765440"/>
            </a:xfrm>
            <a:prstGeom prst="line">
              <a:avLst/>
            </a:prstGeom>
            <a:ln w="76200" cmpd="sng">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flipV="1">
              <a:off x="6956699" y="3546132"/>
              <a:ext cx="2538" cy="1882121"/>
            </a:xfrm>
            <a:prstGeom prst="line">
              <a:avLst/>
            </a:prstGeom>
            <a:ln w="76200" cmpd="sng">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5896220" y="5714882"/>
              <a:ext cx="182666" cy="207997"/>
            </a:xfrm>
            <a:prstGeom prst="ellipse">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9" name="Oval 28"/>
            <p:cNvSpPr/>
            <p:nvPr/>
          </p:nvSpPr>
          <p:spPr>
            <a:xfrm>
              <a:off x="7900474" y="5788443"/>
              <a:ext cx="182666" cy="207997"/>
            </a:xfrm>
            <a:prstGeom prst="ellipse">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0" name="Oval 29"/>
            <p:cNvSpPr/>
            <p:nvPr/>
          </p:nvSpPr>
          <p:spPr>
            <a:xfrm>
              <a:off x="6538089" y="5293815"/>
              <a:ext cx="180128" cy="207997"/>
            </a:xfrm>
            <a:prstGeom prst="ellipse">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 name="Chord 5"/>
            <p:cNvSpPr/>
            <p:nvPr/>
          </p:nvSpPr>
          <p:spPr>
            <a:xfrm rot="6777333">
              <a:off x="6186859" y="2875057"/>
              <a:ext cx="1572662" cy="1656681"/>
            </a:xfrm>
            <a:prstGeom prst="chord">
              <a:avLst>
                <a:gd name="adj1" fmla="val 2700000"/>
                <a:gd name="adj2" fmla="val 16193263"/>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31747" name="Group 25607"/>
          <p:cNvGrpSpPr>
            <a:grpSpLocks/>
          </p:cNvGrpSpPr>
          <p:nvPr/>
        </p:nvGrpSpPr>
        <p:grpSpPr bwMode="auto">
          <a:xfrm>
            <a:off x="2112963" y="1385888"/>
            <a:ext cx="1177925" cy="2592387"/>
            <a:chOff x="725689" y="1619745"/>
            <a:chExt cx="1179244" cy="2591592"/>
          </a:xfrm>
        </p:grpSpPr>
        <p:sp>
          <p:nvSpPr>
            <p:cNvPr id="4" name="Freeform 25603"/>
            <p:cNvSpPr/>
            <p:nvPr/>
          </p:nvSpPr>
          <p:spPr>
            <a:xfrm>
              <a:off x="725689" y="3679688"/>
              <a:ext cx="1153816" cy="285662"/>
            </a:xfrm>
            <a:custGeom>
              <a:avLst/>
              <a:gdLst>
                <a:gd name="connsiteX0" fmla="*/ 0 w 1153326"/>
                <a:gd name="connsiteY0" fmla="*/ 388739 h 427613"/>
                <a:gd name="connsiteX1" fmla="*/ 958945 w 1153326"/>
                <a:gd name="connsiteY1" fmla="*/ 427613 h 427613"/>
                <a:gd name="connsiteX2" fmla="*/ 1153326 w 1153326"/>
                <a:gd name="connsiteY2" fmla="*/ 168453 h 427613"/>
                <a:gd name="connsiteX3" fmla="*/ 375803 w 1153326"/>
                <a:gd name="connsiteY3" fmla="*/ 0 h 427613"/>
                <a:gd name="connsiteX4" fmla="*/ 0 w 1153326"/>
                <a:gd name="connsiteY4" fmla="*/ 388739 h 427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326" h="427613">
                  <a:moveTo>
                    <a:pt x="0" y="388739"/>
                  </a:moveTo>
                  <a:lnTo>
                    <a:pt x="958945" y="427613"/>
                  </a:lnTo>
                  <a:lnTo>
                    <a:pt x="1153326" y="168453"/>
                  </a:lnTo>
                  <a:lnTo>
                    <a:pt x="375803" y="0"/>
                  </a:lnTo>
                  <a:lnTo>
                    <a:pt x="0" y="388739"/>
                  </a:lnTo>
                  <a:close/>
                </a:path>
              </a:pathLst>
            </a:custGeom>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Freeform 25604"/>
            <p:cNvSpPr/>
            <p:nvPr/>
          </p:nvSpPr>
          <p:spPr>
            <a:xfrm>
              <a:off x="725689" y="3732059"/>
              <a:ext cx="1179244" cy="479278"/>
            </a:xfrm>
            <a:custGeom>
              <a:avLst/>
              <a:gdLst>
                <a:gd name="connsiteX0" fmla="*/ 0 w 1179244"/>
                <a:gd name="connsiteY0" fmla="*/ 220286 h 479445"/>
                <a:gd name="connsiteX1" fmla="*/ 0 w 1179244"/>
                <a:gd name="connsiteY1" fmla="*/ 479445 h 479445"/>
                <a:gd name="connsiteX2" fmla="*/ 958945 w 1179244"/>
                <a:gd name="connsiteY2" fmla="*/ 479445 h 479445"/>
                <a:gd name="connsiteX3" fmla="*/ 971904 w 1179244"/>
                <a:gd name="connsiteY3" fmla="*/ 246202 h 479445"/>
                <a:gd name="connsiteX4" fmla="*/ 1166285 w 1179244"/>
                <a:gd name="connsiteY4" fmla="*/ 0 h 479445"/>
                <a:gd name="connsiteX5" fmla="*/ 1179244 w 1179244"/>
                <a:gd name="connsiteY5" fmla="*/ 259159 h 479445"/>
                <a:gd name="connsiteX6" fmla="*/ 984863 w 1179244"/>
                <a:gd name="connsiteY6" fmla="*/ 466487 h 479445"/>
                <a:gd name="connsiteX7" fmla="*/ 984863 w 1179244"/>
                <a:gd name="connsiteY7" fmla="*/ 466487 h 479445"/>
                <a:gd name="connsiteX8" fmla="*/ 984863 w 1179244"/>
                <a:gd name="connsiteY8" fmla="*/ 466487 h 47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244" h="479445">
                  <a:moveTo>
                    <a:pt x="0" y="220286"/>
                  </a:moveTo>
                  <a:lnTo>
                    <a:pt x="0" y="479445"/>
                  </a:lnTo>
                  <a:lnTo>
                    <a:pt x="958945" y="479445"/>
                  </a:lnTo>
                  <a:lnTo>
                    <a:pt x="971904" y="246202"/>
                  </a:lnTo>
                  <a:lnTo>
                    <a:pt x="1166285" y="0"/>
                  </a:lnTo>
                  <a:lnTo>
                    <a:pt x="1179244" y="259159"/>
                  </a:lnTo>
                  <a:lnTo>
                    <a:pt x="984863" y="466487"/>
                  </a:lnTo>
                  <a:lnTo>
                    <a:pt x="984863" y="466487"/>
                  </a:lnTo>
                  <a:lnTo>
                    <a:pt x="984863" y="466487"/>
                  </a:ln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cxnSp>
          <p:nvCxnSpPr>
            <p:cNvPr id="25600" name="Straight Connector 25599"/>
            <p:cNvCxnSpPr/>
            <p:nvPr/>
          </p:nvCxnSpPr>
          <p:spPr>
            <a:xfrm>
              <a:off x="1231079" y="1619745"/>
              <a:ext cx="0" cy="220277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31748" name="Group 25606"/>
          <p:cNvGrpSpPr>
            <a:grpSpLocks/>
          </p:cNvGrpSpPr>
          <p:nvPr/>
        </p:nvGrpSpPr>
        <p:grpSpPr bwMode="auto">
          <a:xfrm>
            <a:off x="7567613" y="1957388"/>
            <a:ext cx="1177925" cy="2590800"/>
            <a:chOff x="7201947" y="1474112"/>
            <a:chExt cx="1179244" cy="2591592"/>
          </a:xfrm>
        </p:grpSpPr>
        <p:sp>
          <p:nvSpPr>
            <p:cNvPr id="38" name="Freeform 37"/>
            <p:cNvSpPr/>
            <p:nvPr/>
          </p:nvSpPr>
          <p:spPr>
            <a:xfrm>
              <a:off x="7201947" y="3533728"/>
              <a:ext cx="1153816" cy="285837"/>
            </a:xfrm>
            <a:custGeom>
              <a:avLst/>
              <a:gdLst>
                <a:gd name="connsiteX0" fmla="*/ 0 w 1153326"/>
                <a:gd name="connsiteY0" fmla="*/ 388739 h 427613"/>
                <a:gd name="connsiteX1" fmla="*/ 958945 w 1153326"/>
                <a:gd name="connsiteY1" fmla="*/ 427613 h 427613"/>
                <a:gd name="connsiteX2" fmla="*/ 1153326 w 1153326"/>
                <a:gd name="connsiteY2" fmla="*/ 168453 h 427613"/>
                <a:gd name="connsiteX3" fmla="*/ 375803 w 1153326"/>
                <a:gd name="connsiteY3" fmla="*/ 0 h 427613"/>
                <a:gd name="connsiteX4" fmla="*/ 0 w 1153326"/>
                <a:gd name="connsiteY4" fmla="*/ 388739 h 427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326" h="427613">
                  <a:moveTo>
                    <a:pt x="0" y="388739"/>
                  </a:moveTo>
                  <a:lnTo>
                    <a:pt x="958945" y="427613"/>
                  </a:lnTo>
                  <a:lnTo>
                    <a:pt x="1153326" y="168453"/>
                  </a:lnTo>
                  <a:lnTo>
                    <a:pt x="375803" y="0"/>
                  </a:lnTo>
                  <a:lnTo>
                    <a:pt x="0" y="388739"/>
                  </a:lnTo>
                  <a:close/>
                </a:path>
              </a:pathLst>
            </a:custGeom>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 name="Freeform 38"/>
            <p:cNvSpPr/>
            <p:nvPr/>
          </p:nvSpPr>
          <p:spPr>
            <a:xfrm>
              <a:off x="7201947" y="3586132"/>
              <a:ext cx="1179244" cy="479572"/>
            </a:xfrm>
            <a:custGeom>
              <a:avLst/>
              <a:gdLst>
                <a:gd name="connsiteX0" fmla="*/ 0 w 1179244"/>
                <a:gd name="connsiteY0" fmla="*/ 220286 h 479445"/>
                <a:gd name="connsiteX1" fmla="*/ 0 w 1179244"/>
                <a:gd name="connsiteY1" fmla="*/ 479445 h 479445"/>
                <a:gd name="connsiteX2" fmla="*/ 958945 w 1179244"/>
                <a:gd name="connsiteY2" fmla="*/ 479445 h 479445"/>
                <a:gd name="connsiteX3" fmla="*/ 971904 w 1179244"/>
                <a:gd name="connsiteY3" fmla="*/ 246202 h 479445"/>
                <a:gd name="connsiteX4" fmla="*/ 1166285 w 1179244"/>
                <a:gd name="connsiteY4" fmla="*/ 0 h 479445"/>
                <a:gd name="connsiteX5" fmla="*/ 1179244 w 1179244"/>
                <a:gd name="connsiteY5" fmla="*/ 259159 h 479445"/>
                <a:gd name="connsiteX6" fmla="*/ 984863 w 1179244"/>
                <a:gd name="connsiteY6" fmla="*/ 466487 h 479445"/>
                <a:gd name="connsiteX7" fmla="*/ 984863 w 1179244"/>
                <a:gd name="connsiteY7" fmla="*/ 466487 h 479445"/>
                <a:gd name="connsiteX8" fmla="*/ 984863 w 1179244"/>
                <a:gd name="connsiteY8" fmla="*/ 466487 h 47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244" h="479445">
                  <a:moveTo>
                    <a:pt x="0" y="220286"/>
                  </a:moveTo>
                  <a:lnTo>
                    <a:pt x="0" y="479445"/>
                  </a:lnTo>
                  <a:lnTo>
                    <a:pt x="958945" y="479445"/>
                  </a:lnTo>
                  <a:lnTo>
                    <a:pt x="971904" y="246202"/>
                  </a:lnTo>
                  <a:lnTo>
                    <a:pt x="1166285" y="0"/>
                  </a:lnTo>
                  <a:lnTo>
                    <a:pt x="1179244" y="259159"/>
                  </a:lnTo>
                  <a:lnTo>
                    <a:pt x="984863" y="466487"/>
                  </a:lnTo>
                  <a:lnTo>
                    <a:pt x="984863" y="466487"/>
                  </a:lnTo>
                  <a:lnTo>
                    <a:pt x="984863" y="466487"/>
                  </a:ln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cxnSp>
          <p:nvCxnSpPr>
            <p:cNvPr id="40" name="Straight Connector 39"/>
            <p:cNvCxnSpPr/>
            <p:nvPr/>
          </p:nvCxnSpPr>
          <p:spPr>
            <a:xfrm>
              <a:off x="7707337" y="1474112"/>
              <a:ext cx="0" cy="220253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31749" name="Group 25605"/>
          <p:cNvGrpSpPr>
            <a:grpSpLocks/>
          </p:cNvGrpSpPr>
          <p:nvPr/>
        </p:nvGrpSpPr>
        <p:grpSpPr bwMode="auto">
          <a:xfrm>
            <a:off x="473075" y="4327525"/>
            <a:ext cx="1179513" cy="2374900"/>
            <a:chOff x="2818794" y="4007536"/>
            <a:chExt cx="1179244" cy="2374547"/>
          </a:xfrm>
        </p:grpSpPr>
        <p:sp>
          <p:nvSpPr>
            <p:cNvPr id="41" name="Freeform 40"/>
            <p:cNvSpPr/>
            <p:nvPr/>
          </p:nvSpPr>
          <p:spPr>
            <a:xfrm>
              <a:off x="2844188" y="5837652"/>
              <a:ext cx="1153850" cy="285708"/>
            </a:xfrm>
            <a:custGeom>
              <a:avLst/>
              <a:gdLst>
                <a:gd name="connsiteX0" fmla="*/ 0 w 1153326"/>
                <a:gd name="connsiteY0" fmla="*/ 388739 h 427613"/>
                <a:gd name="connsiteX1" fmla="*/ 958945 w 1153326"/>
                <a:gd name="connsiteY1" fmla="*/ 427613 h 427613"/>
                <a:gd name="connsiteX2" fmla="*/ 1153326 w 1153326"/>
                <a:gd name="connsiteY2" fmla="*/ 168453 h 427613"/>
                <a:gd name="connsiteX3" fmla="*/ 375803 w 1153326"/>
                <a:gd name="connsiteY3" fmla="*/ 0 h 427613"/>
                <a:gd name="connsiteX4" fmla="*/ 0 w 1153326"/>
                <a:gd name="connsiteY4" fmla="*/ 388739 h 427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326" h="427613">
                  <a:moveTo>
                    <a:pt x="0" y="388739"/>
                  </a:moveTo>
                  <a:lnTo>
                    <a:pt x="958945" y="427613"/>
                  </a:lnTo>
                  <a:lnTo>
                    <a:pt x="1153326" y="168453"/>
                  </a:lnTo>
                  <a:lnTo>
                    <a:pt x="375803" y="0"/>
                  </a:lnTo>
                  <a:lnTo>
                    <a:pt x="0" y="388739"/>
                  </a:lnTo>
                  <a:close/>
                </a:path>
              </a:pathLst>
            </a:custGeom>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42" name="Straight Connector 41"/>
            <p:cNvCxnSpPr/>
            <p:nvPr/>
          </p:nvCxnSpPr>
          <p:spPr>
            <a:xfrm>
              <a:off x="3317155" y="4007536"/>
              <a:ext cx="33330" cy="197297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43" name="Freeform 42"/>
            <p:cNvSpPr/>
            <p:nvPr/>
          </p:nvSpPr>
          <p:spPr>
            <a:xfrm>
              <a:off x="2818794" y="5902729"/>
              <a:ext cx="1179244" cy="479354"/>
            </a:xfrm>
            <a:custGeom>
              <a:avLst/>
              <a:gdLst>
                <a:gd name="connsiteX0" fmla="*/ 0 w 1179244"/>
                <a:gd name="connsiteY0" fmla="*/ 220286 h 479445"/>
                <a:gd name="connsiteX1" fmla="*/ 0 w 1179244"/>
                <a:gd name="connsiteY1" fmla="*/ 479445 h 479445"/>
                <a:gd name="connsiteX2" fmla="*/ 958945 w 1179244"/>
                <a:gd name="connsiteY2" fmla="*/ 479445 h 479445"/>
                <a:gd name="connsiteX3" fmla="*/ 971904 w 1179244"/>
                <a:gd name="connsiteY3" fmla="*/ 246202 h 479445"/>
                <a:gd name="connsiteX4" fmla="*/ 1166285 w 1179244"/>
                <a:gd name="connsiteY4" fmla="*/ 0 h 479445"/>
                <a:gd name="connsiteX5" fmla="*/ 1179244 w 1179244"/>
                <a:gd name="connsiteY5" fmla="*/ 259159 h 479445"/>
                <a:gd name="connsiteX6" fmla="*/ 984863 w 1179244"/>
                <a:gd name="connsiteY6" fmla="*/ 466487 h 479445"/>
                <a:gd name="connsiteX7" fmla="*/ 984863 w 1179244"/>
                <a:gd name="connsiteY7" fmla="*/ 466487 h 479445"/>
                <a:gd name="connsiteX8" fmla="*/ 984863 w 1179244"/>
                <a:gd name="connsiteY8" fmla="*/ 466487 h 47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244" h="479445">
                  <a:moveTo>
                    <a:pt x="0" y="220286"/>
                  </a:moveTo>
                  <a:lnTo>
                    <a:pt x="0" y="479445"/>
                  </a:lnTo>
                  <a:lnTo>
                    <a:pt x="958945" y="479445"/>
                  </a:lnTo>
                  <a:lnTo>
                    <a:pt x="971904" y="246202"/>
                  </a:lnTo>
                  <a:lnTo>
                    <a:pt x="1166285" y="0"/>
                  </a:lnTo>
                  <a:lnTo>
                    <a:pt x="1179244" y="259159"/>
                  </a:lnTo>
                  <a:lnTo>
                    <a:pt x="984863" y="466487"/>
                  </a:lnTo>
                  <a:lnTo>
                    <a:pt x="984863" y="466487"/>
                  </a:lnTo>
                  <a:lnTo>
                    <a:pt x="984863" y="466487"/>
                  </a:ln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grpSp>
        <p:nvGrpSpPr>
          <p:cNvPr id="31750" name="Group 3"/>
          <p:cNvGrpSpPr>
            <a:grpSpLocks/>
          </p:cNvGrpSpPr>
          <p:nvPr/>
        </p:nvGrpSpPr>
        <p:grpSpPr bwMode="auto">
          <a:xfrm rot="-1070820">
            <a:off x="1247775" y="644525"/>
            <a:ext cx="2620963" cy="777875"/>
            <a:chOff x="262572" y="1553383"/>
            <a:chExt cx="2620724" cy="777523"/>
          </a:xfrm>
        </p:grpSpPr>
        <p:sp>
          <p:nvSpPr>
            <p:cNvPr id="3" name="Right Triangle 2"/>
            <p:cNvSpPr/>
            <p:nvPr/>
          </p:nvSpPr>
          <p:spPr>
            <a:xfrm rot="2990141">
              <a:off x="2150045" y="1540749"/>
              <a:ext cx="777523" cy="712722"/>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ight Triangle 4"/>
            <p:cNvSpPr/>
            <p:nvPr/>
          </p:nvSpPr>
          <p:spPr>
            <a:xfrm rot="18609859" flipH="1">
              <a:off x="226287" y="1577545"/>
              <a:ext cx="777523" cy="712722"/>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Rounded Rectangle 1"/>
            <p:cNvSpPr/>
            <p:nvPr/>
          </p:nvSpPr>
          <p:spPr>
            <a:xfrm>
              <a:off x="912619" y="1584580"/>
              <a:ext cx="1244487" cy="583936"/>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31751" name="Group 8"/>
          <p:cNvGrpSpPr>
            <a:grpSpLocks/>
          </p:cNvGrpSpPr>
          <p:nvPr/>
        </p:nvGrpSpPr>
        <p:grpSpPr bwMode="auto">
          <a:xfrm rot="1315461">
            <a:off x="6726238" y="1627188"/>
            <a:ext cx="2620962" cy="777875"/>
            <a:chOff x="262572" y="1553383"/>
            <a:chExt cx="2620724" cy="777523"/>
          </a:xfrm>
        </p:grpSpPr>
        <p:sp>
          <p:nvSpPr>
            <p:cNvPr id="10" name="Right Triangle 9"/>
            <p:cNvSpPr/>
            <p:nvPr/>
          </p:nvSpPr>
          <p:spPr>
            <a:xfrm rot="2990141">
              <a:off x="2129480" y="1583461"/>
              <a:ext cx="777523" cy="712722"/>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ight Triangle 10"/>
            <p:cNvSpPr/>
            <p:nvPr/>
          </p:nvSpPr>
          <p:spPr>
            <a:xfrm rot="18609859" flipH="1">
              <a:off x="223339" y="1564419"/>
              <a:ext cx="777523" cy="712722"/>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Rounded Rectangle 11"/>
            <p:cNvSpPr/>
            <p:nvPr/>
          </p:nvSpPr>
          <p:spPr>
            <a:xfrm>
              <a:off x="910030" y="1589564"/>
              <a:ext cx="1244487" cy="583936"/>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31752" name="Group 12"/>
          <p:cNvGrpSpPr>
            <a:grpSpLocks/>
          </p:cNvGrpSpPr>
          <p:nvPr/>
        </p:nvGrpSpPr>
        <p:grpSpPr bwMode="auto">
          <a:xfrm rot="807766">
            <a:off x="-309563" y="4311650"/>
            <a:ext cx="2620963" cy="777875"/>
            <a:chOff x="262572" y="1553383"/>
            <a:chExt cx="2620724" cy="777523"/>
          </a:xfrm>
        </p:grpSpPr>
        <p:sp>
          <p:nvSpPr>
            <p:cNvPr id="14" name="Right Triangle 13"/>
            <p:cNvSpPr/>
            <p:nvPr/>
          </p:nvSpPr>
          <p:spPr>
            <a:xfrm rot="2990141">
              <a:off x="2134801" y="1581825"/>
              <a:ext cx="777523" cy="712722"/>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Right Triangle 14"/>
            <p:cNvSpPr/>
            <p:nvPr/>
          </p:nvSpPr>
          <p:spPr>
            <a:xfrm rot="18609859" flipH="1">
              <a:off x="218848" y="1538600"/>
              <a:ext cx="777524" cy="712723"/>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Rounded Rectangle 15"/>
            <p:cNvSpPr/>
            <p:nvPr/>
          </p:nvSpPr>
          <p:spPr>
            <a:xfrm>
              <a:off x="883782" y="1565029"/>
              <a:ext cx="1244487" cy="583936"/>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25611" name="Straight Connector 25610"/>
          <p:cNvCxnSpPr/>
          <p:nvPr/>
        </p:nvCxnSpPr>
        <p:spPr>
          <a:xfrm flipV="1">
            <a:off x="1025525" y="4056063"/>
            <a:ext cx="4946650" cy="601662"/>
          </a:xfrm>
          <a:prstGeom prst="line">
            <a:avLst/>
          </a:prstGeom>
          <a:ln w="76200" cmpd="sng">
            <a:solidFill>
              <a:schemeClr val="accent6">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2495550" y="981075"/>
            <a:ext cx="3587750" cy="3074988"/>
          </a:xfrm>
          <a:prstGeom prst="line">
            <a:avLst/>
          </a:prstGeom>
          <a:ln w="76200" cmpd="sng">
            <a:solidFill>
              <a:schemeClr val="accent6">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6127750" y="1998663"/>
            <a:ext cx="1903413" cy="2101850"/>
          </a:xfrm>
          <a:prstGeom prst="line">
            <a:avLst/>
          </a:prstGeom>
          <a:ln w="76200" cmpd="sng">
            <a:solidFill>
              <a:schemeClr val="accent6">
                <a:lumMod val="7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31756" name="Title 1"/>
          <p:cNvSpPr>
            <a:spLocks noGrp="1"/>
          </p:cNvSpPr>
          <p:nvPr>
            <p:ph type="title"/>
          </p:nvPr>
        </p:nvSpPr>
        <p:spPr>
          <a:xfrm>
            <a:off x="2281238" y="60325"/>
            <a:ext cx="6862762" cy="974725"/>
          </a:xfrm>
        </p:spPr>
        <p:txBody>
          <a:bodyPr/>
          <a:lstStyle/>
          <a:p>
            <a:r>
              <a:rPr lang="en-US" b="1" dirty="0">
                <a:latin typeface="Arial" charset="0"/>
              </a:rPr>
              <a:t>Modeling GPS</a:t>
            </a:r>
          </a:p>
        </p:txBody>
      </p:sp>
      <p:sp>
        <p:nvSpPr>
          <p:cNvPr id="31757" name="Rectangle 5"/>
          <p:cNvSpPr>
            <a:spLocks noChangeArrowheads="1"/>
          </p:cNvSpPr>
          <p:nvPr/>
        </p:nvSpPr>
        <p:spPr bwMode="auto">
          <a:xfrm>
            <a:off x="1976438" y="5965825"/>
            <a:ext cx="7167562"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400"/>
              <a:t>Sketch a diagram of the demonstration.  Label </a:t>
            </a:r>
          </a:p>
          <a:p>
            <a:r>
              <a:rPr lang="en-US" sz="2400"/>
              <a:t>the components</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a:xfrm>
            <a:off x="1628775" y="60325"/>
            <a:ext cx="7515225" cy="673100"/>
          </a:xfrm>
        </p:spPr>
        <p:txBody>
          <a:bodyPr/>
          <a:lstStyle/>
          <a:p>
            <a:r>
              <a:rPr lang="en-US" b="1">
                <a:latin typeface="Arial" charset="0"/>
              </a:rPr>
              <a:t>Mapping vectors</a:t>
            </a:r>
          </a:p>
        </p:txBody>
      </p:sp>
      <p:pic>
        <p:nvPicPr>
          <p:cNvPr id="91138" name="Content Placeholder 3" descr="iceland_graphs.jpg"/>
          <p:cNvPicPr>
            <a:picLocks noGrp="1" noChangeAspect="1"/>
          </p:cNvPicPr>
          <p:nvPr>
            <p:ph idx="1"/>
          </p:nvPr>
        </p:nvPicPr>
        <p:blipFill>
          <a:blip r:embed="rId3">
            <a:extLst>
              <a:ext uri="{28A0092B-C50C-407E-A947-70E740481C1C}">
                <a14:useLocalDpi xmlns:a14="http://schemas.microsoft.com/office/drawing/2010/main" val="0"/>
              </a:ext>
            </a:extLst>
          </a:blip>
          <a:srcRect l="911" t="5869" r="2081" b="5431"/>
          <a:stretch>
            <a:fillRect/>
          </a:stretch>
        </p:blipFill>
        <p:spPr>
          <a:xfrm>
            <a:off x="344488" y="995363"/>
            <a:ext cx="8404225" cy="3894137"/>
          </a:xfrm>
        </p:spPr>
      </p:pic>
      <p:sp>
        <p:nvSpPr>
          <p:cNvPr id="91139" name="Rectangle 1"/>
          <p:cNvSpPr>
            <a:spLocks noChangeArrowheads="1"/>
          </p:cNvSpPr>
          <p:nvPr/>
        </p:nvSpPr>
        <p:spPr bwMode="auto">
          <a:xfrm>
            <a:off x="658813" y="4641850"/>
            <a:ext cx="806132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514350" indent="-514350">
              <a:buFontTx/>
              <a:buAutoNum type="arabicParenR"/>
            </a:pPr>
            <a:endParaRPr lang="en-US" sz="2800" dirty="0">
              <a:solidFill>
                <a:srgbClr val="FF0000"/>
              </a:solidFill>
              <a:cs typeface="Arial" charset="0"/>
            </a:endParaRPr>
          </a:p>
          <a:p>
            <a:pPr marL="514350" indent="-514350">
              <a:buFont typeface="Calibri" charset="0"/>
              <a:buAutoNum type="arabicPeriod"/>
            </a:pPr>
            <a:r>
              <a:rPr lang="en-US" sz="2800" dirty="0">
                <a:cs typeface="Arial" charset="0"/>
              </a:rPr>
              <a:t>Graph the vectors for HOFN and REYK.</a:t>
            </a:r>
          </a:p>
          <a:p>
            <a:pPr marL="514350" indent="-514350">
              <a:buFont typeface="Calibri" charset="0"/>
              <a:buAutoNum type="arabicPeriod"/>
            </a:pPr>
            <a:r>
              <a:rPr lang="en-US" sz="2800" dirty="0">
                <a:cs typeface="Arial" charset="0"/>
              </a:rPr>
              <a:t>Answer questions in “Thinking through the data and maps.”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a:xfrm>
            <a:off x="2082800" y="60325"/>
            <a:ext cx="7061200" cy="673100"/>
          </a:xfrm>
        </p:spPr>
        <p:txBody>
          <a:bodyPr/>
          <a:lstStyle/>
          <a:p>
            <a:r>
              <a:rPr lang="en-US" b="1">
                <a:latin typeface="Arial" charset="0"/>
              </a:rPr>
              <a:t>What is happening to Iceland?</a:t>
            </a:r>
          </a:p>
        </p:txBody>
      </p:sp>
      <p:pic>
        <p:nvPicPr>
          <p:cNvPr id="93186" name="Content Placeholder 3" descr="iceland_finalGraphs.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30222" y="939349"/>
            <a:ext cx="8840788" cy="4478338"/>
          </a:xfrm>
        </p:spPr>
      </p:pic>
      <p:sp>
        <p:nvSpPr>
          <p:cNvPr id="4" name="Rectangle 1"/>
          <p:cNvSpPr>
            <a:spLocks noChangeArrowheads="1"/>
          </p:cNvSpPr>
          <p:nvPr/>
        </p:nvSpPr>
        <p:spPr bwMode="auto">
          <a:xfrm>
            <a:off x="585822" y="5517808"/>
            <a:ext cx="80613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dirty="0" smtClean="0">
                <a:solidFill>
                  <a:srgbClr val="FF0000"/>
                </a:solidFill>
                <a:cs typeface="Arial" charset="0"/>
              </a:rPr>
              <a:t>Extra credit – How is REYK moving compared to HOFN ? (pretend HOFN is not moving)</a:t>
            </a:r>
            <a:endParaRPr lang="en-US" sz="2800" dirty="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a:xfrm>
            <a:off x="2082800" y="60325"/>
            <a:ext cx="7061200" cy="673100"/>
          </a:xfrm>
        </p:spPr>
        <p:txBody>
          <a:bodyPr/>
          <a:lstStyle/>
          <a:p>
            <a:r>
              <a:rPr lang="en-US" b="1">
                <a:latin typeface="Arial" charset="0"/>
              </a:rPr>
              <a:t>What is happening to Iceland?</a:t>
            </a:r>
          </a:p>
        </p:txBody>
      </p:sp>
      <p:pic>
        <p:nvPicPr>
          <p:cNvPr id="93186"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01755" y="778756"/>
            <a:ext cx="9068540" cy="6079244"/>
          </a:xfrm>
        </p:spPr>
      </p:pic>
      <p:sp>
        <p:nvSpPr>
          <p:cNvPr id="4" name="Rectangle 1"/>
          <p:cNvSpPr>
            <a:spLocks noChangeArrowheads="1"/>
          </p:cNvSpPr>
          <p:nvPr/>
        </p:nvSpPr>
        <p:spPr bwMode="auto">
          <a:xfrm>
            <a:off x="833993" y="787649"/>
            <a:ext cx="8061325" cy="954107"/>
          </a:xfrm>
          <a:prstGeom prst="rect">
            <a:avLst/>
          </a:prstGeom>
          <a:solidFill>
            <a:srgbClr val="FFFFFF"/>
          </a:solidFill>
          <a:ln>
            <a:noFill/>
          </a:ln>
          <a:extLst/>
        </p:spPr>
        <p:txBody>
          <a:bodyPr>
            <a:spAutoFit/>
          </a:bodyPr>
          <a:lstStyle/>
          <a:p>
            <a:r>
              <a:rPr lang="en-US" sz="2800" dirty="0">
                <a:solidFill>
                  <a:srgbClr val="FF0000"/>
                </a:solidFill>
                <a:cs typeface="Arial" charset="0"/>
              </a:rPr>
              <a:t>Extra credit – How is REYK moving compared to HOFN ? (pretend HOFN is not moving)</a:t>
            </a:r>
            <a:endParaRPr lang="en-US" sz="2800" dirty="0">
              <a:cs typeface="Arial" charset="0"/>
            </a:endParaRPr>
          </a:p>
        </p:txBody>
      </p:sp>
    </p:spTree>
    <p:extLst>
      <p:ext uri="{BB962C8B-B14F-4D97-AF65-F5344CB8AC3E}">
        <p14:creationId xmlns:p14="http://schemas.microsoft.com/office/powerpoint/2010/main" val="125121558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p:cNvSpPr>
          <p:nvPr>
            <p:ph type="title"/>
          </p:nvPr>
        </p:nvSpPr>
        <p:spPr/>
        <p:txBody>
          <a:bodyPr/>
          <a:lstStyle/>
          <a:p>
            <a:r>
              <a:rPr lang="en-US" b="1">
                <a:latin typeface="Arial" charset="0"/>
              </a:rPr>
              <a:t>Rifting</a:t>
            </a:r>
          </a:p>
        </p:txBody>
      </p:sp>
      <p:grpSp>
        <p:nvGrpSpPr>
          <p:cNvPr id="95234" name="Group 1"/>
          <p:cNvGrpSpPr>
            <a:grpSpLocks/>
          </p:cNvGrpSpPr>
          <p:nvPr/>
        </p:nvGrpSpPr>
        <p:grpSpPr bwMode="auto">
          <a:xfrm>
            <a:off x="3449638" y="869950"/>
            <a:ext cx="5583237" cy="5861050"/>
            <a:chOff x="3560763" y="996950"/>
            <a:chExt cx="5583237" cy="5861050"/>
          </a:xfrm>
        </p:grpSpPr>
        <p:grpSp>
          <p:nvGrpSpPr>
            <p:cNvPr id="95236" name="Group 5"/>
            <p:cNvGrpSpPr>
              <a:grpSpLocks/>
            </p:cNvGrpSpPr>
            <p:nvPr/>
          </p:nvGrpSpPr>
          <p:grpSpPr bwMode="auto">
            <a:xfrm>
              <a:off x="3560763" y="996950"/>
              <a:ext cx="5583237" cy="5861050"/>
              <a:chOff x="1400175" y="1066800"/>
              <a:chExt cx="5583238" cy="5791200"/>
            </a:xfrm>
          </p:grpSpPr>
          <p:pic>
            <p:nvPicPr>
              <p:cNvPr id="95238" name="Picture 2" descr="File:Iceland Mid-Atlantic Ridge Fig16.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1066800"/>
                <a:ext cx="5583238" cy="5791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5239" name="Line 5"/>
              <p:cNvSpPr>
                <a:spLocks noChangeShapeType="1"/>
              </p:cNvSpPr>
              <p:nvPr/>
            </p:nvSpPr>
            <p:spPr bwMode="auto">
              <a:xfrm flipH="1" flipV="1">
                <a:off x="5443538" y="3513138"/>
                <a:ext cx="563562" cy="1581150"/>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5240" name="Line 6"/>
              <p:cNvSpPr>
                <a:spLocks noChangeShapeType="1"/>
              </p:cNvSpPr>
              <p:nvPr/>
            </p:nvSpPr>
            <p:spPr bwMode="auto">
              <a:xfrm flipH="1" flipV="1">
                <a:off x="5268913" y="4687887"/>
                <a:ext cx="701138" cy="507524"/>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5241" name="Line 7"/>
              <p:cNvSpPr>
                <a:spLocks noChangeShapeType="1"/>
              </p:cNvSpPr>
              <p:nvPr/>
            </p:nvSpPr>
            <p:spPr bwMode="auto">
              <a:xfrm flipH="1" flipV="1">
                <a:off x="4557712" y="5153024"/>
                <a:ext cx="1388599" cy="136219"/>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5242" name="AutoShape 8"/>
              <p:cNvSpPr>
                <a:spLocks noChangeArrowheads="1"/>
              </p:cNvSpPr>
              <p:nvPr/>
            </p:nvSpPr>
            <p:spPr bwMode="auto">
              <a:xfrm>
                <a:off x="4994275" y="4454525"/>
                <a:ext cx="171450" cy="187325"/>
              </a:xfrm>
              <a:prstGeom prst="triangle">
                <a:avLst>
                  <a:gd name="adj" fmla="val 50000"/>
                </a:avLst>
              </a:prstGeom>
              <a:solidFill>
                <a:schemeClr val="accent1"/>
              </a:solidFill>
              <a:ln w="9525">
                <a:solidFill>
                  <a:schemeClr val="tx2"/>
                </a:solidFill>
                <a:miter lim="800000"/>
                <a:headEnd/>
                <a:tailEnd/>
              </a:ln>
            </p:spPr>
            <p:txBody>
              <a:bodyPr wrap="none" anchor="ctr"/>
              <a:lstStyle/>
              <a:p>
                <a:endParaRPr lang="en-US"/>
              </a:p>
            </p:txBody>
          </p:sp>
          <p:sp>
            <p:nvSpPr>
              <p:cNvPr id="95243" name="AutoShape 9"/>
              <p:cNvSpPr>
                <a:spLocks noChangeArrowheads="1"/>
              </p:cNvSpPr>
              <p:nvPr/>
            </p:nvSpPr>
            <p:spPr bwMode="auto">
              <a:xfrm>
                <a:off x="3481388" y="4806950"/>
                <a:ext cx="171450" cy="187325"/>
              </a:xfrm>
              <a:prstGeom prst="triangle">
                <a:avLst>
                  <a:gd name="adj" fmla="val 50000"/>
                </a:avLst>
              </a:prstGeom>
              <a:solidFill>
                <a:schemeClr val="accent1"/>
              </a:solidFill>
              <a:ln w="9525">
                <a:solidFill>
                  <a:schemeClr val="tx2"/>
                </a:solidFill>
                <a:miter lim="800000"/>
                <a:headEnd/>
                <a:tailEnd/>
              </a:ln>
            </p:spPr>
            <p:txBody>
              <a:bodyPr wrap="none" anchor="ctr"/>
              <a:lstStyle/>
              <a:p>
                <a:endParaRPr lang="en-US"/>
              </a:p>
            </p:txBody>
          </p:sp>
          <p:sp>
            <p:nvSpPr>
              <p:cNvPr id="95244" name="AutoShape 10"/>
              <p:cNvSpPr>
                <a:spLocks noChangeArrowheads="1"/>
              </p:cNvSpPr>
              <p:nvPr/>
            </p:nvSpPr>
            <p:spPr bwMode="auto">
              <a:xfrm>
                <a:off x="4314825" y="4138613"/>
                <a:ext cx="171450" cy="187325"/>
              </a:xfrm>
              <a:prstGeom prst="triangle">
                <a:avLst>
                  <a:gd name="adj" fmla="val 50000"/>
                </a:avLst>
              </a:prstGeom>
              <a:solidFill>
                <a:schemeClr val="accent1"/>
              </a:solidFill>
              <a:ln w="9525">
                <a:solidFill>
                  <a:schemeClr val="tx2"/>
                </a:solidFill>
                <a:miter lim="800000"/>
                <a:headEnd/>
                <a:tailEnd/>
              </a:ln>
            </p:spPr>
            <p:txBody>
              <a:bodyPr wrap="none" anchor="ctr"/>
              <a:lstStyle/>
              <a:p>
                <a:endParaRPr lang="en-US"/>
              </a:p>
            </p:txBody>
          </p:sp>
          <p:sp>
            <p:nvSpPr>
              <p:cNvPr id="95245" name="AutoShape 11"/>
              <p:cNvSpPr>
                <a:spLocks noChangeArrowheads="1"/>
              </p:cNvSpPr>
              <p:nvPr/>
            </p:nvSpPr>
            <p:spPr bwMode="auto">
              <a:xfrm>
                <a:off x="4278313" y="5040313"/>
                <a:ext cx="171450" cy="187325"/>
              </a:xfrm>
              <a:prstGeom prst="triangle">
                <a:avLst>
                  <a:gd name="adj" fmla="val 50000"/>
                </a:avLst>
              </a:prstGeom>
              <a:solidFill>
                <a:schemeClr val="accent1"/>
              </a:solidFill>
              <a:ln w="9525">
                <a:solidFill>
                  <a:schemeClr val="tx2"/>
                </a:solidFill>
                <a:miter lim="800000"/>
                <a:headEnd/>
                <a:tailEnd/>
              </a:ln>
            </p:spPr>
            <p:txBody>
              <a:bodyPr wrap="none" anchor="ctr"/>
              <a:lstStyle/>
              <a:p>
                <a:endParaRPr lang="en-US"/>
              </a:p>
            </p:txBody>
          </p:sp>
          <p:sp>
            <p:nvSpPr>
              <p:cNvPr id="95246" name="AutoShape 12"/>
              <p:cNvSpPr>
                <a:spLocks noChangeArrowheads="1"/>
              </p:cNvSpPr>
              <p:nvPr/>
            </p:nvSpPr>
            <p:spPr bwMode="auto">
              <a:xfrm>
                <a:off x="5240338" y="3000375"/>
                <a:ext cx="171450" cy="187325"/>
              </a:xfrm>
              <a:prstGeom prst="triangle">
                <a:avLst>
                  <a:gd name="adj" fmla="val 50000"/>
                </a:avLst>
              </a:prstGeom>
              <a:solidFill>
                <a:schemeClr val="accent1"/>
              </a:solidFill>
              <a:ln w="9525">
                <a:solidFill>
                  <a:schemeClr val="tx2"/>
                </a:solidFill>
                <a:miter lim="800000"/>
                <a:headEnd/>
                <a:tailEnd/>
              </a:ln>
            </p:spPr>
            <p:txBody>
              <a:bodyPr wrap="none" anchor="ctr"/>
              <a:lstStyle/>
              <a:p>
                <a:endParaRPr lang="en-US"/>
              </a:p>
            </p:txBody>
          </p:sp>
          <p:sp>
            <p:nvSpPr>
              <p:cNvPr id="95247" name="AutoShape 13"/>
              <p:cNvSpPr>
                <a:spLocks noChangeArrowheads="1"/>
              </p:cNvSpPr>
              <p:nvPr/>
            </p:nvSpPr>
            <p:spPr bwMode="auto">
              <a:xfrm>
                <a:off x="3481388" y="4806950"/>
                <a:ext cx="171450" cy="187325"/>
              </a:xfrm>
              <a:prstGeom prst="triangle">
                <a:avLst>
                  <a:gd name="adj" fmla="val 50000"/>
                </a:avLst>
              </a:prstGeom>
              <a:solidFill>
                <a:schemeClr val="accent1"/>
              </a:solidFill>
              <a:ln w="9525">
                <a:solidFill>
                  <a:schemeClr val="tx2"/>
                </a:solidFill>
                <a:miter lim="800000"/>
                <a:headEnd/>
                <a:tailEnd/>
              </a:ln>
            </p:spPr>
            <p:txBody>
              <a:bodyPr wrap="none" anchor="ctr"/>
              <a:lstStyle/>
              <a:p>
                <a:endParaRPr lang="en-US"/>
              </a:p>
            </p:txBody>
          </p:sp>
          <p:sp>
            <p:nvSpPr>
              <p:cNvPr id="95248" name="AutoShape 14"/>
              <p:cNvSpPr>
                <a:spLocks noChangeArrowheads="1"/>
              </p:cNvSpPr>
              <p:nvPr/>
            </p:nvSpPr>
            <p:spPr bwMode="auto">
              <a:xfrm>
                <a:off x="4314825" y="4138613"/>
                <a:ext cx="171450" cy="187325"/>
              </a:xfrm>
              <a:prstGeom prst="triangle">
                <a:avLst>
                  <a:gd name="adj" fmla="val 50000"/>
                </a:avLst>
              </a:prstGeom>
              <a:solidFill>
                <a:schemeClr val="accent1"/>
              </a:solidFill>
              <a:ln w="9525">
                <a:solidFill>
                  <a:schemeClr val="tx2"/>
                </a:solidFill>
                <a:miter lim="800000"/>
                <a:headEnd/>
                <a:tailEnd/>
              </a:ln>
            </p:spPr>
            <p:txBody>
              <a:bodyPr wrap="none" anchor="ctr"/>
              <a:lstStyle/>
              <a:p>
                <a:endParaRPr lang="en-US"/>
              </a:p>
            </p:txBody>
          </p:sp>
          <p:sp>
            <p:nvSpPr>
              <p:cNvPr id="95249" name="AutoShape 15"/>
              <p:cNvSpPr>
                <a:spLocks noChangeArrowheads="1"/>
              </p:cNvSpPr>
              <p:nvPr/>
            </p:nvSpPr>
            <p:spPr bwMode="auto">
              <a:xfrm>
                <a:off x="4291013" y="5040313"/>
                <a:ext cx="171450" cy="187325"/>
              </a:xfrm>
              <a:prstGeom prst="triangle">
                <a:avLst>
                  <a:gd name="adj" fmla="val 50000"/>
                </a:avLst>
              </a:prstGeom>
              <a:solidFill>
                <a:schemeClr val="accent1"/>
              </a:solidFill>
              <a:ln w="9525">
                <a:solidFill>
                  <a:schemeClr val="tx2"/>
                </a:solidFill>
                <a:miter lim="800000"/>
                <a:headEnd/>
                <a:tailEnd/>
              </a:ln>
            </p:spPr>
            <p:txBody>
              <a:bodyPr wrap="none" anchor="ctr"/>
              <a:lstStyle/>
              <a:p>
                <a:endParaRPr lang="en-US"/>
              </a:p>
            </p:txBody>
          </p:sp>
          <p:sp>
            <p:nvSpPr>
              <p:cNvPr id="95250" name="AutoShape 16"/>
              <p:cNvSpPr>
                <a:spLocks noChangeArrowheads="1"/>
              </p:cNvSpPr>
              <p:nvPr/>
            </p:nvSpPr>
            <p:spPr bwMode="auto">
              <a:xfrm>
                <a:off x="3494088" y="4806950"/>
                <a:ext cx="171450" cy="187325"/>
              </a:xfrm>
              <a:prstGeom prst="triangle">
                <a:avLst>
                  <a:gd name="adj" fmla="val 50000"/>
                </a:avLst>
              </a:prstGeom>
              <a:solidFill>
                <a:schemeClr val="accent1"/>
              </a:solidFill>
              <a:ln w="9525">
                <a:solidFill>
                  <a:schemeClr val="tx2"/>
                </a:solidFill>
                <a:miter lim="800000"/>
                <a:headEnd/>
                <a:tailEnd/>
              </a:ln>
            </p:spPr>
            <p:txBody>
              <a:bodyPr wrap="none" anchor="ctr"/>
              <a:lstStyle/>
              <a:p>
                <a:endParaRPr lang="en-US"/>
              </a:p>
            </p:txBody>
          </p:sp>
          <p:sp>
            <p:nvSpPr>
              <p:cNvPr id="95251" name="AutoShape 17"/>
              <p:cNvSpPr>
                <a:spLocks noChangeArrowheads="1"/>
              </p:cNvSpPr>
              <p:nvPr/>
            </p:nvSpPr>
            <p:spPr bwMode="auto">
              <a:xfrm>
                <a:off x="4327525" y="4138613"/>
                <a:ext cx="171450" cy="187325"/>
              </a:xfrm>
              <a:prstGeom prst="triangle">
                <a:avLst>
                  <a:gd name="adj" fmla="val 50000"/>
                </a:avLst>
              </a:prstGeom>
              <a:solidFill>
                <a:schemeClr val="accent1"/>
              </a:solidFill>
              <a:ln w="9525">
                <a:solidFill>
                  <a:schemeClr val="tx2"/>
                </a:solidFill>
                <a:miter lim="800000"/>
                <a:headEnd/>
                <a:tailEnd/>
              </a:ln>
            </p:spPr>
            <p:txBody>
              <a:bodyPr wrap="none" anchor="ctr"/>
              <a:lstStyle/>
              <a:p>
                <a:endParaRPr lang="en-US"/>
              </a:p>
            </p:txBody>
          </p:sp>
          <p:sp>
            <p:nvSpPr>
              <p:cNvPr id="95252" name="AutoShape 18"/>
              <p:cNvSpPr>
                <a:spLocks noChangeArrowheads="1"/>
              </p:cNvSpPr>
              <p:nvPr/>
            </p:nvSpPr>
            <p:spPr bwMode="auto">
              <a:xfrm>
                <a:off x="5005388" y="4454525"/>
                <a:ext cx="171450" cy="187325"/>
              </a:xfrm>
              <a:prstGeom prst="triangle">
                <a:avLst>
                  <a:gd name="adj" fmla="val 50000"/>
                </a:avLst>
              </a:prstGeom>
              <a:solidFill>
                <a:schemeClr val="accent1"/>
              </a:solidFill>
              <a:ln w="9525">
                <a:solidFill>
                  <a:schemeClr val="tx2"/>
                </a:solidFill>
                <a:miter lim="800000"/>
                <a:headEnd/>
                <a:tailEnd/>
              </a:ln>
            </p:spPr>
            <p:txBody>
              <a:bodyPr wrap="none" anchor="ctr"/>
              <a:lstStyle/>
              <a:p>
                <a:endParaRPr lang="en-US"/>
              </a:p>
            </p:txBody>
          </p:sp>
          <p:sp>
            <p:nvSpPr>
              <p:cNvPr id="95253" name="AutoShape 19"/>
              <p:cNvSpPr>
                <a:spLocks noChangeArrowheads="1"/>
              </p:cNvSpPr>
              <p:nvPr/>
            </p:nvSpPr>
            <p:spPr bwMode="auto">
              <a:xfrm>
                <a:off x="4302125" y="5040313"/>
                <a:ext cx="171450" cy="187325"/>
              </a:xfrm>
              <a:prstGeom prst="triangle">
                <a:avLst>
                  <a:gd name="adj" fmla="val 50000"/>
                </a:avLst>
              </a:prstGeom>
              <a:solidFill>
                <a:schemeClr val="accent1"/>
              </a:solidFill>
              <a:ln w="9525">
                <a:solidFill>
                  <a:schemeClr val="tx2"/>
                </a:solidFill>
                <a:miter lim="800000"/>
                <a:headEnd/>
                <a:tailEnd/>
              </a:ln>
            </p:spPr>
            <p:txBody>
              <a:bodyPr wrap="none" anchor="ctr"/>
              <a:lstStyle/>
              <a:p>
                <a:endParaRPr lang="en-US"/>
              </a:p>
            </p:txBody>
          </p:sp>
          <p:sp>
            <p:nvSpPr>
              <p:cNvPr id="95254" name="AutoShape 20"/>
              <p:cNvSpPr>
                <a:spLocks noChangeArrowheads="1"/>
              </p:cNvSpPr>
              <p:nvPr/>
            </p:nvSpPr>
            <p:spPr bwMode="auto">
              <a:xfrm>
                <a:off x="3505200" y="4806950"/>
                <a:ext cx="171450" cy="187325"/>
              </a:xfrm>
              <a:prstGeom prst="triangle">
                <a:avLst>
                  <a:gd name="adj" fmla="val 50000"/>
                </a:avLst>
              </a:prstGeom>
              <a:solidFill>
                <a:schemeClr val="accent1"/>
              </a:solidFill>
              <a:ln w="9525">
                <a:solidFill>
                  <a:schemeClr val="tx2"/>
                </a:solidFill>
                <a:miter lim="800000"/>
                <a:headEnd/>
                <a:tailEnd/>
              </a:ln>
            </p:spPr>
            <p:txBody>
              <a:bodyPr wrap="none" anchor="ctr"/>
              <a:lstStyle/>
              <a:p>
                <a:endParaRPr lang="en-US"/>
              </a:p>
            </p:txBody>
          </p:sp>
          <p:sp>
            <p:nvSpPr>
              <p:cNvPr id="95255" name="AutoShape 21"/>
              <p:cNvSpPr>
                <a:spLocks noChangeArrowheads="1"/>
              </p:cNvSpPr>
              <p:nvPr/>
            </p:nvSpPr>
            <p:spPr bwMode="auto">
              <a:xfrm>
                <a:off x="4338638" y="4138613"/>
                <a:ext cx="171450" cy="187325"/>
              </a:xfrm>
              <a:prstGeom prst="triangle">
                <a:avLst>
                  <a:gd name="adj" fmla="val 50000"/>
                </a:avLst>
              </a:prstGeom>
              <a:solidFill>
                <a:schemeClr val="accent1"/>
              </a:solidFill>
              <a:ln w="9525">
                <a:solidFill>
                  <a:schemeClr val="tx2"/>
                </a:solidFill>
                <a:miter lim="800000"/>
                <a:headEnd/>
                <a:tailEnd/>
              </a:ln>
            </p:spPr>
            <p:txBody>
              <a:bodyPr wrap="none" anchor="ctr"/>
              <a:lstStyle/>
              <a:p>
                <a:endParaRPr lang="en-US"/>
              </a:p>
            </p:txBody>
          </p:sp>
          <p:grpSp>
            <p:nvGrpSpPr>
              <p:cNvPr id="95256" name="Group 27"/>
              <p:cNvGrpSpPr>
                <a:grpSpLocks/>
              </p:cNvGrpSpPr>
              <p:nvPr/>
            </p:nvGrpSpPr>
            <p:grpSpPr bwMode="auto">
              <a:xfrm>
                <a:off x="3505200" y="3000375"/>
                <a:ext cx="1906588" cy="2227263"/>
                <a:chOff x="2208" y="1890"/>
                <a:chExt cx="1201" cy="1403"/>
              </a:xfrm>
            </p:grpSpPr>
            <p:sp>
              <p:nvSpPr>
                <p:cNvPr id="95257" name="AutoShape 22"/>
                <p:cNvSpPr>
                  <a:spLocks noChangeArrowheads="1"/>
                </p:cNvSpPr>
                <p:nvPr/>
              </p:nvSpPr>
              <p:spPr bwMode="auto">
                <a:xfrm>
                  <a:off x="3301" y="1890"/>
                  <a:ext cx="108" cy="118"/>
                </a:xfrm>
                <a:prstGeom prst="triangle">
                  <a:avLst>
                    <a:gd name="adj" fmla="val 50000"/>
                  </a:avLst>
                </a:prstGeom>
                <a:solidFill>
                  <a:schemeClr val="accent1"/>
                </a:solidFill>
                <a:ln w="9525">
                  <a:solidFill>
                    <a:schemeClr val="tx2"/>
                  </a:solidFill>
                  <a:miter lim="800000"/>
                  <a:headEnd/>
                  <a:tailEnd/>
                </a:ln>
              </p:spPr>
              <p:txBody>
                <a:bodyPr wrap="none" anchor="ctr"/>
                <a:lstStyle/>
                <a:p>
                  <a:endParaRPr lang="en-US"/>
                </a:p>
              </p:txBody>
            </p:sp>
            <p:sp>
              <p:nvSpPr>
                <p:cNvPr id="95258" name="AutoShape 23"/>
                <p:cNvSpPr>
                  <a:spLocks noChangeArrowheads="1"/>
                </p:cNvSpPr>
                <p:nvPr/>
              </p:nvSpPr>
              <p:spPr bwMode="auto">
                <a:xfrm>
                  <a:off x="3153" y="2806"/>
                  <a:ext cx="108" cy="118"/>
                </a:xfrm>
                <a:prstGeom prst="triangle">
                  <a:avLst>
                    <a:gd name="adj" fmla="val 50000"/>
                  </a:avLst>
                </a:prstGeom>
                <a:solidFill>
                  <a:schemeClr val="accent1"/>
                </a:solidFill>
                <a:ln w="9525">
                  <a:solidFill>
                    <a:schemeClr val="tx2"/>
                  </a:solidFill>
                  <a:miter lim="800000"/>
                  <a:headEnd/>
                  <a:tailEnd/>
                </a:ln>
              </p:spPr>
              <p:txBody>
                <a:bodyPr wrap="none" anchor="ctr"/>
                <a:lstStyle/>
                <a:p>
                  <a:endParaRPr lang="en-US"/>
                </a:p>
              </p:txBody>
            </p:sp>
            <p:sp>
              <p:nvSpPr>
                <p:cNvPr id="95259" name="AutoShape 24"/>
                <p:cNvSpPr>
                  <a:spLocks noChangeArrowheads="1"/>
                </p:cNvSpPr>
                <p:nvPr/>
              </p:nvSpPr>
              <p:spPr bwMode="auto">
                <a:xfrm>
                  <a:off x="2710" y="3175"/>
                  <a:ext cx="108" cy="118"/>
                </a:xfrm>
                <a:prstGeom prst="triangle">
                  <a:avLst>
                    <a:gd name="adj" fmla="val 50000"/>
                  </a:avLst>
                </a:prstGeom>
                <a:solidFill>
                  <a:schemeClr val="accent1"/>
                </a:solidFill>
                <a:ln w="9525">
                  <a:solidFill>
                    <a:schemeClr val="tx2"/>
                  </a:solidFill>
                  <a:miter lim="800000"/>
                  <a:headEnd/>
                  <a:tailEnd/>
                </a:ln>
              </p:spPr>
              <p:txBody>
                <a:bodyPr wrap="none" anchor="ctr"/>
                <a:lstStyle/>
                <a:p>
                  <a:endParaRPr lang="en-US"/>
                </a:p>
              </p:txBody>
            </p:sp>
            <p:sp>
              <p:nvSpPr>
                <p:cNvPr id="95260" name="AutoShape 25"/>
                <p:cNvSpPr>
                  <a:spLocks noChangeArrowheads="1"/>
                </p:cNvSpPr>
                <p:nvPr/>
              </p:nvSpPr>
              <p:spPr bwMode="auto">
                <a:xfrm>
                  <a:off x="2208" y="3028"/>
                  <a:ext cx="108" cy="118"/>
                </a:xfrm>
                <a:prstGeom prst="triangle">
                  <a:avLst>
                    <a:gd name="adj" fmla="val 50000"/>
                  </a:avLst>
                </a:prstGeom>
                <a:solidFill>
                  <a:schemeClr val="accent1"/>
                </a:solidFill>
                <a:ln w="9525">
                  <a:solidFill>
                    <a:schemeClr val="tx2"/>
                  </a:solidFill>
                  <a:miter lim="800000"/>
                  <a:headEnd/>
                  <a:tailEnd/>
                </a:ln>
              </p:spPr>
              <p:txBody>
                <a:bodyPr wrap="none" anchor="ctr"/>
                <a:lstStyle/>
                <a:p>
                  <a:endParaRPr lang="en-US"/>
                </a:p>
              </p:txBody>
            </p:sp>
            <p:sp>
              <p:nvSpPr>
                <p:cNvPr id="95261" name="AutoShape 26"/>
                <p:cNvSpPr>
                  <a:spLocks noChangeArrowheads="1"/>
                </p:cNvSpPr>
                <p:nvPr/>
              </p:nvSpPr>
              <p:spPr bwMode="auto">
                <a:xfrm>
                  <a:off x="2733" y="2607"/>
                  <a:ext cx="108" cy="118"/>
                </a:xfrm>
                <a:prstGeom prst="triangle">
                  <a:avLst>
                    <a:gd name="adj" fmla="val 50000"/>
                  </a:avLst>
                </a:prstGeom>
                <a:solidFill>
                  <a:schemeClr val="accent1"/>
                </a:solidFill>
                <a:ln w="9525">
                  <a:solidFill>
                    <a:schemeClr val="tx2"/>
                  </a:solidFill>
                  <a:miter lim="800000"/>
                  <a:headEnd/>
                  <a:tailEnd/>
                </a:ln>
              </p:spPr>
              <p:txBody>
                <a:bodyPr wrap="none" anchor="ctr"/>
                <a:lstStyle/>
                <a:p>
                  <a:endParaRPr lang="en-US"/>
                </a:p>
              </p:txBody>
            </p:sp>
          </p:grpSp>
        </p:grpSp>
        <p:sp>
          <p:nvSpPr>
            <p:cNvPr id="95237" name="Text Box 3"/>
            <p:cNvSpPr txBox="1">
              <a:spLocks noChangeArrowheads="1"/>
            </p:cNvSpPr>
            <p:nvPr/>
          </p:nvSpPr>
          <p:spPr bwMode="auto">
            <a:xfrm>
              <a:off x="7370763" y="5180013"/>
              <a:ext cx="1773237" cy="6461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cs typeface="Arial" charset="0"/>
                </a:rPr>
                <a:t>Sites of surface eruptions</a:t>
              </a:r>
            </a:p>
          </p:txBody>
        </p:sp>
      </p:grpSp>
      <p:pic>
        <p:nvPicPr>
          <p:cNvPr id="95235" name="Picture 2" descr="Fimmvorduhals_2010_03_27_daw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1788" y="2622550"/>
            <a:ext cx="3736975" cy="249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p:nvPr>
        </p:nvSpPr>
        <p:spPr/>
        <p:txBody>
          <a:bodyPr/>
          <a:lstStyle/>
          <a:p>
            <a:pPr eaLnBrk="1" hangingPunct="1"/>
            <a:r>
              <a:rPr lang="en-US" b="1">
                <a:latin typeface="Arial" charset="0"/>
                <a:cs typeface="ＭＳ Ｐゴシック" charset="0"/>
              </a:rPr>
              <a:t>Fissures opening</a:t>
            </a:r>
          </a:p>
        </p:txBody>
      </p:sp>
      <p:pic>
        <p:nvPicPr>
          <p:cNvPr id="97282" name="Picture 3" descr="Þingvellir_Iceland_01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7688" y="1022350"/>
            <a:ext cx="6740525" cy="505618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97283" name="Picture 4" descr="Iceland roa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26138" y="4500563"/>
            <a:ext cx="2651125" cy="198755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a:xfrm>
            <a:off x="1911350" y="60325"/>
            <a:ext cx="7232650" cy="711200"/>
          </a:xfrm>
        </p:spPr>
        <p:txBody>
          <a:bodyPr/>
          <a:lstStyle/>
          <a:p>
            <a:pPr eaLnBrk="1" hangingPunct="1"/>
            <a:r>
              <a:rPr lang="en-US" sz="3200" b="1">
                <a:latin typeface="Arial" charset="0"/>
                <a:cs typeface="ＭＳ Ｐゴシック" charset="0"/>
              </a:rPr>
              <a:t>Mid-Atlantic Ridge</a:t>
            </a:r>
          </a:p>
        </p:txBody>
      </p:sp>
      <p:sp>
        <p:nvSpPr>
          <p:cNvPr id="99330" name="Text Box 8"/>
          <p:cNvSpPr txBox="1">
            <a:spLocks noChangeArrowheads="1"/>
          </p:cNvSpPr>
          <p:nvPr/>
        </p:nvSpPr>
        <p:spPr bwMode="auto">
          <a:xfrm>
            <a:off x="5372100" y="1504950"/>
            <a:ext cx="1343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t>Iceland</a:t>
            </a:r>
          </a:p>
        </p:txBody>
      </p:sp>
      <p:sp>
        <p:nvSpPr>
          <p:cNvPr id="99331" name="Text Box 12"/>
          <p:cNvSpPr txBox="1">
            <a:spLocks noChangeArrowheads="1"/>
          </p:cNvSpPr>
          <p:nvPr/>
        </p:nvSpPr>
        <p:spPr bwMode="auto">
          <a:xfrm>
            <a:off x="5162550" y="3736975"/>
            <a:ext cx="21621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t>Mid-Atlantic </a:t>
            </a:r>
          </a:p>
          <a:p>
            <a:pPr eaLnBrk="1" hangingPunct="1"/>
            <a:r>
              <a:rPr lang="en-US" sz="2800"/>
              <a:t>Ridge</a:t>
            </a:r>
          </a:p>
        </p:txBody>
      </p:sp>
      <p:pic>
        <p:nvPicPr>
          <p:cNvPr id="99332" name="Picture 1" descr="mid-atlantic_ridge__USGS.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7050" y="842963"/>
            <a:ext cx="2786063"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Line 7"/>
          <p:cNvSpPr>
            <a:spLocks noChangeShapeType="1"/>
          </p:cNvSpPr>
          <p:nvPr/>
        </p:nvSpPr>
        <p:spPr bwMode="auto">
          <a:xfrm flipH="1" flipV="1">
            <a:off x="3381375" y="1109663"/>
            <a:ext cx="1841500" cy="61912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9334" name="Line 11"/>
          <p:cNvSpPr>
            <a:spLocks noChangeShapeType="1"/>
          </p:cNvSpPr>
          <p:nvPr/>
        </p:nvSpPr>
        <p:spPr bwMode="auto">
          <a:xfrm flipH="1">
            <a:off x="3584575" y="4102100"/>
            <a:ext cx="1500188" cy="211138"/>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2734" y="60325"/>
            <a:ext cx="6881266" cy="673100"/>
          </a:xfrm>
        </p:spPr>
        <p:txBody>
          <a:bodyPr/>
          <a:lstStyle/>
          <a:p>
            <a:r>
              <a:rPr lang="en-US" dirty="0" smtClean="0"/>
              <a:t>East Africa Mystery - worldview</a:t>
            </a:r>
            <a:endParaRPr lang="en-US" dirty="0"/>
          </a:p>
        </p:txBody>
      </p:sp>
      <p:pic>
        <p:nvPicPr>
          <p:cNvPr id="4" name="Picture 3" descr="world_tech_plates_ma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28" y="1462834"/>
            <a:ext cx="9160528" cy="5134021"/>
          </a:xfrm>
          <a:prstGeom prst="rect">
            <a:avLst/>
          </a:prstGeom>
        </p:spPr>
      </p:pic>
    </p:spTree>
    <p:extLst>
      <p:ext uri="{BB962C8B-B14F-4D97-AF65-F5344CB8AC3E}">
        <p14:creationId xmlns:p14="http://schemas.microsoft.com/office/powerpoint/2010/main" val="254025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8"/>
          <p:cNvSpPr>
            <a:spLocks noGrp="1"/>
          </p:cNvSpPr>
          <p:nvPr>
            <p:ph type="title"/>
          </p:nvPr>
        </p:nvSpPr>
        <p:spPr>
          <a:xfrm>
            <a:off x="2551113" y="60325"/>
            <a:ext cx="6592887" cy="673100"/>
          </a:xfrm>
        </p:spPr>
        <p:txBody>
          <a:bodyPr/>
          <a:lstStyle/>
          <a:p>
            <a:r>
              <a:rPr lang="en-US" b="1">
                <a:latin typeface="Arial" charset="0"/>
              </a:rPr>
              <a:t>Mapping plate movement</a:t>
            </a:r>
          </a:p>
        </p:txBody>
      </p:sp>
      <p:pic>
        <p:nvPicPr>
          <p:cNvPr id="72706"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008063" y="1057275"/>
            <a:ext cx="7462837" cy="5649913"/>
          </a:xfrm>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62734" y="60325"/>
            <a:ext cx="6881266" cy="673100"/>
          </a:xfrm>
        </p:spPr>
        <p:txBody>
          <a:bodyPr/>
          <a:lstStyle/>
          <a:p>
            <a:r>
              <a:rPr lang="en-US" dirty="0" smtClean="0"/>
              <a:t>East Africa Mystery - revisited</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742" y="959345"/>
            <a:ext cx="8560925" cy="5796460"/>
          </a:xfrm>
          <a:prstGeom prst="rect">
            <a:avLst/>
          </a:prstGeom>
        </p:spPr>
      </p:pic>
    </p:spTree>
    <p:extLst>
      <p:ext uri="{BB962C8B-B14F-4D97-AF65-F5344CB8AC3E}">
        <p14:creationId xmlns:p14="http://schemas.microsoft.com/office/powerpoint/2010/main" val="36308466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62734" y="60325"/>
            <a:ext cx="6881266" cy="673100"/>
          </a:xfrm>
        </p:spPr>
        <p:txBody>
          <a:bodyPr/>
          <a:lstStyle/>
          <a:p>
            <a:r>
              <a:rPr lang="en-US" dirty="0" smtClean="0"/>
              <a:t>East Africa Mystery - revisited</a:t>
            </a:r>
            <a:endParaRPr lang="en-US" dirty="0"/>
          </a:p>
        </p:txBody>
      </p:sp>
      <p:pic>
        <p:nvPicPr>
          <p:cNvPr id="3" name="Picture 2" descr="africa-vecto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777" y="959345"/>
            <a:ext cx="8676855" cy="5796460"/>
          </a:xfrm>
          <a:prstGeom prst="rect">
            <a:avLst/>
          </a:prstGeom>
        </p:spPr>
      </p:pic>
    </p:spTree>
    <p:extLst>
      <p:ext uri="{BB962C8B-B14F-4D97-AF65-F5344CB8AC3E}">
        <p14:creationId xmlns:p14="http://schemas.microsoft.com/office/powerpoint/2010/main" val="40182273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ChangeArrowheads="1"/>
          </p:cNvSpPr>
          <p:nvPr/>
        </p:nvSpPr>
        <p:spPr bwMode="auto">
          <a:xfrm>
            <a:off x="531813" y="4937125"/>
            <a:ext cx="77724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20700" indent="-177800">
              <a:spcBef>
                <a:spcPct val="20000"/>
              </a:spcBef>
            </a:pPr>
            <a:endParaRPr lang="en-US" sz="1900" b="1"/>
          </a:p>
          <a:p>
            <a:pPr marL="520700" indent="-177800">
              <a:spcBef>
                <a:spcPct val="20000"/>
              </a:spcBef>
            </a:pPr>
            <a:endParaRPr lang="en-US" sz="1900" b="1"/>
          </a:p>
          <a:p>
            <a:pPr marL="977900" lvl="1" indent="-228600">
              <a:spcBef>
                <a:spcPct val="20000"/>
              </a:spcBef>
              <a:buSzPct val="75000"/>
              <a:buFont typeface="Wingdings" charset="0"/>
              <a:buNone/>
            </a:pPr>
            <a:endParaRPr lang="en-US" sz="2000"/>
          </a:p>
        </p:txBody>
      </p:sp>
      <p:sp>
        <p:nvSpPr>
          <p:cNvPr id="23554" name="Rectangle 3"/>
          <p:cNvSpPr>
            <a:spLocks noChangeArrowheads="1"/>
          </p:cNvSpPr>
          <p:nvPr/>
        </p:nvSpPr>
        <p:spPr bwMode="auto">
          <a:xfrm>
            <a:off x="1828800" y="215900"/>
            <a:ext cx="7010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3555" name="Rectangle 4"/>
          <p:cNvSpPr>
            <a:spLocks noGrp="1" noChangeArrowheads="1"/>
          </p:cNvSpPr>
          <p:nvPr>
            <p:ph type="title"/>
          </p:nvPr>
        </p:nvSpPr>
        <p:spPr/>
        <p:txBody>
          <a:bodyPr/>
          <a:lstStyle/>
          <a:p>
            <a:r>
              <a:rPr lang="en-US" b="1" dirty="0">
                <a:latin typeface="Arial" charset="0"/>
              </a:rPr>
              <a:t>GPS </a:t>
            </a:r>
            <a:r>
              <a:rPr lang="en-US" b="1" dirty="0" smtClean="0">
                <a:latin typeface="Arial" charset="0"/>
              </a:rPr>
              <a:t>basics</a:t>
            </a:r>
            <a:endParaRPr lang="en-US" b="1" dirty="0">
              <a:latin typeface="Arial" charset="0"/>
            </a:endParaRPr>
          </a:p>
        </p:txBody>
      </p:sp>
      <p:sp>
        <p:nvSpPr>
          <p:cNvPr id="23556" name="Text Box 5"/>
          <p:cNvSpPr txBox="1">
            <a:spLocks noChangeArrowheads="1"/>
          </p:cNvSpPr>
          <p:nvPr/>
        </p:nvSpPr>
        <p:spPr bwMode="auto">
          <a:xfrm>
            <a:off x="254000" y="1100138"/>
            <a:ext cx="8890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 typeface="Times" charset="0"/>
              <a:buNone/>
            </a:pPr>
            <a:endParaRPr lang="en-US" sz="2800"/>
          </a:p>
        </p:txBody>
      </p:sp>
      <p:sp>
        <p:nvSpPr>
          <p:cNvPr id="23557" name="Text Box 6"/>
          <p:cNvSpPr txBox="1">
            <a:spLocks noChangeArrowheads="1"/>
          </p:cNvSpPr>
          <p:nvPr/>
        </p:nvSpPr>
        <p:spPr bwMode="auto">
          <a:xfrm>
            <a:off x="4421188" y="1341438"/>
            <a:ext cx="4492625"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 typeface="Arial" charset="0"/>
              <a:buChar char="•"/>
            </a:pPr>
            <a:r>
              <a:rPr lang="en-US" sz="2800"/>
              <a:t>Three satellite signals locate the receiver in 3D space.</a:t>
            </a:r>
          </a:p>
          <a:p>
            <a:pPr eaLnBrk="1" hangingPunct="1">
              <a:spcBef>
                <a:spcPct val="50000"/>
              </a:spcBef>
              <a:buFont typeface="Arial" charset="0"/>
              <a:buChar char="•"/>
            </a:pPr>
            <a:r>
              <a:rPr lang="en-US" sz="2800"/>
              <a:t>The fourth satellite is used for time accuracy. </a:t>
            </a:r>
          </a:p>
          <a:p>
            <a:pPr eaLnBrk="1" hangingPunct="1">
              <a:spcBef>
                <a:spcPct val="50000"/>
              </a:spcBef>
              <a:buFont typeface="Arial" charset="0"/>
              <a:buChar char="•"/>
            </a:pPr>
            <a:r>
              <a:rPr lang="en-US" sz="2800"/>
              <a:t>Position can be located to within less than a centimeter.</a:t>
            </a:r>
          </a:p>
        </p:txBody>
      </p:sp>
      <p:sp>
        <p:nvSpPr>
          <p:cNvPr id="23558" name="Text Box 7"/>
          <p:cNvSpPr txBox="1">
            <a:spLocks noChangeArrowheads="1"/>
          </p:cNvSpPr>
          <p:nvPr/>
        </p:nvSpPr>
        <p:spPr bwMode="auto">
          <a:xfrm>
            <a:off x="322263" y="3929063"/>
            <a:ext cx="86010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2800" b="1"/>
          </a:p>
        </p:txBody>
      </p:sp>
      <p:pic>
        <p:nvPicPr>
          <p:cNvPr id="2355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3730625"/>
            <a:ext cx="3317875"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Line 9"/>
          <p:cNvSpPr>
            <a:spLocks noChangeShapeType="1"/>
          </p:cNvSpPr>
          <p:nvPr/>
        </p:nvSpPr>
        <p:spPr bwMode="auto">
          <a:xfrm flipV="1">
            <a:off x="1787525" y="1728788"/>
            <a:ext cx="1009650" cy="3116262"/>
          </a:xfrm>
          <a:prstGeom prst="line">
            <a:avLst/>
          </a:prstGeom>
          <a:noFill/>
          <a:ln w="19050">
            <a:solidFill>
              <a:schemeClr val="tx1"/>
            </a:solidFill>
            <a:prstDash val="sysDot"/>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pic>
        <p:nvPicPr>
          <p:cNvPr id="23561" name="Picture 10" descr="gps_orbits"/>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b="19058"/>
          <a:stretch>
            <a:fillRect/>
          </a:stretch>
        </p:blipFill>
        <p:spPr>
          <a:xfrm>
            <a:off x="901700" y="1163638"/>
            <a:ext cx="3230563" cy="2381250"/>
          </a:xfrm>
          <a:noFill/>
        </p:spPr>
      </p:pic>
      <p:sp>
        <p:nvSpPr>
          <p:cNvPr id="23562" name="Line 11"/>
          <p:cNvSpPr>
            <a:spLocks noChangeShapeType="1"/>
          </p:cNvSpPr>
          <p:nvPr/>
        </p:nvSpPr>
        <p:spPr bwMode="auto">
          <a:xfrm flipV="1">
            <a:off x="1752600" y="2281238"/>
            <a:ext cx="34925" cy="2563812"/>
          </a:xfrm>
          <a:prstGeom prst="line">
            <a:avLst/>
          </a:prstGeom>
          <a:noFill/>
          <a:ln w="19050">
            <a:solidFill>
              <a:schemeClr val="tx1"/>
            </a:solidFill>
            <a:prstDash val="sysDot"/>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23563" name="Line 12"/>
          <p:cNvSpPr>
            <a:spLocks noChangeShapeType="1"/>
          </p:cNvSpPr>
          <p:nvPr/>
        </p:nvSpPr>
        <p:spPr bwMode="auto">
          <a:xfrm flipV="1">
            <a:off x="1824038" y="1895475"/>
            <a:ext cx="1779587" cy="2949575"/>
          </a:xfrm>
          <a:prstGeom prst="line">
            <a:avLst/>
          </a:prstGeom>
          <a:noFill/>
          <a:ln w="19050">
            <a:solidFill>
              <a:schemeClr val="tx1"/>
            </a:solidFill>
            <a:prstDash val="sysDot"/>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62734" y="60325"/>
            <a:ext cx="6881266" cy="673100"/>
          </a:xfrm>
        </p:spPr>
        <p:txBody>
          <a:bodyPr/>
          <a:lstStyle/>
          <a:p>
            <a:r>
              <a:rPr lang="en-US" dirty="0" smtClean="0"/>
              <a:t>East Africa Mystery - revisited</a:t>
            </a:r>
            <a:endParaRPr lang="en-US" dirty="0"/>
          </a:p>
        </p:txBody>
      </p:sp>
      <p:grpSp>
        <p:nvGrpSpPr>
          <p:cNvPr id="9" name="Group 8"/>
          <p:cNvGrpSpPr/>
          <p:nvPr/>
        </p:nvGrpSpPr>
        <p:grpSpPr>
          <a:xfrm>
            <a:off x="136082" y="793931"/>
            <a:ext cx="7076299" cy="5902511"/>
            <a:chOff x="136082" y="1012920"/>
            <a:chExt cx="7076299" cy="5902511"/>
          </a:xfrm>
        </p:grpSpPr>
        <p:pic>
          <p:nvPicPr>
            <p:cNvPr id="4" name="Picture 3" descr="world_tech_plates_map.jpg"/>
            <p:cNvPicPr>
              <a:picLocks noChangeAspect="1"/>
            </p:cNvPicPr>
            <p:nvPr/>
          </p:nvPicPr>
          <p:blipFill rotWithShape="1">
            <a:blip r:embed="rId3">
              <a:extLst>
                <a:ext uri="{28A0092B-C50C-407E-A947-70E740481C1C}">
                  <a14:useLocalDpi xmlns:a14="http://schemas.microsoft.com/office/drawing/2010/main" val="0"/>
                </a:ext>
              </a:extLst>
            </a:blip>
            <a:srcRect l="60783" t="24202" r="4901" b="24726"/>
            <a:stretch/>
          </p:blipFill>
          <p:spPr>
            <a:xfrm>
              <a:off x="136082" y="1012920"/>
              <a:ext cx="7076299" cy="5902511"/>
            </a:xfrm>
            <a:prstGeom prst="rect">
              <a:avLst/>
            </a:prstGeom>
          </p:spPr>
        </p:pic>
        <p:sp>
          <p:nvSpPr>
            <p:cNvPr id="7" name="Freeform 6"/>
            <p:cNvSpPr/>
            <p:nvPr/>
          </p:nvSpPr>
          <p:spPr>
            <a:xfrm>
              <a:off x="4266492" y="3109057"/>
              <a:ext cx="416929" cy="1605916"/>
            </a:xfrm>
            <a:custGeom>
              <a:avLst/>
              <a:gdLst>
                <a:gd name="connsiteX0" fmla="*/ 175180 w 175180"/>
                <a:gd name="connsiteY0" fmla="*/ 0 h 963551"/>
                <a:gd name="connsiteX1" fmla="*/ 72992 w 175180"/>
                <a:gd name="connsiteY1" fmla="*/ 160592 h 963551"/>
                <a:gd name="connsiteX2" fmla="*/ 43795 w 175180"/>
                <a:gd name="connsiteY2" fmla="*/ 204390 h 963551"/>
                <a:gd name="connsiteX3" fmla="*/ 0 w 175180"/>
                <a:gd name="connsiteY3" fmla="*/ 379581 h 963551"/>
                <a:gd name="connsiteX4" fmla="*/ 14598 w 175180"/>
                <a:gd name="connsiteY4" fmla="*/ 759161 h 963551"/>
                <a:gd name="connsiteX5" fmla="*/ 29197 w 175180"/>
                <a:gd name="connsiteY5" fmla="*/ 802959 h 963551"/>
                <a:gd name="connsiteX6" fmla="*/ 29197 w 175180"/>
                <a:gd name="connsiteY6" fmla="*/ 963551 h 96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180" h="963551">
                  <a:moveTo>
                    <a:pt x="175180" y="0"/>
                  </a:moveTo>
                  <a:cubicBezTo>
                    <a:pt x="113334" y="103082"/>
                    <a:pt x="147120" y="49392"/>
                    <a:pt x="72992" y="160592"/>
                  </a:cubicBezTo>
                  <a:lnTo>
                    <a:pt x="43795" y="204390"/>
                  </a:lnTo>
                  <a:cubicBezTo>
                    <a:pt x="5238" y="320067"/>
                    <a:pt x="19657" y="261626"/>
                    <a:pt x="0" y="379581"/>
                  </a:cubicBezTo>
                  <a:cubicBezTo>
                    <a:pt x="4866" y="506108"/>
                    <a:pt x="5887" y="632841"/>
                    <a:pt x="14598" y="759161"/>
                  </a:cubicBezTo>
                  <a:cubicBezTo>
                    <a:pt x="15657" y="774514"/>
                    <a:pt x="28101" y="787609"/>
                    <a:pt x="29197" y="802959"/>
                  </a:cubicBezTo>
                  <a:cubicBezTo>
                    <a:pt x="33011" y="856354"/>
                    <a:pt x="29197" y="910020"/>
                    <a:pt x="29197" y="963551"/>
                  </a:cubicBezTo>
                </a:path>
              </a:pathLst>
            </a:custGeom>
            <a:noFill/>
            <a:ln w="38100" cmpd="sng">
              <a:solidFill>
                <a:srgbClr val="FF0000"/>
              </a:solidFill>
              <a:prstDash val="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4396693" y="3132066"/>
              <a:ext cx="305720" cy="1693240"/>
            </a:xfrm>
            <a:custGeom>
              <a:avLst/>
              <a:gdLst>
                <a:gd name="connsiteX0" fmla="*/ 305720 w 305720"/>
                <a:gd name="connsiteY0" fmla="*/ 0 h 1693240"/>
                <a:gd name="connsiteX1" fmla="*/ 275479 w 305720"/>
                <a:gd name="connsiteY1" fmla="*/ 136064 h 1693240"/>
                <a:gd name="connsiteX2" fmla="*/ 260359 w 305720"/>
                <a:gd name="connsiteY2" fmla="*/ 181419 h 1693240"/>
                <a:gd name="connsiteX3" fmla="*/ 199877 w 305720"/>
                <a:gd name="connsiteY3" fmla="*/ 272128 h 1693240"/>
                <a:gd name="connsiteX4" fmla="*/ 184757 w 305720"/>
                <a:gd name="connsiteY4" fmla="*/ 317483 h 1693240"/>
                <a:gd name="connsiteX5" fmla="*/ 154517 w 305720"/>
                <a:gd name="connsiteY5" fmla="*/ 362838 h 1693240"/>
                <a:gd name="connsiteX6" fmla="*/ 139396 w 305720"/>
                <a:gd name="connsiteY6" fmla="*/ 453547 h 1693240"/>
                <a:gd name="connsiteX7" fmla="*/ 124276 w 305720"/>
                <a:gd name="connsiteY7" fmla="*/ 529138 h 1693240"/>
                <a:gd name="connsiteX8" fmla="*/ 94035 w 305720"/>
                <a:gd name="connsiteY8" fmla="*/ 755911 h 1693240"/>
                <a:gd name="connsiteX9" fmla="*/ 63795 w 305720"/>
                <a:gd name="connsiteY9" fmla="*/ 861739 h 1693240"/>
                <a:gd name="connsiteX10" fmla="*/ 48675 w 305720"/>
                <a:gd name="connsiteY10" fmla="*/ 1466467 h 1693240"/>
                <a:gd name="connsiteX11" fmla="*/ 3314 w 305720"/>
                <a:gd name="connsiteY11" fmla="*/ 1557177 h 1693240"/>
                <a:gd name="connsiteX12" fmla="*/ 3314 w 305720"/>
                <a:gd name="connsiteY12" fmla="*/ 1693240 h 169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720" h="1693240">
                  <a:moveTo>
                    <a:pt x="305720" y="0"/>
                  </a:moveTo>
                  <a:cubicBezTo>
                    <a:pt x="295327" y="51957"/>
                    <a:pt x="289714" y="86248"/>
                    <a:pt x="275479" y="136064"/>
                  </a:cubicBezTo>
                  <a:cubicBezTo>
                    <a:pt x="271100" y="151387"/>
                    <a:pt x="268099" y="167489"/>
                    <a:pt x="260359" y="181419"/>
                  </a:cubicBezTo>
                  <a:cubicBezTo>
                    <a:pt x="242708" y="213186"/>
                    <a:pt x="199877" y="272128"/>
                    <a:pt x="199877" y="272128"/>
                  </a:cubicBezTo>
                  <a:cubicBezTo>
                    <a:pt x="194837" y="287246"/>
                    <a:pt x="191885" y="303229"/>
                    <a:pt x="184757" y="317483"/>
                  </a:cubicBezTo>
                  <a:cubicBezTo>
                    <a:pt x="176630" y="333735"/>
                    <a:pt x="160264" y="345600"/>
                    <a:pt x="154517" y="362838"/>
                  </a:cubicBezTo>
                  <a:cubicBezTo>
                    <a:pt x="144822" y="391918"/>
                    <a:pt x="144880" y="423388"/>
                    <a:pt x="139396" y="453547"/>
                  </a:cubicBezTo>
                  <a:cubicBezTo>
                    <a:pt x="134799" y="478829"/>
                    <a:pt x="128184" y="503741"/>
                    <a:pt x="124276" y="529138"/>
                  </a:cubicBezTo>
                  <a:cubicBezTo>
                    <a:pt x="111106" y="614732"/>
                    <a:pt x="109316" y="671881"/>
                    <a:pt x="94035" y="755911"/>
                  </a:cubicBezTo>
                  <a:cubicBezTo>
                    <a:pt x="86440" y="797676"/>
                    <a:pt x="76750" y="822879"/>
                    <a:pt x="63795" y="861739"/>
                  </a:cubicBezTo>
                  <a:cubicBezTo>
                    <a:pt x="58755" y="1063315"/>
                    <a:pt x="58045" y="1265046"/>
                    <a:pt x="48675" y="1466467"/>
                  </a:cubicBezTo>
                  <a:cubicBezTo>
                    <a:pt x="42763" y="1593555"/>
                    <a:pt x="25342" y="1425026"/>
                    <a:pt x="3314" y="1557177"/>
                  </a:cubicBezTo>
                  <a:cubicBezTo>
                    <a:pt x="-4143" y="1601914"/>
                    <a:pt x="3314" y="1647886"/>
                    <a:pt x="3314" y="1693240"/>
                  </a:cubicBezTo>
                </a:path>
              </a:pathLst>
            </a:custGeom>
            <a:ln w="57150" cmpd="sng">
              <a:solidFill>
                <a:srgbClr val="FF0000"/>
              </a:solidFill>
              <a:prstDash val="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1149034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377" name="Title 1"/>
          <p:cNvSpPr>
            <a:spLocks noGrp="1"/>
          </p:cNvSpPr>
          <p:nvPr>
            <p:ph type="title"/>
          </p:nvPr>
        </p:nvSpPr>
        <p:spPr>
          <a:xfrm>
            <a:off x="3000375" y="0"/>
            <a:ext cx="6143625" cy="785813"/>
          </a:xfrm>
        </p:spPr>
        <p:txBody>
          <a:bodyPr/>
          <a:lstStyle/>
          <a:p>
            <a:pPr eaLnBrk="1" hangingPunct="1"/>
            <a:r>
              <a:rPr lang="en-US" sz="3000" b="1">
                <a:latin typeface="Arial" charset="0"/>
                <a:cs typeface="ＭＳ Ｐゴシック" charset="0"/>
              </a:rPr>
              <a:t>Part 3: Applying knowledge</a:t>
            </a:r>
          </a:p>
        </p:txBody>
      </p:sp>
      <p:grpSp>
        <p:nvGrpSpPr>
          <p:cNvPr id="101378" name="Group 53"/>
          <p:cNvGrpSpPr>
            <a:grpSpLocks/>
          </p:cNvGrpSpPr>
          <p:nvPr/>
        </p:nvGrpSpPr>
        <p:grpSpPr bwMode="auto">
          <a:xfrm>
            <a:off x="1255713" y="1957388"/>
            <a:ext cx="6340475" cy="3321050"/>
            <a:chOff x="1404938" y="3675063"/>
            <a:chExt cx="6340034" cy="3321050"/>
          </a:xfrm>
        </p:grpSpPr>
        <p:sp>
          <p:nvSpPr>
            <p:cNvPr id="55" name="Freeform 54"/>
            <p:cNvSpPr/>
            <p:nvPr/>
          </p:nvSpPr>
          <p:spPr>
            <a:xfrm>
              <a:off x="5328965" y="5302250"/>
              <a:ext cx="2098529" cy="190500"/>
            </a:xfrm>
            <a:custGeom>
              <a:avLst/>
              <a:gdLst>
                <a:gd name="connsiteX0" fmla="*/ 0 w 2097833"/>
                <a:gd name="connsiteY0" fmla="*/ 51031 h 190894"/>
                <a:gd name="connsiteX1" fmla="*/ 272152 w 2097833"/>
                <a:gd name="connsiteY1" fmla="*/ 5670 h 190894"/>
                <a:gd name="connsiteX2" fmla="*/ 396888 w 2097833"/>
                <a:gd name="connsiteY2" fmla="*/ 85052 h 190894"/>
                <a:gd name="connsiteX3" fmla="*/ 725737 w 2097833"/>
                <a:gd name="connsiteY3" fmla="*/ 96392 h 190894"/>
                <a:gd name="connsiteX4" fmla="*/ 839134 w 2097833"/>
                <a:gd name="connsiteY4" fmla="*/ 187114 h 190894"/>
                <a:gd name="connsiteX5" fmla="*/ 1043247 w 2097833"/>
                <a:gd name="connsiteY5" fmla="*/ 119073 h 190894"/>
                <a:gd name="connsiteX6" fmla="*/ 1598889 w 2097833"/>
                <a:gd name="connsiteY6" fmla="*/ 107732 h 190894"/>
                <a:gd name="connsiteX7" fmla="*/ 2052475 w 2097833"/>
                <a:gd name="connsiteY7" fmla="*/ 96392 h 190894"/>
                <a:gd name="connsiteX8" fmla="*/ 2052475 w 2097833"/>
                <a:gd name="connsiteY8" fmla="*/ 96392 h 190894"/>
                <a:gd name="connsiteX9" fmla="*/ 2097833 w 2097833"/>
                <a:gd name="connsiteY9" fmla="*/ 85052 h 1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7833" h="190894">
                  <a:moveTo>
                    <a:pt x="0" y="51031"/>
                  </a:moveTo>
                  <a:cubicBezTo>
                    <a:pt x="103002" y="25515"/>
                    <a:pt x="206004" y="0"/>
                    <a:pt x="272152" y="5670"/>
                  </a:cubicBezTo>
                  <a:cubicBezTo>
                    <a:pt x="338300" y="11340"/>
                    <a:pt x="321290" y="69932"/>
                    <a:pt x="396888" y="85052"/>
                  </a:cubicBezTo>
                  <a:cubicBezTo>
                    <a:pt x="472486" y="100172"/>
                    <a:pt x="652029" y="79382"/>
                    <a:pt x="725737" y="96392"/>
                  </a:cubicBezTo>
                  <a:cubicBezTo>
                    <a:pt x="799445" y="113402"/>
                    <a:pt x="786216" y="183334"/>
                    <a:pt x="839134" y="187114"/>
                  </a:cubicBezTo>
                  <a:cubicBezTo>
                    <a:pt x="892052" y="190894"/>
                    <a:pt x="916621" y="132303"/>
                    <a:pt x="1043247" y="119073"/>
                  </a:cubicBezTo>
                  <a:cubicBezTo>
                    <a:pt x="1169873" y="105843"/>
                    <a:pt x="1598889" y="107732"/>
                    <a:pt x="1598889" y="107732"/>
                  </a:cubicBezTo>
                  <a:lnTo>
                    <a:pt x="2052475" y="96392"/>
                  </a:lnTo>
                  <a:lnTo>
                    <a:pt x="2052475" y="96392"/>
                  </a:lnTo>
                  <a:lnTo>
                    <a:pt x="2097833" y="85052"/>
                  </a:lnTo>
                </a:path>
              </a:pathLst>
            </a:cu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nvGrpSpPr>
            <p:cNvPr id="101380" name="Group 52"/>
            <p:cNvGrpSpPr>
              <a:grpSpLocks/>
            </p:cNvGrpSpPr>
            <p:nvPr/>
          </p:nvGrpSpPr>
          <p:grpSpPr bwMode="auto">
            <a:xfrm>
              <a:off x="1404938" y="3675063"/>
              <a:ext cx="6340034" cy="3321050"/>
              <a:chOff x="2876550" y="3665905"/>
              <a:chExt cx="6340034" cy="3320683"/>
            </a:xfrm>
          </p:grpSpPr>
          <p:grpSp>
            <p:nvGrpSpPr>
              <p:cNvPr id="101381" name="Group 48"/>
              <p:cNvGrpSpPr>
                <a:grpSpLocks/>
              </p:cNvGrpSpPr>
              <p:nvPr/>
            </p:nvGrpSpPr>
            <p:grpSpPr bwMode="auto">
              <a:xfrm>
                <a:off x="2876550" y="3665905"/>
                <a:ext cx="6267450" cy="3320683"/>
                <a:chOff x="2876777" y="1030512"/>
                <a:chExt cx="6267223" cy="4136508"/>
              </a:xfrm>
            </p:grpSpPr>
            <p:grpSp>
              <p:nvGrpSpPr>
                <p:cNvPr id="101384" name="Group 33"/>
                <p:cNvGrpSpPr>
                  <a:grpSpLocks/>
                </p:cNvGrpSpPr>
                <p:nvPr/>
              </p:nvGrpSpPr>
              <p:grpSpPr bwMode="auto">
                <a:xfrm>
                  <a:off x="3081802" y="1127131"/>
                  <a:ext cx="5706597" cy="3608156"/>
                  <a:chOff x="2880" y="1889"/>
                  <a:chExt cx="5955" cy="3420"/>
                </a:xfrm>
              </p:grpSpPr>
              <p:sp>
                <p:nvSpPr>
                  <p:cNvPr id="101390" name="Rectangle 34"/>
                  <p:cNvSpPr>
                    <a:spLocks noChangeArrowheads="1"/>
                  </p:cNvSpPr>
                  <p:nvPr/>
                </p:nvSpPr>
                <p:spPr bwMode="auto">
                  <a:xfrm>
                    <a:off x="2880" y="1889"/>
                    <a:ext cx="5940" cy="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01391" name="Picture 35" descr="http://tbn0.google.com/images?q=tbn:74EkAN8r94_iJM:http://abkldesigns.com/skyln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 y="3149"/>
                    <a:ext cx="1260" cy="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92" name="Freeform 36"/>
                  <p:cNvSpPr>
                    <a:spLocks/>
                  </p:cNvSpPr>
                  <p:nvPr/>
                </p:nvSpPr>
                <p:spPr bwMode="auto">
                  <a:xfrm>
                    <a:off x="6765" y="3989"/>
                    <a:ext cx="2070" cy="1200"/>
                  </a:xfrm>
                  <a:custGeom>
                    <a:avLst/>
                    <a:gdLst>
                      <a:gd name="T0" fmla="*/ 0 w 2070"/>
                      <a:gd name="T1" fmla="*/ 0 h 1200"/>
                      <a:gd name="T2" fmla="*/ 30 w 2070"/>
                      <a:gd name="T3" fmla="*/ 105 h 1200"/>
                      <a:gd name="T4" fmla="*/ 150 w 2070"/>
                      <a:gd name="T5" fmla="*/ 225 h 1200"/>
                      <a:gd name="T6" fmla="*/ 765 w 2070"/>
                      <a:gd name="T7" fmla="*/ 360 h 1200"/>
                      <a:gd name="T8" fmla="*/ 975 w 2070"/>
                      <a:gd name="T9" fmla="*/ 390 h 1200"/>
                      <a:gd name="T10" fmla="*/ 1215 w 2070"/>
                      <a:gd name="T11" fmla="*/ 435 h 1200"/>
                      <a:gd name="T12" fmla="*/ 1320 w 2070"/>
                      <a:gd name="T13" fmla="*/ 675 h 1200"/>
                      <a:gd name="T14" fmla="*/ 1440 w 2070"/>
                      <a:gd name="T15" fmla="*/ 855 h 1200"/>
                      <a:gd name="T16" fmla="*/ 1485 w 2070"/>
                      <a:gd name="T17" fmla="*/ 900 h 1200"/>
                      <a:gd name="T18" fmla="*/ 1710 w 2070"/>
                      <a:gd name="T19" fmla="*/ 1035 h 1200"/>
                      <a:gd name="T20" fmla="*/ 1890 w 2070"/>
                      <a:gd name="T21" fmla="*/ 1110 h 1200"/>
                      <a:gd name="T22" fmla="*/ 2025 w 2070"/>
                      <a:gd name="T23" fmla="*/ 1185 h 1200"/>
                      <a:gd name="T24" fmla="*/ 2070 w 2070"/>
                      <a:gd name="T25" fmla="*/ 1200 h 12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70"/>
                      <a:gd name="T40" fmla="*/ 0 h 1200"/>
                      <a:gd name="T41" fmla="*/ 2070 w 2070"/>
                      <a:gd name="T42" fmla="*/ 1200 h 12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70" h="1200">
                        <a:moveTo>
                          <a:pt x="0" y="0"/>
                        </a:moveTo>
                        <a:cubicBezTo>
                          <a:pt x="5" y="19"/>
                          <a:pt x="19" y="83"/>
                          <a:pt x="30" y="105"/>
                        </a:cubicBezTo>
                        <a:cubicBezTo>
                          <a:pt x="57" y="160"/>
                          <a:pt x="102" y="191"/>
                          <a:pt x="150" y="225"/>
                        </a:cubicBezTo>
                        <a:cubicBezTo>
                          <a:pt x="332" y="355"/>
                          <a:pt x="550" y="324"/>
                          <a:pt x="765" y="360"/>
                        </a:cubicBezTo>
                        <a:cubicBezTo>
                          <a:pt x="895" y="382"/>
                          <a:pt x="825" y="371"/>
                          <a:pt x="975" y="390"/>
                        </a:cubicBezTo>
                        <a:cubicBezTo>
                          <a:pt x="1054" y="416"/>
                          <a:pt x="1132" y="425"/>
                          <a:pt x="1215" y="435"/>
                        </a:cubicBezTo>
                        <a:cubicBezTo>
                          <a:pt x="1329" y="473"/>
                          <a:pt x="1298" y="575"/>
                          <a:pt x="1320" y="675"/>
                        </a:cubicBezTo>
                        <a:cubicBezTo>
                          <a:pt x="1344" y="786"/>
                          <a:pt x="1354" y="769"/>
                          <a:pt x="1440" y="855"/>
                        </a:cubicBezTo>
                        <a:cubicBezTo>
                          <a:pt x="1455" y="870"/>
                          <a:pt x="1467" y="888"/>
                          <a:pt x="1485" y="900"/>
                        </a:cubicBezTo>
                        <a:cubicBezTo>
                          <a:pt x="1558" y="949"/>
                          <a:pt x="1630" y="1000"/>
                          <a:pt x="1710" y="1035"/>
                        </a:cubicBezTo>
                        <a:cubicBezTo>
                          <a:pt x="1772" y="1062"/>
                          <a:pt x="1830" y="1080"/>
                          <a:pt x="1890" y="1110"/>
                        </a:cubicBezTo>
                        <a:cubicBezTo>
                          <a:pt x="1936" y="1133"/>
                          <a:pt x="1979" y="1162"/>
                          <a:pt x="2025" y="1185"/>
                        </a:cubicBezTo>
                        <a:cubicBezTo>
                          <a:pt x="2039" y="1192"/>
                          <a:pt x="2070" y="1200"/>
                          <a:pt x="2070" y="12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393" name="Freeform 38"/>
                  <p:cNvSpPr>
                    <a:spLocks/>
                  </p:cNvSpPr>
                  <p:nvPr/>
                </p:nvSpPr>
                <p:spPr bwMode="auto">
                  <a:xfrm>
                    <a:off x="3176" y="2439"/>
                    <a:ext cx="2464" cy="1325"/>
                  </a:xfrm>
                  <a:custGeom>
                    <a:avLst/>
                    <a:gdLst>
                      <a:gd name="T0" fmla="*/ 0 w 2745"/>
                      <a:gd name="T1" fmla="*/ 0 h 900"/>
                      <a:gd name="T2" fmla="*/ 4 w 2745"/>
                      <a:gd name="T3" fmla="*/ 2147483647 h 900"/>
                      <a:gd name="T4" fmla="*/ 4 w 2745"/>
                      <a:gd name="T5" fmla="*/ 2147483647 h 900"/>
                      <a:gd name="T6" fmla="*/ 4 w 2745"/>
                      <a:gd name="T7" fmla="*/ 2147483647 h 900"/>
                      <a:gd name="T8" fmla="*/ 5 w 2745"/>
                      <a:gd name="T9" fmla="*/ 2147483647 h 900"/>
                      <a:gd name="T10" fmla="*/ 10 w 2745"/>
                      <a:gd name="T11" fmla="*/ 2147483647 h 900"/>
                      <a:gd name="T12" fmla="*/ 11 w 2745"/>
                      <a:gd name="T13" fmla="*/ 2147483647 h 900"/>
                      <a:gd name="T14" fmla="*/ 12 w 2745"/>
                      <a:gd name="T15" fmla="*/ 2147483647 h 900"/>
                      <a:gd name="T16" fmla="*/ 13 w 2745"/>
                      <a:gd name="T17" fmla="*/ 2147483647 h 900"/>
                      <a:gd name="T18" fmla="*/ 18 w 2745"/>
                      <a:gd name="T19" fmla="*/ 2147483647 h 900"/>
                      <a:gd name="T20" fmla="*/ 24 w 2745"/>
                      <a:gd name="T21" fmla="*/ 2147483647 h 9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45"/>
                      <a:gd name="T34" fmla="*/ 0 h 900"/>
                      <a:gd name="T35" fmla="*/ 2745 w 2745"/>
                      <a:gd name="T36" fmla="*/ 900 h 9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45" h="900">
                        <a:moveTo>
                          <a:pt x="0" y="0"/>
                        </a:moveTo>
                        <a:cubicBezTo>
                          <a:pt x="73" y="24"/>
                          <a:pt x="122" y="32"/>
                          <a:pt x="180" y="90"/>
                        </a:cubicBezTo>
                        <a:cubicBezTo>
                          <a:pt x="195" y="105"/>
                          <a:pt x="208" y="122"/>
                          <a:pt x="225" y="135"/>
                        </a:cubicBezTo>
                        <a:cubicBezTo>
                          <a:pt x="301" y="194"/>
                          <a:pt x="410" y="242"/>
                          <a:pt x="495" y="285"/>
                        </a:cubicBezTo>
                        <a:cubicBezTo>
                          <a:pt x="533" y="342"/>
                          <a:pt x="583" y="355"/>
                          <a:pt x="645" y="390"/>
                        </a:cubicBezTo>
                        <a:cubicBezTo>
                          <a:pt x="794" y="473"/>
                          <a:pt x="957" y="476"/>
                          <a:pt x="1125" y="495"/>
                        </a:cubicBezTo>
                        <a:cubicBezTo>
                          <a:pt x="1155" y="505"/>
                          <a:pt x="1185" y="515"/>
                          <a:pt x="1215" y="525"/>
                        </a:cubicBezTo>
                        <a:cubicBezTo>
                          <a:pt x="1254" y="538"/>
                          <a:pt x="1335" y="555"/>
                          <a:pt x="1335" y="555"/>
                        </a:cubicBezTo>
                        <a:cubicBezTo>
                          <a:pt x="1386" y="589"/>
                          <a:pt x="1425" y="600"/>
                          <a:pt x="1485" y="615"/>
                        </a:cubicBezTo>
                        <a:cubicBezTo>
                          <a:pt x="1664" y="735"/>
                          <a:pt x="1868" y="730"/>
                          <a:pt x="2070" y="780"/>
                        </a:cubicBezTo>
                        <a:cubicBezTo>
                          <a:pt x="2290" y="835"/>
                          <a:pt x="2517" y="900"/>
                          <a:pt x="2745" y="9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394" name="Freeform 39"/>
                  <p:cNvSpPr>
                    <a:spLocks/>
                  </p:cNvSpPr>
                  <p:nvPr/>
                </p:nvSpPr>
                <p:spPr bwMode="auto">
                  <a:xfrm>
                    <a:off x="5940" y="3974"/>
                    <a:ext cx="165" cy="1335"/>
                  </a:xfrm>
                  <a:custGeom>
                    <a:avLst/>
                    <a:gdLst>
                      <a:gd name="T0" fmla="*/ 60 w 165"/>
                      <a:gd name="T1" fmla="*/ 0 h 1335"/>
                      <a:gd name="T2" fmla="*/ 105 w 165"/>
                      <a:gd name="T3" fmla="*/ 135 h 1335"/>
                      <a:gd name="T4" fmla="*/ 135 w 165"/>
                      <a:gd name="T5" fmla="*/ 180 h 1335"/>
                      <a:gd name="T6" fmla="*/ 165 w 165"/>
                      <a:gd name="T7" fmla="*/ 270 h 1335"/>
                      <a:gd name="T8" fmla="*/ 90 w 165"/>
                      <a:gd name="T9" fmla="*/ 795 h 1335"/>
                      <a:gd name="T10" fmla="*/ 30 w 165"/>
                      <a:gd name="T11" fmla="*/ 1020 h 1335"/>
                      <a:gd name="T12" fmla="*/ 0 w 165"/>
                      <a:gd name="T13" fmla="*/ 1110 h 1335"/>
                      <a:gd name="T14" fmla="*/ 45 w 165"/>
                      <a:gd name="T15" fmla="*/ 1335 h 1335"/>
                      <a:gd name="T16" fmla="*/ 0 60000 65536"/>
                      <a:gd name="T17" fmla="*/ 0 60000 65536"/>
                      <a:gd name="T18" fmla="*/ 0 60000 65536"/>
                      <a:gd name="T19" fmla="*/ 0 60000 65536"/>
                      <a:gd name="T20" fmla="*/ 0 60000 65536"/>
                      <a:gd name="T21" fmla="*/ 0 60000 65536"/>
                      <a:gd name="T22" fmla="*/ 0 60000 65536"/>
                      <a:gd name="T23" fmla="*/ 0 60000 65536"/>
                      <a:gd name="T24" fmla="*/ 0 w 165"/>
                      <a:gd name="T25" fmla="*/ 0 h 1335"/>
                      <a:gd name="T26" fmla="*/ 165 w 165"/>
                      <a:gd name="T27" fmla="*/ 1335 h 13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5" h="1335">
                        <a:moveTo>
                          <a:pt x="60" y="0"/>
                        </a:moveTo>
                        <a:cubicBezTo>
                          <a:pt x="75" y="45"/>
                          <a:pt x="79" y="96"/>
                          <a:pt x="105" y="135"/>
                        </a:cubicBezTo>
                        <a:cubicBezTo>
                          <a:pt x="115" y="150"/>
                          <a:pt x="128" y="164"/>
                          <a:pt x="135" y="180"/>
                        </a:cubicBezTo>
                        <a:cubicBezTo>
                          <a:pt x="148" y="209"/>
                          <a:pt x="165" y="270"/>
                          <a:pt x="165" y="270"/>
                        </a:cubicBezTo>
                        <a:cubicBezTo>
                          <a:pt x="151" y="449"/>
                          <a:pt x="129" y="620"/>
                          <a:pt x="90" y="795"/>
                        </a:cubicBezTo>
                        <a:cubicBezTo>
                          <a:pt x="73" y="873"/>
                          <a:pt x="53" y="944"/>
                          <a:pt x="30" y="1020"/>
                        </a:cubicBezTo>
                        <a:cubicBezTo>
                          <a:pt x="21" y="1050"/>
                          <a:pt x="0" y="1110"/>
                          <a:pt x="0" y="1110"/>
                        </a:cubicBezTo>
                        <a:cubicBezTo>
                          <a:pt x="12" y="1182"/>
                          <a:pt x="45" y="1263"/>
                          <a:pt x="45" y="1335"/>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395" name="Freeform 40"/>
                  <p:cNvSpPr>
                    <a:spLocks/>
                  </p:cNvSpPr>
                  <p:nvPr/>
                </p:nvSpPr>
                <p:spPr bwMode="auto">
                  <a:xfrm>
                    <a:off x="6480" y="1889"/>
                    <a:ext cx="1080" cy="1725"/>
                  </a:xfrm>
                  <a:custGeom>
                    <a:avLst/>
                    <a:gdLst>
                      <a:gd name="T0" fmla="*/ 2147483647 w 587"/>
                      <a:gd name="T1" fmla="*/ 4169780 h 1485"/>
                      <a:gd name="T2" fmla="*/ 2147483647 w 587"/>
                      <a:gd name="T3" fmla="*/ 3074826 h 1485"/>
                      <a:gd name="T4" fmla="*/ 2147483647 w 587"/>
                      <a:gd name="T5" fmla="*/ 2526858 h 1485"/>
                      <a:gd name="T6" fmla="*/ 2147483647 w 587"/>
                      <a:gd name="T7" fmla="*/ 839681 h 1485"/>
                      <a:gd name="T8" fmla="*/ 2147483647 w 587"/>
                      <a:gd name="T9" fmla="*/ 465118 h 1485"/>
                      <a:gd name="T10" fmla="*/ 2147483647 w 587"/>
                      <a:gd name="T11" fmla="*/ 0 h 1485"/>
                      <a:gd name="T12" fmla="*/ 0 60000 65536"/>
                      <a:gd name="T13" fmla="*/ 0 60000 65536"/>
                      <a:gd name="T14" fmla="*/ 0 60000 65536"/>
                      <a:gd name="T15" fmla="*/ 0 60000 65536"/>
                      <a:gd name="T16" fmla="*/ 0 60000 65536"/>
                      <a:gd name="T17" fmla="*/ 0 60000 65536"/>
                      <a:gd name="T18" fmla="*/ 0 w 587"/>
                      <a:gd name="T19" fmla="*/ 0 h 1485"/>
                      <a:gd name="T20" fmla="*/ 587 w 587"/>
                      <a:gd name="T21" fmla="*/ 1485 h 1485"/>
                    </a:gdLst>
                    <a:ahLst/>
                    <a:cxnLst>
                      <a:cxn ang="T12">
                        <a:pos x="T0" y="T1"/>
                      </a:cxn>
                      <a:cxn ang="T13">
                        <a:pos x="T2" y="T3"/>
                      </a:cxn>
                      <a:cxn ang="T14">
                        <a:pos x="T4" y="T5"/>
                      </a:cxn>
                      <a:cxn ang="T15">
                        <a:pos x="T6" y="T7"/>
                      </a:cxn>
                      <a:cxn ang="T16">
                        <a:pos x="T8" y="T9"/>
                      </a:cxn>
                      <a:cxn ang="T17">
                        <a:pos x="T10" y="T11"/>
                      </a:cxn>
                    </a:cxnLst>
                    <a:rect l="T18" t="T19" r="T20" b="T21"/>
                    <a:pathLst>
                      <a:path w="587" h="1485">
                        <a:moveTo>
                          <a:pt x="37" y="1485"/>
                        </a:moveTo>
                        <a:cubicBezTo>
                          <a:pt x="0" y="1337"/>
                          <a:pt x="54" y="1225"/>
                          <a:pt x="112" y="1095"/>
                        </a:cubicBezTo>
                        <a:cubicBezTo>
                          <a:pt x="140" y="1032"/>
                          <a:pt x="156" y="962"/>
                          <a:pt x="187" y="900"/>
                        </a:cubicBezTo>
                        <a:cubicBezTo>
                          <a:pt x="294" y="686"/>
                          <a:pt x="390" y="472"/>
                          <a:pt x="562" y="300"/>
                        </a:cubicBezTo>
                        <a:cubicBezTo>
                          <a:pt x="587" y="225"/>
                          <a:pt x="582" y="270"/>
                          <a:pt x="547" y="165"/>
                        </a:cubicBezTo>
                        <a:cubicBezTo>
                          <a:pt x="530" y="113"/>
                          <a:pt x="547" y="55"/>
                          <a:pt x="547"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01396" name="Picture 43" descr="http://tbn2.google.com/images?q=tbn:UX3qqEl37iIdgM:http://www.silhouettesclipart.com/wp-content/uploads/2007/10/car-clip-art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00000">
                    <a:off x="3562" y="2989"/>
                    <a:ext cx="900"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7" name="Picture 44" descr="See full size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600000">
                    <a:off x="5626" y="4404"/>
                    <a:ext cx="720"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8" name="Picture 45" descr="http://tbn2.google.com/images?q=tbn:p6Yq-V5PGyrJOM:http://www.marinkidz.com/images/ca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600000">
                    <a:off x="6576" y="2555"/>
                    <a:ext cx="830"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9" name="Picture 46" descr="http://tbn2.google.com/images?q=tbn:XoES5RkHKdl9uM:http://www.newimageasia.com/images/Clipart%2520Ca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00000">
                    <a:off x="7920" y="4630"/>
                    <a:ext cx="720"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400" name="Picture 47" descr="http://tbn0.google.com/images?q=tbn:UXSAy44TGxxFsM:http://www.aperfectworld.org/clipart/nature/mountain.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0" y="193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401" name="Picture 48" descr="http://tbn0.google.com/images?q=tbn:UXSAy44TGxxFsM:http://www.aperfectworld.org/clipart/nature/mountain.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0" y="247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402" name="Picture 49" descr="http://tbn0.google.com/images?q=tbn:UXSAy44TGxxFsM:http://www.aperfectworld.org/clipart/nature/mountain.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0" y="2111"/>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403" name="Picture 41" descr="See full size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61" y="3598"/>
                    <a:ext cx="720"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1385" name="TextBox 55"/>
                <p:cNvSpPr txBox="1">
                  <a:spLocks noChangeArrowheads="1"/>
                </p:cNvSpPr>
                <p:nvPr/>
              </p:nvSpPr>
              <p:spPr bwMode="auto">
                <a:xfrm>
                  <a:off x="7429808" y="1030512"/>
                  <a:ext cx="517564" cy="80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A</a:t>
                  </a:r>
                </a:p>
              </p:txBody>
            </p:sp>
            <p:sp>
              <p:nvSpPr>
                <p:cNvPr id="101386" name="TextBox 56"/>
                <p:cNvSpPr txBox="1">
                  <a:spLocks noChangeArrowheads="1"/>
                </p:cNvSpPr>
                <p:nvPr/>
              </p:nvSpPr>
              <p:spPr bwMode="auto">
                <a:xfrm>
                  <a:off x="2876777" y="2013856"/>
                  <a:ext cx="570366"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B</a:t>
                  </a:r>
                </a:p>
              </p:txBody>
            </p:sp>
            <p:sp>
              <p:nvSpPr>
                <p:cNvPr id="101387" name="TextBox 57"/>
                <p:cNvSpPr txBox="1">
                  <a:spLocks noChangeArrowheads="1"/>
                </p:cNvSpPr>
                <p:nvPr/>
              </p:nvSpPr>
              <p:spPr bwMode="auto">
                <a:xfrm>
                  <a:off x="6103257" y="43615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C</a:t>
                  </a:r>
                </a:p>
              </p:txBody>
            </p:sp>
            <p:sp>
              <p:nvSpPr>
                <p:cNvPr id="101388" name="TextBox 60"/>
                <p:cNvSpPr txBox="1">
                  <a:spLocks noChangeArrowheads="1"/>
                </p:cNvSpPr>
                <p:nvPr/>
              </p:nvSpPr>
              <p:spPr bwMode="auto">
                <a:xfrm>
                  <a:off x="8611961" y="2689163"/>
                  <a:ext cx="504825" cy="8054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E</a:t>
                  </a:r>
                </a:p>
              </p:txBody>
            </p:sp>
            <p:sp>
              <p:nvSpPr>
                <p:cNvPr id="101389" name="TextBox 61"/>
                <p:cNvSpPr txBox="1">
                  <a:spLocks noChangeArrowheads="1"/>
                </p:cNvSpPr>
                <p:nvPr/>
              </p:nvSpPr>
              <p:spPr bwMode="auto">
                <a:xfrm>
                  <a:off x="8626475" y="43107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D</a:t>
                  </a:r>
                </a:p>
              </p:txBody>
            </p:sp>
          </p:grpSp>
          <p:sp>
            <p:nvSpPr>
              <p:cNvPr id="101382" name="Line 32"/>
              <p:cNvSpPr>
                <a:spLocks noChangeShapeType="1"/>
              </p:cNvSpPr>
              <p:nvPr/>
            </p:nvSpPr>
            <p:spPr bwMode="auto">
              <a:xfrm flipV="1">
                <a:off x="8749619" y="3762145"/>
                <a:ext cx="0" cy="45734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1383" name="Text Box 42"/>
              <p:cNvSpPr txBox="1">
                <a:spLocks noChangeArrowheads="1"/>
              </p:cNvSpPr>
              <p:nvPr/>
            </p:nvSpPr>
            <p:spPr bwMode="auto">
              <a:xfrm>
                <a:off x="8443739" y="4209870"/>
                <a:ext cx="772845" cy="2149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cs typeface="Arial" charset="0"/>
                  </a:rPr>
                  <a:t>North</a:t>
                </a:r>
              </a:p>
            </p:txBody>
          </p:sp>
        </p:gr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 name="Rectangle 44"/>
          <p:cNvSpPr>
            <a:spLocks noChangeArrowheads="1"/>
          </p:cNvSpPr>
          <p:nvPr/>
        </p:nvSpPr>
        <p:spPr bwMode="auto">
          <a:xfrm>
            <a:off x="0" y="1106488"/>
            <a:ext cx="8980488" cy="2593975"/>
          </a:xfrm>
          <a:prstGeom prst="rect">
            <a:avLst/>
          </a:prstGeom>
          <a:solidFill>
            <a:srgbClr val="7F7F7F">
              <a:alpha val="10196"/>
            </a:srgbClr>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102402" name="Title 1"/>
          <p:cNvSpPr>
            <a:spLocks noGrp="1"/>
          </p:cNvSpPr>
          <p:nvPr>
            <p:ph type="title"/>
          </p:nvPr>
        </p:nvSpPr>
        <p:spPr>
          <a:xfrm>
            <a:off x="3000375" y="0"/>
            <a:ext cx="6143625" cy="785813"/>
          </a:xfrm>
        </p:spPr>
        <p:txBody>
          <a:bodyPr/>
          <a:lstStyle/>
          <a:p>
            <a:pPr eaLnBrk="1" hangingPunct="1"/>
            <a:r>
              <a:rPr lang="en-US" sz="3000" b="1">
                <a:latin typeface="Arial" charset="0"/>
                <a:cs typeface="ＭＳ Ｐゴシック" charset="0"/>
              </a:rPr>
              <a:t>Match cars and graphs</a:t>
            </a:r>
          </a:p>
        </p:txBody>
      </p:sp>
      <p:sp>
        <p:nvSpPr>
          <p:cNvPr id="102403" name="TextBox 47"/>
          <p:cNvSpPr txBox="1">
            <a:spLocks noChangeArrowheads="1"/>
          </p:cNvSpPr>
          <p:nvPr/>
        </p:nvSpPr>
        <p:spPr bwMode="auto">
          <a:xfrm>
            <a:off x="4627563" y="1144588"/>
            <a:ext cx="20447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What</a:t>
            </a:r>
          </a:p>
          <a:p>
            <a:pPr eaLnBrk="1" hangingPunct="1"/>
            <a:r>
              <a:rPr lang="en-US"/>
              <a:t>direction?</a:t>
            </a:r>
          </a:p>
          <a:p>
            <a:pPr eaLnBrk="1" hangingPunct="1"/>
            <a:endParaRPr lang="en-US" sz="3200"/>
          </a:p>
          <a:p>
            <a:pPr eaLnBrk="1" hangingPunct="1"/>
            <a:r>
              <a:rPr lang="en-US" sz="3200"/>
              <a:t>________</a:t>
            </a:r>
          </a:p>
        </p:txBody>
      </p:sp>
      <p:sp>
        <p:nvSpPr>
          <p:cNvPr id="102404" name="TextBox 48"/>
          <p:cNvSpPr txBox="1">
            <a:spLocks noChangeArrowheads="1"/>
          </p:cNvSpPr>
          <p:nvPr/>
        </p:nvSpPr>
        <p:spPr bwMode="auto">
          <a:xfrm>
            <a:off x="6645275" y="1144588"/>
            <a:ext cx="203200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Which car?</a:t>
            </a:r>
          </a:p>
          <a:p>
            <a:pPr eaLnBrk="1" hangingPunct="1"/>
            <a:endParaRPr lang="en-US" sz="3200"/>
          </a:p>
          <a:p>
            <a:pPr eaLnBrk="1" hangingPunct="1"/>
            <a:r>
              <a:rPr lang="en-US" sz="3200"/>
              <a:t>________</a:t>
            </a:r>
          </a:p>
        </p:txBody>
      </p:sp>
      <p:grpSp>
        <p:nvGrpSpPr>
          <p:cNvPr id="102405" name="Group 50"/>
          <p:cNvGrpSpPr>
            <a:grpSpLocks/>
          </p:cNvGrpSpPr>
          <p:nvPr/>
        </p:nvGrpSpPr>
        <p:grpSpPr bwMode="auto">
          <a:xfrm>
            <a:off x="149225" y="1247775"/>
            <a:ext cx="1962150" cy="1817688"/>
            <a:chOff x="149225" y="1247775"/>
            <a:chExt cx="1962150" cy="1817688"/>
          </a:xfrm>
        </p:grpSpPr>
        <p:sp>
          <p:nvSpPr>
            <p:cNvPr id="102440" name="TextBox 40"/>
            <p:cNvSpPr txBox="1">
              <a:spLocks noChangeArrowheads="1"/>
            </p:cNvSpPr>
            <p:nvPr/>
          </p:nvSpPr>
          <p:spPr bwMode="auto">
            <a:xfrm>
              <a:off x="917015" y="1247775"/>
              <a:ext cx="9372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North</a:t>
              </a:r>
            </a:p>
          </p:txBody>
        </p:sp>
        <p:sp>
          <p:nvSpPr>
            <p:cNvPr id="102441" name="TextBox 41"/>
            <p:cNvSpPr txBox="1">
              <a:spLocks noChangeArrowheads="1"/>
            </p:cNvSpPr>
            <p:nvPr/>
          </p:nvSpPr>
          <p:spPr bwMode="auto">
            <a:xfrm>
              <a:off x="550874" y="2757919"/>
              <a:ext cx="1560501" cy="3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sp>
          <p:nvSpPr>
            <p:cNvPr id="102442" name="Line 3"/>
            <p:cNvSpPr>
              <a:spLocks noChangeShapeType="1"/>
            </p:cNvSpPr>
            <p:nvPr/>
          </p:nvSpPr>
          <p:spPr bwMode="auto">
            <a:xfrm>
              <a:off x="508237" y="1807142"/>
              <a:ext cx="0" cy="8788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43" name="Line 4"/>
            <p:cNvSpPr>
              <a:spLocks noChangeShapeType="1"/>
            </p:cNvSpPr>
            <p:nvPr/>
          </p:nvSpPr>
          <p:spPr bwMode="auto">
            <a:xfrm>
              <a:off x="508237" y="2685951"/>
              <a:ext cx="1565263"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44" name="Line 5"/>
            <p:cNvSpPr>
              <a:spLocks noChangeShapeType="1"/>
            </p:cNvSpPr>
            <p:nvPr/>
          </p:nvSpPr>
          <p:spPr bwMode="auto">
            <a:xfrm flipV="1">
              <a:off x="508237" y="1826048"/>
              <a:ext cx="840513" cy="85990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45" name="TextBox 40"/>
            <p:cNvSpPr txBox="1">
              <a:spLocks noChangeArrowheads="1"/>
            </p:cNvSpPr>
            <p:nvPr/>
          </p:nvSpPr>
          <p:spPr bwMode="auto">
            <a:xfrm rot="-5400000">
              <a:off x="-342599" y="1901629"/>
              <a:ext cx="12914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North (miles)</a:t>
              </a:r>
            </a:p>
          </p:txBody>
        </p:sp>
      </p:grpSp>
      <p:grpSp>
        <p:nvGrpSpPr>
          <p:cNvPr id="102406" name="Group 56"/>
          <p:cNvGrpSpPr>
            <a:grpSpLocks/>
          </p:cNvGrpSpPr>
          <p:nvPr/>
        </p:nvGrpSpPr>
        <p:grpSpPr bwMode="auto">
          <a:xfrm>
            <a:off x="2259013" y="1204913"/>
            <a:ext cx="1933575" cy="1860550"/>
            <a:chOff x="2259048" y="1205328"/>
            <a:chExt cx="1933540" cy="1860135"/>
          </a:xfrm>
        </p:grpSpPr>
        <p:sp>
          <p:nvSpPr>
            <p:cNvPr id="102434" name="Line 7"/>
            <p:cNvSpPr>
              <a:spLocks noChangeShapeType="1"/>
            </p:cNvSpPr>
            <p:nvPr/>
          </p:nvSpPr>
          <p:spPr bwMode="auto">
            <a:xfrm>
              <a:off x="2603046" y="1807142"/>
              <a:ext cx="0" cy="8788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35" name="Line 8"/>
            <p:cNvSpPr>
              <a:spLocks noChangeShapeType="1"/>
            </p:cNvSpPr>
            <p:nvPr/>
          </p:nvSpPr>
          <p:spPr bwMode="auto">
            <a:xfrm>
              <a:off x="2603046" y="2685951"/>
              <a:ext cx="1565499"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36" name="Line 9"/>
            <p:cNvSpPr>
              <a:spLocks noChangeShapeType="1"/>
            </p:cNvSpPr>
            <p:nvPr/>
          </p:nvSpPr>
          <p:spPr bwMode="auto">
            <a:xfrm flipV="1">
              <a:off x="2584084" y="2226733"/>
              <a:ext cx="887249" cy="459218"/>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37" name="TextBox 41"/>
            <p:cNvSpPr txBox="1">
              <a:spLocks noChangeArrowheads="1"/>
            </p:cNvSpPr>
            <p:nvPr/>
          </p:nvSpPr>
          <p:spPr bwMode="auto">
            <a:xfrm>
              <a:off x="3052391" y="1247775"/>
              <a:ext cx="800506" cy="46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East</a:t>
              </a:r>
            </a:p>
          </p:txBody>
        </p:sp>
        <p:sp>
          <p:nvSpPr>
            <p:cNvPr id="102438" name="TextBox 41"/>
            <p:cNvSpPr txBox="1">
              <a:spLocks noChangeArrowheads="1"/>
            </p:cNvSpPr>
            <p:nvPr/>
          </p:nvSpPr>
          <p:spPr bwMode="auto">
            <a:xfrm rot="-5400000">
              <a:off x="1664987" y="1799389"/>
              <a:ext cx="14959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East (miles)</a:t>
              </a:r>
            </a:p>
          </p:txBody>
        </p:sp>
        <p:sp>
          <p:nvSpPr>
            <p:cNvPr id="102439" name="TextBox 41"/>
            <p:cNvSpPr txBox="1">
              <a:spLocks noChangeArrowheads="1"/>
            </p:cNvSpPr>
            <p:nvPr/>
          </p:nvSpPr>
          <p:spPr bwMode="auto">
            <a:xfrm>
              <a:off x="2631717" y="2757919"/>
              <a:ext cx="1560871" cy="3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grpSp>
      <p:grpSp>
        <p:nvGrpSpPr>
          <p:cNvPr id="102407" name="Group 53"/>
          <p:cNvGrpSpPr>
            <a:grpSpLocks/>
          </p:cNvGrpSpPr>
          <p:nvPr/>
        </p:nvGrpSpPr>
        <p:grpSpPr bwMode="auto">
          <a:xfrm>
            <a:off x="1404938" y="3675063"/>
            <a:ext cx="6361112" cy="3321050"/>
            <a:chOff x="1404938" y="3675063"/>
            <a:chExt cx="6359918" cy="3321050"/>
          </a:xfrm>
        </p:grpSpPr>
        <p:sp>
          <p:nvSpPr>
            <p:cNvPr id="55" name="Freeform 54"/>
            <p:cNvSpPr/>
            <p:nvPr/>
          </p:nvSpPr>
          <p:spPr>
            <a:xfrm>
              <a:off x="5328501" y="5302250"/>
              <a:ext cx="2098281" cy="190500"/>
            </a:xfrm>
            <a:custGeom>
              <a:avLst/>
              <a:gdLst>
                <a:gd name="connsiteX0" fmla="*/ 0 w 2097833"/>
                <a:gd name="connsiteY0" fmla="*/ 51031 h 190894"/>
                <a:gd name="connsiteX1" fmla="*/ 272152 w 2097833"/>
                <a:gd name="connsiteY1" fmla="*/ 5670 h 190894"/>
                <a:gd name="connsiteX2" fmla="*/ 396888 w 2097833"/>
                <a:gd name="connsiteY2" fmla="*/ 85052 h 190894"/>
                <a:gd name="connsiteX3" fmla="*/ 725737 w 2097833"/>
                <a:gd name="connsiteY3" fmla="*/ 96392 h 190894"/>
                <a:gd name="connsiteX4" fmla="*/ 839134 w 2097833"/>
                <a:gd name="connsiteY4" fmla="*/ 187114 h 190894"/>
                <a:gd name="connsiteX5" fmla="*/ 1043247 w 2097833"/>
                <a:gd name="connsiteY5" fmla="*/ 119073 h 190894"/>
                <a:gd name="connsiteX6" fmla="*/ 1598889 w 2097833"/>
                <a:gd name="connsiteY6" fmla="*/ 107732 h 190894"/>
                <a:gd name="connsiteX7" fmla="*/ 2052475 w 2097833"/>
                <a:gd name="connsiteY7" fmla="*/ 96392 h 190894"/>
                <a:gd name="connsiteX8" fmla="*/ 2052475 w 2097833"/>
                <a:gd name="connsiteY8" fmla="*/ 96392 h 190894"/>
                <a:gd name="connsiteX9" fmla="*/ 2097833 w 2097833"/>
                <a:gd name="connsiteY9" fmla="*/ 85052 h 1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7833" h="190894">
                  <a:moveTo>
                    <a:pt x="0" y="51031"/>
                  </a:moveTo>
                  <a:cubicBezTo>
                    <a:pt x="103002" y="25515"/>
                    <a:pt x="206004" y="0"/>
                    <a:pt x="272152" y="5670"/>
                  </a:cubicBezTo>
                  <a:cubicBezTo>
                    <a:pt x="338300" y="11340"/>
                    <a:pt x="321290" y="69932"/>
                    <a:pt x="396888" y="85052"/>
                  </a:cubicBezTo>
                  <a:cubicBezTo>
                    <a:pt x="472486" y="100172"/>
                    <a:pt x="652029" y="79382"/>
                    <a:pt x="725737" y="96392"/>
                  </a:cubicBezTo>
                  <a:cubicBezTo>
                    <a:pt x="799445" y="113402"/>
                    <a:pt x="786216" y="183334"/>
                    <a:pt x="839134" y="187114"/>
                  </a:cubicBezTo>
                  <a:cubicBezTo>
                    <a:pt x="892052" y="190894"/>
                    <a:pt x="916621" y="132303"/>
                    <a:pt x="1043247" y="119073"/>
                  </a:cubicBezTo>
                  <a:cubicBezTo>
                    <a:pt x="1169873" y="105843"/>
                    <a:pt x="1598889" y="107732"/>
                    <a:pt x="1598889" y="107732"/>
                  </a:cubicBezTo>
                  <a:lnTo>
                    <a:pt x="2052475" y="96392"/>
                  </a:lnTo>
                  <a:lnTo>
                    <a:pt x="2052475" y="96392"/>
                  </a:lnTo>
                  <a:lnTo>
                    <a:pt x="2097833" y="85052"/>
                  </a:lnTo>
                </a:path>
              </a:pathLst>
            </a:cu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nvGrpSpPr>
            <p:cNvPr id="102410" name="Group 52"/>
            <p:cNvGrpSpPr>
              <a:grpSpLocks/>
            </p:cNvGrpSpPr>
            <p:nvPr/>
          </p:nvGrpSpPr>
          <p:grpSpPr bwMode="auto">
            <a:xfrm>
              <a:off x="1404938" y="3675063"/>
              <a:ext cx="6359918" cy="3321050"/>
              <a:chOff x="2876550" y="3665905"/>
              <a:chExt cx="6359918" cy="3320683"/>
            </a:xfrm>
          </p:grpSpPr>
          <p:grpSp>
            <p:nvGrpSpPr>
              <p:cNvPr id="102411" name="Group 48"/>
              <p:cNvGrpSpPr>
                <a:grpSpLocks/>
              </p:cNvGrpSpPr>
              <p:nvPr/>
            </p:nvGrpSpPr>
            <p:grpSpPr bwMode="auto">
              <a:xfrm>
                <a:off x="2876550" y="3665905"/>
                <a:ext cx="6267450" cy="3320683"/>
                <a:chOff x="2876777" y="1030512"/>
                <a:chExt cx="6267223" cy="4136508"/>
              </a:xfrm>
            </p:grpSpPr>
            <p:grpSp>
              <p:nvGrpSpPr>
                <p:cNvPr id="102414" name="Group 33"/>
                <p:cNvGrpSpPr>
                  <a:grpSpLocks/>
                </p:cNvGrpSpPr>
                <p:nvPr/>
              </p:nvGrpSpPr>
              <p:grpSpPr bwMode="auto">
                <a:xfrm>
                  <a:off x="3081802" y="1127131"/>
                  <a:ext cx="5706597" cy="3608156"/>
                  <a:chOff x="2880" y="1889"/>
                  <a:chExt cx="5955" cy="3420"/>
                </a:xfrm>
              </p:grpSpPr>
              <p:sp>
                <p:nvSpPr>
                  <p:cNvPr id="102420" name="Rectangle 34"/>
                  <p:cNvSpPr>
                    <a:spLocks noChangeArrowheads="1"/>
                  </p:cNvSpPr>
                  <p:nvPr/>
                </p:nvSpPr>
                <p:spPr bwMode="auto">
                  <a:xfrm>
                    <a:off x="2880" y="1889"/>
                    <a:ext cx="5940" cy="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02421" name="Picture 35" descr="http://tbn0.google.com/images?q=tbn:74EkAN8r94_iJM:http://abkldesigns.com/skyln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 y="3149"/>
                    <a:ext cx="1260" cy="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2" name="Freeform 36"/>
                  <p:cNvSpPr>
                    <a:spLocks/>
                  </p:cNvSpPr>
                  <p:nvPr/>
                </p:nvSpPr>
                <p:spPr bwMode="auto">
                  <a:xfrm>
                    <a:off x="6765" y="3989"/>
                    <a:ext cx="2070" cy="1200"/>
                  </a:xfrm>
                  <a:custGeom>
                    <a:avLst/>
                    <a:gdLst>
                      <a:gd name="T0" fmla="*/ 0 w 2070"/>
                      <a:gd name="T1" fmla="*/ 0 h 1200"/>
                      <a:gd name="T2" fmla="*/ 30 w 2070"/>
                      <a:gd name="T3" fmla="*/ 105 h 1200"/>
                      <a:gd name="T4" fmla="*/ 150 w 2070"/>
                      <a:gd name="T5" fmla="*/ 225 h 1200"/>
                      <a:gd name="T6" fmla="*/ 765 w 2070"/>
                      <a:gd name="T7" fmla="*/ 360 h 1200"/>
                      <a:gd name="T8" fmla="*/ 975 w 2070"/>
                      <a:gd name="T9" fmla="*/ 390 h 1200"/>
                      <a:gd name="T10" fmla="*/ 1215 w 2070"/>
                      <a:gd name="T11" fmla="*/ 435 h 1200"/>
                      <a:gd name="T12" fmla="*/ 1320 w 2070"/>
                      <a:gd name="T13" fmla="*/ 675 h 1200"/>
                      <a:gd name="T14" fmla="*/ 1440 w 2070"/>
                      <a:gd name="T15" fmla="*/ 855 h 1200"/>
                      <a:gd name="T16" fmla="*/ 1485 w 2070"/>
                      <a:gd name="T17" fmla="*/ 900 h 1200"/>
                      <a:gd name="T18" fmla="*/ 1710 w 2070"/>
                      <a:gd name="T19" fmla="*/ 1035 h 1200"/>
                      <a:gd name="T20" fmla="*/ 1890 w 2070"/>
                      <a:gd name="T21" fmla="*/ 1110 h 1200"/>
                      <a:gd name="T22" fmla="*/ 2025 w 2070"/>
                      <a:gd name="T23" fmla="*/ 1185 h 1200"/>
                      <a:gd name="T24" fmla="*/ 2070 w 2070"/>
                      <a:gd name="T25" fmla="*/ 1200 h 12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70"/>
                      <a:gd name="T40" fmla="*/ 0 h 1200"/>
                      <a:gd name="T41" fmla="*/ 2070 w 2070"/>
                      <a:gd name="T42" fmla="*/ 1200 h 12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70" h="1200">
                        <a:moveTo>
                          <a:pt x="0" y="0"/>
                        </a:moveTo>
                        <a:cubicBezTo>
                          <a:pt x="5" y="19"/>
                          <a:pt x="19" y="83"/>
                          <a:pt x="30" y="105"/>
                        </a:cubicBezTo>
                        <a:cubicBezTo>
                          <a:pt x="57" y="160"/>
                          <a:pt x="102" y="191"/>
                          <a:pt x="150" y="225"/>
                        </a:cubicBezTo>
                        <a:cubicBezTo>
                          <a:pt x="332" y="355"/>
                          <a:pt x="550" y="324"/>
                          <a:pt x="765" y="360"/>
                        </a:cubicBezTo>
                        <a:cubicBezTo>
                          <a:pt x="895" y="382"/>
                          <a:pt x="825" y="371"/>
                          <a:pt x="975" y="390"/>
                        </a:cubicBezTo>
                        <a:cubicBezTo>
                          <a:pt x="1054" y="416"/>
                          <a:pt x="1132" y="425"/>
                          <a:pt x="1215" y="435"/>
                        </a:cubicBezTo>
                        <a:cubicBezTo>
                          <a:pt x="1329" y="473"/>
                          <a:pt x="1298" y="575"/>
                          <a:pt x="1320" y="675"/>
                        </a:cubicBezTo>
                        <a:cubicBezTo>
                          <a:pt x="1344" y="786"/>
                          <a:pt x="1354" y="769"/>
                          <a:pt x="1440" y="855"/>
                        </a:cubicBezTo>
                        <a:cubicBezTo>
                          <a:pt x="1455" y="870"/>
                          <a:pt x="1467" y="888"/>
                          <a:pt x="1485" y="900"/>
                        </a:cubicBezTo>
                        <a:cubicBezTo>
                          <a:pt x="1558" y="949"/>
                          <a:pt x="1630" y="1000"/>
                          <a:pt x="1710" y="1035"/>
                        </a:cubicBezTo>
                        <a:cubicBezTo>
                          <a:pt x="1772" y="1062"/>
                          <a:pt x="1830" y="1080"/>
                          <a:pt x="1890" y="1110"/>
                        </a:cubicBezTo>
                        <a:cubicBezTo>
                          <a:pt x="1936" y="1133"/>
                          <a:pt x="1979" y="1162"/>
                          <a:pt x="2025" y="1185"/>
                        </a:cubicBezTo>
                        <a:cubicBezTo>
                          <a:pt x="2039" y="1192"/>
                          <a:pt x="2070" y="1200"/>
                          <a:pt x="2070" y="12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423" name="Freeform 38"/>
                  <p:cNvSpPr>
                    <a:spLocks/>
                  </p:cNvSpPr>
                  <p:nvPr/>
                </p:nvSpPr>
                <p:spPr bwMode="auto">
                  <a:xfrm>
                    <a:off x="3176" y="2439"/>
                    <a:ext cx="2464" cy="1325"/>
                  </a:xfrm>
                  <a:custGeom>
                    <a:avLst/>
                    <a:gdLst>
                      <a:gd name="T0" fmla="*/ 0 w 2745"/>
                      <a:gd name="T1" fmla="*/ 0 h 900"/>
                      <a:gd name="T2" fmla="*/ 4 w 2745"/>
                      <a:gd name="T3" fmla="*/ 2147483647 h 900"/>
                      <a:gd name="T4" fmla="*/ 4 w 2745"/>
                      <a:gd name="T5" fmla="*/ 2147483647 h 900"/>
                      <a:gd name="T6" fmla="*/ 4 w 2745"/>
                      <a:gd name="T7" fmla="*/ 2147483647 h 900"/>
                      <a:gd name="T8" fmla="*/ 5 w 2745"/>
                      <a:gd name="T9" fmla="*/ 2147483647 h 900"/>
                      <a:gd name="T10" fmla="*/ 10 w 2745"/>
                      <a:gd name="T11" fmla="*/ 2147483647 h 900"/>
                      <a:gd name="T12" fmla="*/ 11 w 2745"/>
                      <a:gd name="T13" fmla="*/ 2147483647 h 900"/>
                      <a:gd name="T14" fmla="*/ 12 w 2745"/>
                      <a:gd name="T15" fmla="*/ 2147483647 h 900"/>
                      <a:gd name="T16" fmla="*/ 13 w 2745"/>
                      <a:gd name="T17" fmla="*/ 2147483647 h 900"/>
                      <a:gd name="T18" fmla="*/ 18 w 2745"/>
                      <a:gd name="T19" fmla="*/ 2147483647 h 900"/>
                      <a:gd name="T20" fmla="*/ 24 w 2745"/>
                      <a:gd name="T21" fmla="*/ 2147483647 h 9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45"/>
                      <a:gd name="T34" fmla="*/ 0 h 900"/>
                      <a:gd name="T35" fmla="*/ 2745 w 2745"/>
                      <a:gd name="T36" fmla="*/ 900 h 9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45" h="900">
                        <a:moveTo>
                          <a:pt x="0" y="0"/>
                        </a:moveTo>
                        <a:cubicBezTo>
                          <a:pt x="73" y="24"/>
                          <a:pt x="122" y="32"/>
                          <a:pt x="180" y="90"/>
                        </a:cubicBezTo>
                        <a:cubicBezTo>
                          <a:pt x="195" y="105"/>
                          <a:pt x="208" y="122"/>
                          <a:pt x="225" y="135"/>
                        </a:cubicBezTo>
                        <a:cubicBezTo>
                          <a:pt x="301" y="194"/>
                          <a:pt x="410" y="242"/>
                          <a:pt x="495" y="285"/>
                        </a:cubicBezTo>
                        <a:cubicBezTo>
                          <a:pt x="533" y="342"/>
                          <a:pt x="583" y="355"/>
                          <a:pt x="645" y="390"/>
                        </a:cubicBezTo>
                        <a:cubicBezTo>
                          <a:pt x="794" y="473"/>
                          <a:pt x="957" y="476"/>
                          <a:pt x="1125" y="495"/>
                        </a:cubicBezTo>
                        <a:cubicBezTo>
                          <a:pt x="1155" y="505"/>
                          <a:pt x="1185" y="515"/>
                          <a:pt x="1215" y="525"/>
                        </a:cubicBezTo>
                        <a:cubicBezTo>
                          <a:pt x="1254" y="538"/>
                          <a:pt x="1335" y="555"/>
                          <a:pt x="1335" y="555"/>
                        </a:cubicBezTo>
                        <a:cubicBezTo>
                          <a:pt x="1386" y="589"/>
                          <a:pt x="1425" y="600"/>
                          <a:pt x="1485" y="615"/>
                        </a:cubicBezTo>
                        <a:cubicBezTo>
                          <a:pt x="1664" y="735"/>
                          <a:pt x="1868" y="730"/>
                          <a:pt x="2070" y="780"/>
                        </a:cubicBezTo>
                        <a:cubicBezTo>
                          <a:pt x="2290" y="835"/>
                          <a:pt x="2517" y="900"/>
                          <a:pt x="2745" y="9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424" name="Freeform 39"/>
                  <p:cNvSpPr>
                    <a:spLocks/>
                  </p:cNvSpPr>
                  <p:nvPr/>
                </p:nvSpPr>
                <p:spPr bwMode="auto">
                  <a:xfrm>
                    <a:off x="5940" y="3974"/>
                    <a:ext cx="165" cy="1335"/>
                  </a:xfrm>
                  <a:custGeom>
                    <a:avLst/>
                    <a:gdLst>
                      <a:gd name="T0" fmla="*/ 60 w 165"/>
                      <a:gd name="T1" fmla="*/ 0 h 1335"/>
                      <a:gd name="T2" fmla="*/ 105 w 165"/>
                      <a:gd name="T3" fmla="*/ 135 h 1335"/>
                      <a:gd name="T4" fmla="*/ 135 w 165"/>
                      <a:gd name="T5" fmla="*/ 180 h 1335"/>
                      <a:gd name="T6" fmla="*/ 165 w 165"/>
                      <a:gd name="T7" fmla="*/ 270 h 1335"/>
                      <a:gd name="T8" fmla="*/ 90 w 165"/>
                      <a:gd name="T9" fmla="*/ 795 h 1335"/>
                      <a:gd name="T10" fmla="*/ 30 w 165"/>
                      <a:gd name="T11" fmla="*/ 1020 h 1335"/>
                      <a:gd name="T12" fmla="*/ 0 w 165"/>
                      <a:gd name="T13" fmla="*/ 1110 h 1335"/>
                      <a:gd name="T14" fmla="*/ 45 w 165"/>
                      <a:gd name="T15" fmla="*/ 1335 h 1335"/>
                      <a:gd name="T16" fmla="*/ 0 60000 65536"/>
                      <a:gd name="T17" fmla="*/ 0 60000 65536"/>
                      <a:gd name="T18" fmla="*/ 0 60000 65536"/>
                      <a:gd name="T19" fmla="*/ 0 60000 65536"/>
                      <a:gd name="T20" fmla="*/ 0 60000 65536"/>
                      <a:gd name="T21" fmla="*/ 0 60000 65536"/>
                      <a:gd name="T22" fmla="*/ 0 60000 65536"/>
                      <a:gd name="T23" fmla="*/ 0 60000 65536"/>
                      <a:gd name="T24" fmla="*/ 0 w 165"/>
                      <a:gd name="T25" fmla="*/ 0 h 1335"/>
                      <a:gd name="T26" fmla="*/ 165 w 165"/>
                      <a:gd name="T27" fmla="*/ 1335 h 13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5" h="1335">
                        <a:moveTo>
                          <a:pt x="60" y="0"/>
                        </a:moveTo>
                        <a:cubicBezTo>
                          <a:pt x="75" y="45"/>
                          <a:pt x="79" y="96"/>
                          <a:pt x="105" y="135"/>
                        </a:cubicBezTo>
                        <a:cubicBezTo>
                          <a:pt x="115" y="150"/>
                          <a:pt x="128" y="164"/>
                          <a:pt x="135" y="180"/>
                        </a:cubicBezTo>
                        <a:cubicBezTo>
                          <a:pt x="148" y="209"/>
                          <a:pt x="165" y="270"/>
                          <a:pt x="165" y="270"/>
                        </a:cubicBezTo>
                        <a:cubicBezTo>
                          <a:pt x="151" y="449"/>
                          <a:pt x="129" y="620"/>
                          <a:pt x="90" y="795"/>
                        </a:cubicBezTo>
                        <a:cubicBezTo>
                          <a:pt x="73" y="873"/>
                          <a:pt x="53" y="944"/>
                          <a:pt x="30" y="1020"/>
                        </a:cubicBezTo>
                        <a:cubicBezTo>
                          <a:pt x="21" y="1050"/>
                          <a:pt x="0" y="1110"/>
                          <a:pt x="0" y="1110"/>
                        </a:cubicBezTo>
                        <a:cubicBezTo>
                          <a:pt x="12" y="1182"/>
                          <a:pt x="45" y="1263"/>
                          <a:pt x="45" y="1335"/>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425" name="Freeform 40"/>
                  <p:cNvSpPr>
                    <a:spLocks/>
                  </p:cNvSpPr>
                  <p:nvPr/>
                </p:nvSpPr>
                <p:spPr bwMode="auto">
                  <a:xfrm>
                    <a:off x="6480" y="1889"/>
                    <a:ext cx="1080" cy="1725"/>
                  </a:xfrm>
                  <a:custGeom>
                    <a:avLst/>
                    <a:gdLst>
                      <a:gd name="T0" fmla="*/ 2147483647 w 587"/>
                      <a:gd name="T1" fmla="*/ 4169780 h 1485"/>
                      <a:gd name="T2" fmla="*/ 2147483647 w 587"/>
                      <a:gd name="T3" fmla="*/ 3074826 h 1485"/>
                      <a:gd name="T4" fmla="*/ 2147483647 w 587"/>
                      <a:gd name="T5" fmla="*/ 2526858 h 1485"/>
                      <a:gd name="T6" fmla="*/ 2147483647 w 587"/>
                      <a:gd name="T7" fmla="*/ 839681 h 1485"/>
                      <a:gd name="T8" fmla="*/ 2147483647 w 587"/>
                      <a:gd name="T9" fmla="*/ 465118 h 1485"/>
                      <a:gd name="T10" fmla="*/ 2147483647 w 587"/>
                      <a:gd name="T11" fmla="*/ 0 h 1485"/>
                      <a:gd name="T12" fmla="*/ 0 60000 65536"/>
                      <a:gd name="T13" fmla="*/ 0 60000 65536"/>
                      <a:gd name="T14" fmla="*/ 0 60000 65536"/>
                      <a:gd name="T15" fmla="*/ 0 60000 65536"/>
                      <a:gd name="T16" fmla="*/ 0 60000 65536"/>
                      <a:gd name="T17" fmla="*/ 0 60000 65536"/>
                      <a:gd name="T18" fmla="*/ 0 w 587"/>
                      <a:gd name="T19" fmla="*/ 0 h 1485"/>
                      <a:gd name="T20" fmla="*/ 587 w 587"/>
                      <a:gd name="T21" fmla="*/ 1485 h 1485"/>
                    </a:gdLst>
                    <a:ahLst/>
                    <a:cxnLst>
                      <a:cxn ang="T12">
                        <a:pos x="T0" y="T1"/>
                      </a:cxn>
                      <a:cxn ang="T13">
                        <a:pos x="T2" y="T3"/>
                      </a:cxn>
                      <a:cxn ang="T14">
                        <a:pos x="T4" y="T5"/>
                      </a:cxn>
                      <a:cxn ang="T15">
                        <a:pos x="T6" y="T7"/>
                      </a:cxn>
                      <a:cxn ang="T16">
                        <a:pos x="T8" y="T9"/>
                      </a:cxn>
                      <a:cxn ang="T17">
                        <a:pos x="T10" y="T11"/>
                      </a:cxn>
                    </a:cxnLst>
                    <a:rect l="T18" t="T19" r="T20" b="T21"/>
                    <a:pathLst>
                      <a:path w="587" h="1485">
                        <a:moveTo>
                          <a:pt x="37" y="1485"/>
                        </a:moveTo>
                        <a:cubicBezTo>
                          <a:pt x="0" y="1337"/>
                          <a:pt x="54" y="1225"/>
                          <a:pt x="112" y="1095"/>
                        </a:cubicBezTo>
                        <a:cubicBezTo>
                          <a:pt x="140" y="1032"/>
                          <a:pt x="156" y="962"/>
                          <a:pt x="187" y="900"/>
                        </a:cubicBezTo>
                        <a:cubicBezTo>
                          <a:pt x="294" y="686"/>
                          <a:pt x="390" y="472"/>
                          <a:pt x="562" y="300"/>
                        </a:cubicBezTo>
                        <a:cubicBezTo>
                          <a:pt x="587" y="225"/>
                          <a:pt x="582" y="270"/>
                          <a:pt x="547" y="165"/>
                        </a:cubicBezTo>
                        <a:cubicBezTo>
                          <a:pt x="530" y="113"/>
                          <a:pt x="547" y="55"/>
                          <a:pt x="547"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02426" name="Picture 43" descr="http://tbn2.google.com/images?q=tbn:UX3qqEl37iIdgM:http://www.silhouettesclipart.com/wp-content/uploads/2007/10/car-clip-art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00000">
                    <a:off x="3562" y="2989"/>
                    <a:ext cx="900"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7" name="Picture 44" descr="See full size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600000">
                    <a:off x="5626" y="4404"/>
                    <a:ext cx="720"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8" name="Picture 45" descr="http://tbn2.google.com/images?q=tbn:p6Yq-V5PGyrJOM:http://www.marinkidz.com/images/ca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600000">
                    <a:off x="6576" y="2555"/>
                    <a:ext cx="830"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9" name="Picture 46" descr="http://tbn2.google.com/images?q=tbn:XoES5RkHKdl9uM:http://www.newimageasia.com/images/Clipart%2520Ca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00000">
                    <a:off x="7920" y="4630"/>
                    <a:ext cx="720"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0" name="Picture 47" descr="http://tbn0.google.com/images?q=tbn:UXSAy44TGxxFsM:http://www.aperfectworld.org/clipart/nature/mountain.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0" y="193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1" name="Picture 48" descr="http://tbn0.google.com/images?q=tbn:UXSAy44TGxxFsM:http://www.aperfectworld.org/clipart/nature/mountain.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0" y="247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2" name="Picture 49" descr="http://tbn0.google.com/images?q=tbn:UXSAy44TGxxFsM:http://www.aperfectworld.org/clipart/nature/mountain.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0" y="2111"/>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3" name="Picture 41" descr="See full size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61" y="3598"/>
                    <a:ext cx="720"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415" name="TextBox 55"/>
                <p:cNvSpPr txBox="1">
                  <a:spLocks noChangeArrowheads="1"/>
                </p:cNvSpPr>
                <p:nvPr/>
              </p:nvSpPr>
              <p:spPr bwMode="auto">
                <a:xfrm>
                  <a:off x="7429808" y="1030512"/>
                  <a:ext cx="517564" cy="80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A</a:t>
                  </a:r>
                </a:p>
              </p:txBody>
            </p:sp>
            <p:sp>
              <p:nvSpPr>
                <p:cNvPr id="102416" name="TextBox 56"/>
                <p:cNvSpPr txBox="1">
                  <a:spLocks noChangeArrowheads="1"/>
                </p:cNvSpPr>
                <p:nvPr/>
              </p:nvSpPr>
              <p:spPr bwMode="auto">
                <a:xfrm>
                  <a:off x="2876777" y="2013856"/>
                  <a:ext cx="570366"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B</a:t>
                  </a:r>
                </a:p>
              </p:txBody>
            </p:sp>
            <p:sp>
              <p:nvSpPr>
                <p:cNvPr id="102417" name="TextBox 57"/>
                <p:cNvSpPr txBox="1">
                  <a:spLocks noChangeArrowheads="1"/>
                </p:cNvSpPr>
                <p:nvPr/>
              </p:nvSpPr>
              <p:spPr bwMode="auto">
                <a:xfrm>
                  <a:off x="6103257" y="43615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C</a:t>
                  </a:r>
                </a:p>
              </p:txBody>
            </p:sp>
            <p:sp>
              <p:nvSpPr>
                <p:cNvPr id="102418" name="TextBox 60"/>
                <p:cNvSpPr txBox="1">
                  <a:spLocks noChangeArrowheads="1"/>
                </p:cNvSpPr>
                <p:nvPr/>
              </p:nvSpPr>
              <p:spPr bwMode="auto">
                <a:xfrm>
                  <a:off x="8611961" y="2689163"/>
                  <a:ext cx="504825" cy="8054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E</a:t>
                  </a:r>
                </a:p>
              </p:txBody>
            </p:sp>
            <p:sp>
              <p:nvSpPr>
                <p:cNvPr id="102419" name="TextBox 61"/>
                <p:cNvSpPr txBox="1">
                  <a:spLocks noChangeArrowheads="1"/>
                </p:cNvSpPr>
                <p:nvPr/>
              </p:nvSpPr>
              <p:spPr bwMode="auto">
                <a:xfrm>
                  <a:off x="8626475" y="43107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D</a:t>
                  </a:r>
                </a:p>
              </p:txBody>
            </p:sp>
          </p:grpSp>
          <p:sp>
            <p:nvSpPr>
              <p:cNvPr id="102412" name="Line 32"/>
              <p:cNvSpPr>
                <a:spLocks noChangeShapeType="1"/>
              </p:cNvSpPr>
              <p:nvPr/>
            </p:nvSpPr>
            <p:spPr bwMode="auto">
              <a:xfrm flipV="1">
                <a:off x="8749619" y="3762145"/>
                <a:ext cx="0" cy="45734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413" name="Text Box 42"/>
              <p:cNvSpPr txBox="1">
                <a:spLocks noChangeArrowheads="1"/>
              </p:cNvSpPr>
              <p:nvPr/>
            </p:nvSpPr>
            <p:spPr bwMode="auto">
              <a:xfrm>
                <a:off x="8443739" y="4209870"/>
                <a:ext cx="792729" cy="4262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cs typeface="Arial" charset="0"/>
                  </a:rPr>
                  <a:t>North</a:t>
                </a:r>
              </a:p>
            </p:txBody>
          </p:sp>
        </p:grpSp>
      </p:grpSp>
      <p:sp>
        <p:nvSpPr>
          <p:cNvPr id="102408" name="TextBox 47"/>
          <p:cNvSpPr txBox="1">
            <a:spLocks noChangeArrowheads="1"/>
          </p:cNvSpPr>
          <p:nvPr/>
        </p:nvSpPr>
        <p:spPr bwMode="auto">
          <a:xfrm>
            <a:off x="0" y="10922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i)</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 name="Rectangle 44"/>
          <p:cNvSpPr>
            <a:spLocks noChangeArrowheads="1"/>
          </p:cNvSpPr>
          <p:nvPr/>
        </p:nvSpPr>
        <p:spPr bwMode="auto">
          <a:xfrm>
            <a:off x="0" y="1106488"/>
            <a:ext cx="8980488" cy="2593975"/>
          </a:xfrm>
          <a:prstGeom prst="rect">
            <a:avLst/>
          </a:prstGeom>
          <a:solidFill>
            <a:srgbClr val="7F7F7F">
              <a:alpha val="10196"/>
            </a:srgbClr>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104450" name="Title 1"/>
          <p:cNvSpPr>
            <a:spLocks noGrp="1"/>
          </p:cNvSpPr>
          <p:nvPr>
            <p:ph type="title"/>
          </p:nvPr>
        </p:nvSpPr>
        <p:spPr>
          <a:xfrm>
            <a:off x="1936750" y="60325"/>
            <a:ext cx="7207250" cy="673100"/>
          </a:xfrm>
        </p:spPr>
        <p:txBody>
          <a:bodyPr/>
          <a:lstStyle/>
          <a:p>
            <a:pPr eaLnBrk="1" hangingPunct="1"/>
            <a:r>
              <a:rPr lang="en-US" sz="3200" b="1">
                <a:latin typeface="Arial" charset="0"/>
                <a:cs typeface="ＭＳ Ｐゴシック" charset="0"/>
              </a:rPr>
              <a:t>Match cars and graphs</a:t>
            </a:r>
            <a:endParaRPr lang="en-US" sz="3200">
              <a:latin typeface="Arial" charset="0"/>
              <a:cs typeface="ＭＳ Ｐゴシック" charset="0"/>
            </a:endParaRPr>
          </a:p>
        </p:txBody>
      </p:sp>
      <p:sp>
        <p:nvSpPr>
          <p:cNvPr id="50180" name="TextBox 47"/>
          <p:cNvSpPr txBox="1">
            <a:spLocks noChangeArrowheads="1"/>
          </p:cNvSpPr>
          <p:nvPr/>
        </p:nvSpPr>
        <p:spPr bwMode="auto">
          <a:xfrm>
            <a:off x="4627563" y="1144588"/>
            <a:ext cx="2044700" cy="1938337"/>
          </a:xfrm>
          <a:prstGeom prst="rect">
            <a:avLst/>
          </a:prstGeom>
          <a:noFill/>
          <a:ln w="9525">
            <a:noFill/>
            <a:miter lim="800000"/>
            <a:headEnd/>
            <a:tailEnd/>
          </a:ln>
        </p:spPr>
        <p:txBody>
          <a:bodyPr>
            <a:spAutoFit/>
          </a:bodyPr>
          <a:lstStyle/>
          <a:p>
            <a:pPr>
              <a:defRPr/>
            </a:pPr>
            <a:r>
              <a:rPr lang="en-US" sz="2400" dirty="0">
                <a:ea typeface="ＭＳ Ｐゴシック" pitchFamily="-112" charset="-128"/>
                <a:cs typeface="+mn-cs"/>
              </a:rPr>
              <a:t>What</a:t>
            </a:r>
          </a:p>
          <a:p>
            <a:pPr>
              <a:defRPr/>
            </a:pPr>
            <a:r>
              <a:rPr lang="en-US" sz="2400" dirty="0">
                <a:ea typeface="ＭＳ Ｐゴシック" pitchFamily="-112" charset="-128"/>
                <a:cs typeface="+mn-cs"/>
              </a:rPr>
              <a:t>direction?</a:t>
            </a:r>
          </a:p>
          <a:p>
            <a:pPr>
              <a:defRPr/>
            </a:pPr>
            <a:endParaRPr lang="en-US" sz="2400" dirty="0">
              <a:ea typeface="ＭＳ Ｐゴシック" pitchFamily="-112" charset="-128"/>
              <a:cs typeface="+mn-cs"/>
            </a:endParaRPr>
          </a:p>
          <a:p>
            <a:pPr>
              <a:defRPr/>
            </a:pPr>
            <a:r>
              <a:rPr lang="en-US" sz="2400" u="heavy" dirty="0">
                <a:ea typeface="ＭＳ Ｐゴシック" pitchFamily="-112" charset="-128"/>
                <a:cs typeface="+mn-cs"/>
              </a:rPr>
              <a:t>North-Northeast</a:t>
            </a:r>
          </a:p>
        </p:txBody>
      </p:sp>
      <p:sp>
        <p:nvSpPr>
          <p:cNvPr id="50181" name="TextBox 48"/>
          <p:cNvSpPr txBox="1">
            <a:spLocks noChangeArrowheads="1"/>
          </p:cNvSpPr>
          <p:nvPr/>
        </p:nvSpPr>
        <p:spPr bwMode="auto">
          <a:xfrm>
            <a:off x="6645275" y="1144588"/>
            <a:ext cx="1724025" cy="1323975"/>
          </a:xfrm>
          <a:prstGeom prst="rect">
            <a:avLst/>
          </a:prstGeom>
          <a:noFill/>
          <a:ln w="9525">
            <a:noFill/>
            <a:miter lim="800000"/>
            <a:headEnd/>
            <a:tailEnd/>
          </a:ln>
        </p:spPr>
        <p:txBody>
          <a:bodyPr wrap="none">
            <a:spAutoFit/>
          </a:bodyPr>
          <a:lstStyle/>
          <a:p>
            <a:pPr>
              <a:defRPr/>
            </a:pPr>
            <a:r>
              <a:rPr lang="en-US" sz="2400" dirty="0">
                <a:ea typeface="ＭＳ Ｐゴシック" pitchFamily="-112" charset="-128"/>
                <a:cs typeface="+mn-cs"/>
              </a:rPr>
              <a:t>Which car?</a:t>
            </a:r>
          </a:p>
          <a:p>
            <a:pPr>
              <a:defRPr/>
            </a:pPr>
            <a:endParaRPr lang="en-US" sz="3200" dirty="0">
              <a:ea typeface="ＭＳ Ｐゴシック" pitchFamily="-112" charset="-128"/>
              <a:cs typeface="+mn-cs"/>
            </a:endParaRPr>
          </a:p>
          <a:p>
            <a:pPr>
              <a:defRPr/>
            </a:pPr>
            <a:r>
              <a:rPr lang="en-US" sz="2400" u="heavy" dirty="0">
                <a:ea typeface="ＭＳ Ｐゴシック" pitchFamily="-112" charset="-128"/>
                <a:cs typeface="+mn-cs"/>
              </a:rPr>
              <a:t>Car A</a:t>
            </a:r>
          </a:p>
        </p:txBody>
      </p:sp>
      <p:sp>
        <p:nvSpPr>
          <p:cNvPr id="104453" name="TextBox 47"/>
          <p:cNvSpPr txBox="1">
            <a:spLocks noChangeArrowheads="1"/>
          </p:cNvSpPr>
          <p:nvPr/>
        </p:nvSpPr>
        <p:spPr bwMode="auto">
          <a:xfrm>
            <a:off x="0" y="10922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i)</a:t>
            </a:r>
          </a:p>
        </p:txBody>
      </p:sp>
      <p:grpSp>
        <p:nvGrpSpPr>
          <p:cNvPr id="104454" name="Group 53"/>
          <p:cNvGrpSpPr>
            <a:grpSpLocks/>
          </p:cNvGrpSpPr>
          <p:nvPr/>
        </p:nvGrpSpPr>
        <p:grpSpPr bwMode="auto">
          <a:xfrm>
            <a:off x="1404938" y="3675063"/>
            <a:ext cx="6303962" cy="3321050"/>
            <a:chOff x="1404938" y="3675063"/>
            <a:chExt cx="6304217" cy="3321050"/>
          </a:xfrm>
        </p:grpSpPr>
        <p:sp>
          <p:nvSpPr>
            <p:cNvPr id="55" name="Freeform 54"/>
            <p:cNvSpPr/>
            <p:nvPr/>
          </p:nvSpPr>
          <p:spPr>
            <a:xfrm>
              <a:off x="5329397" y="5302250"/>
              <a:ext cx="2098760" cy="190500"/>
            </a:xfrm>
            <a:custGeom>
              <a:avLst/>
              <a:gdLst>
                <a:gd name="connsiteX0" fmla="*/ 0 w 2097833"/>
                <a:gd name="connsiteY0" fmla="*/ 51031 h 190894"/>
                <a:gd name="connsiteX1" fmla="*/ 272152 w 2097833"/>
                <a:gd name="connsiteY1" fmla="*/ 5670 h 190894"/>
                <a:gd name="connsiteX2" fmla="*/ 396888 w 2097833"/>
                <a:gd name="connsiteY2" fmla="*/ 85052 h 190894"/>
                <a:gd name="connsiteX3" fmla="*/ 725737 w 2097833"/>
                <a:gd name="connsiteY3" fmla="*/ 96392 h 190894"/>
                <a:gd name="connsiteX4" fmla="*/ 839134 w 2097833"/>
                <a:gd name="connsiteY4" fmla="*/ 187114 h 190894"/>
                <a:gd name="connsiteX5" fmla="*/ 1043247 w 2097833"/>
                <a:gd name="connsiteY5" fmla="*/ 119073 h 190894"/>
                <a:gd name="connsiteX6" fmla="*/ 1598889 w 2097833"/>
                <a:gd name="connsiteY6" fmla="*/ 107732 h 190894"/>
                <a:gd name="connsiteX7" fmla="*/ 2052475 w 2097833"/>
                <a:gd name="connsiteY7" fmla="*/ 96392 h 190894"/>
                <a:gd name="connsiteX8" fmla="*/ 2052475 w 2097833"/>
                <a:gd name="connsiteY8" fmla="*/ 96392 h 190894"/>
                <a:gd name="connsiteX9" fmla="*/ 2097833 w 2097833"/>
                <a:gd name="connsiteY9" fmla="*/ 85052 h 1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7833" h="190894">
                  <a:moveTo>
                    <a:pt x="0" y="51031"/>
                  </a:moveTo>
                  <a:cubicBezTo>
                    <a:pt x="103002" y="25515"/>
                    <a:pt x="206004" y="0"/>
                    <a:pt x="272152" y="5670"/>
                  </a:cubicBezTo>
                  <a:cubicBezTo>
                    <a:pt x="338300" y="11340"/>
                    <a:pt x="321290" y="69932"/>
                    <a:pt x="396888" y="85052"/>
                  </a:cubicBezTo>
                  <a:cubicBezTo>
                    <a:pt x="472486" y="100172"/>
                    <a:pt x="652029" y="79382"/>
                    <a:pt x="725737" y="96392"/>
                  </a:cubicBezTo>
                  <a:cubicBezTo>
                    <a:pt x="799445" y="113402"/>
                    <a:pt x="786216" y="183334"/>
                    <a:pt x="839134" y="187114"/>
                  </a:cubicBezTo>
                  <a:cubicBezTo>
                    <a:pt x="892052" y="190894"/>
                    <a:pt x="916621" y="132303"/>
                    <a:pt x="1043247" y="119073"/>
                  </a:cubicBezTo>
                  <a:cubicBezTo>
                    <a:pt x="1169873" y="105843"/>
                    <a:pt x="1598889" y="107732"/>
                    <a:pt x="1598889" y="107732"/>
                  </a:cubicBezTo>
                  <a:lnTo>
                    <a:pt x="2052475" y="96392"/>
                  </a:lnTo>
                  <a:lnTo>
                    <a:pt x="2052475" y="96392"/>
                  </a:lnTo>
                  <a:lnTo>
                    <a:pt x="2097833" y="85052"/>
                  </a:lnTo>
                </a:path>
              </a:pathLst>
            </a:cu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nvGrpSpPr>
            <p:cNvPr id="104470" name="Group 52"/>
            <p:cNvGrpSpPr>
              <a:grpSpLocks/>
            </p:cNvGrpSpPr>
            <p:nvPr/>
          </p:nvGrpSpPr>
          <p:grpSpPr bwMode="auto">
            <a:xfrm>
              <a:off x="1404938" y="3675063"/>
              <a:ext cx="6304217" cy="3321050"/>
              <a:chOff x="2876550" y="3665905"/>
              <a:chExt cx="6304217" cy="3320683"/>
            </a:xfrm>
          </p:grpSpPr>
          <p:grpSp>
            <p:nvGrpSpPr>
              <p:cNvPr id="104471" name="Group 48"/>
              <p:cNvGrpSpPr>
                <a:grpSpLocks/>
              </p:cNvGrpSpPr>
              <p:nvPr/>
            </p:nvGrpSpPr>
            <p:grpSpPr bwMode="auto">
              <a:xfrm>
                <a:off x="2876550" y="3665905"/>
                <a:ext cx="6267450" cy="3320683"/>
                <a:chOff x="2876777" y="1030512"/>
                <a:chExt cx="6267223" cy="4136508"/>
              </a:xfrm>
            </p:grpSpPr>
            <p:grpSp>
              <p:nvGrpSpPr>
                <p:cNvPr id="104474" name="Group 33"/>
                <p:cNvGrpSpPr>
                  <a:grpSpLocks/>
                </p:cNvGrpSpPr>
                <p:nvPr/>
              </p:nvGrpSpPr>
              <p:grpSpPr bwMode="auto">
                <a:xfrm>
                  <a:off x="3081802" y="1127131"/>
                  <a:ext cx="5706597" cy="3608156"/>
                  <a:chOff x="2880" y="1889"/>
                  <a:chExt cx="5955" cy="3420"/>
                </a:xfrm>
              </p:grpSpPr>
              <p:sp>
                <p:nvSpPr>
                  <p:cNvPr id="104480" name="Rectangle 34"/>
                  <p:cNvSpPr>
                    <a:spLocks noChangeArrowheads="1"/>
                  </p:cNvSpPr>
                  <p:nvPr/>
                </p:nvSpPr>
                <p:spPr bwMode="auto">
                  <a:xfrm>
                    <a:off x="2880" y="1889"/>
                    <a:ext cx="5940" cy="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04481" name="Picture 35" descr="http://tbn0.google.com/images?q=tbn:74EkAN8r94_iJM:http://abkldesigns.com/skyln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 y="3149"/>
                    <a:ext cx="1260" cy="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82" name="Freeform 36"/>
                  <p:cNvSpPr>
                    <a:spLocks/>
                  </p:cNvSpPr>
                  <p:nvPr/>
                </p:nvSpPr>
                <p:spPr bwMode="auto">
                  <a:xfrm>
                    <a:off x="6765" y="3989"/>
                    <a:ext cx="2070" cy="1200"/>
                  </a:xfrm>
                  <a:custGeom>
                    <a:avLst/>
                    <a:gdLst>
                      <a:gd name="T0" fmla="*/ 0 w 2070"/>
                      <a:gd name="T1" fmla="*/ 0 h 1200"/>
                      <a:gd name="T2" fmla="*/ 30 w 2070"/>
                      <a:gd name="T3" fmla="*/ 105 h 1200"/>
                      <a:gd name="T4" fmla="*/ 150 w 2070"/>
                      <a:gd name="T5" fmla="*/ 225 h 1200"/>
                      <a:gd name="T6" fmla="*/ 765 w 2070"/>
                      <a:gd name="T7" fmla="*/ 360 h 1200"/>
                      <a:gd name="T8" fmla="*/ 975 w 2070"/>
                      <a:gd name="T9" fmla="*/ 390 h 1200"/>
                      <a:gd name="T10" fmla="*/ 1215 w 2070"/>
                      <a:gd name="T11" fmla="*/ 435 h 1200"/>
                      <a:gd name="T12" fmla="*/ 1320 w 2070"/>
                      <a:gd name="T13" fmla="*/ 675 h 1200"/>
                      <a:gd name="T14" fmla="*/ 1440 w 2070"/>
                      <a:gd name="T15" fmla="*/ 855 h 1200"/>
                      <a:gd name="T16" fmla="*/ 1485 w 2070"/>
                      <a:gd name="T17" fmla="*/ 900 h 1200"/>
                      <a:gd name="T18" fmla="*/ 1710 w 2070"/>
                      <a:gd name="T19" fmla="*/ 1035 h 1200"/>
                      <a:gd name="T20" fmla="*/ 1890 w 2070"/>
                      <a:gd name="T21" fmla="*/ 1110 h 1200"/>
                      <a:gd name="T22" fmla="*/ 2025 w 2070"/>
                      <a:gd name="T23" fmla="*/ 1185 h 1200"/>
                      <a:gd name="T24" fmla="*/ 2070 w 2070"/>
                      <a:gd name="T25" fmla="*/ 1200 h 12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70"/>
                      <a:gd name="T40" fmla="*/ 0 h 1200"/>
                      <a:gd name="T41" fmla="*/ 2070 w 2070"/>
                      <a:gd name="T42" fmla="*/ 1200 h 12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70" h="1200">
                        <a:moveTo>
                          <a:pt x="0" y="0"/>
                        </a:moveTo>
                        <a:cubicBezTo>
                          <a:pt x="5" y="19"/>
                          <a:pt x="19" y="83"/>
                          <a:pt x="30" y="105"/>
                        </a:cubicBezTo>
                        <a:cubicBezTo>
                          <a:pt x="57" y="160"/>
                          <a:pt x="102" y="191"/>
                          <a:pt x="150" y="225"/>
                        </a:cubicBezTo>
                        <a:cubicBezTo>
                          <a:pt x="332" y="355"/>
                          <a:pt x="550" y="324"/>
                          <a:pt x="765" y="360"/>
                        </a:cubicBezTo>
                        <a:cubicBezTo>
                          <a:pt x="895" y="382"/>
                          <a:pt x="825" y="371"/>
                          <a:pt x="975" y="390"/>
                        </a:cubicBezTo>
                        <a:cubicBezTo>
                          <a:pt x="1054" y="416"/>
                          <a:pt x="1132" y="425"/>
                          <a:pt x="1215" y="435"/>
                        </a:cubicBezTo>
                        <a:cubicBezTo>
                          <a:pt x="1329" y="473"/>
                          <a:pt x="1298" y="575"/>
                          <a:pt x="1320" y="675"/>
                        </a:cubicBezTo>
                        <a:cubicBezTo>
                          <a:pt x="1344" y="786"/>
                          <a:pt x="1354" y="769"/>
                          <a:pt x="1440" y="855"/>
                        </a:cubicBezTo>
                        <a:cubicBezTo>
                          <a:pt x="1455" y="870"/>
                          <a:pt x="1467" y="888"/>
                          <a:pt x="1485" y="900"/>
                        </a:cubicBezTo>
                        <a:cubicBezTo>
                          <a:pt x="1558" y="949"/>
                          <a:pt x="1630" y="1000"/>
                          <a:pt x="1710" y="1035"/>
                        </a:cubicBezTo>
                        <a:cubicBezTo>
                          <a:pt x="1772" y="1062"/>
                          <a:pt x="1830" y="1080"/>
                          <a:pt x="1890" y="1110"/>
                        </a:cubicBezTo>
                        <a:cubicBezTo>
                          <a:pt x="1936" y="1133"/>
                          <a:pt x="1979" y="1162"/>
                          <a:pt x="2025" y="1185"/>
                        </a:cubicBezTo>
                        <a:cubicBezTo>
                          <a:pt x="2039" y="1192"/>
                          <a:pt x="2070" y="1200"/>
                          <a:pt x="2070" y="12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83" name="Freeform 38"/>
                  <p:cNvSpPr>
                    <a:spLocks/>
                  </p:cNvSpPr>
                  <p:nvPr/>
                </p:nvSpPr>
                <p:spPr bwMode="auto">
                  <a:xfrm>
                    <a:off x="3176" y="2439"/>
                    <a:ext cx="2464" cy="1325"/>
                  </a:xfrm>
                  <a:custGeom>
                    <a:avLst/>
                    <a:gdLst>
                      <a:gd name="T0" fmla="*/ 0 w 2745"/>
                      <a:gd name="T1" fmla="*/ 0 h 900"/>
                      <a:gd name="T2" fmla="*/ 4 w 2745"/>
                      <a:gd name="T3" fmla="*/ 2147483647 h 900"/>
                      <a:gd name="T4" fmla="*/ 4 w 2745"/>
                      <a:gd name="T5" fmla="*/ 2147483647 h 900"/>
                      <a:gd name="T6" fmla="*/ 4 w 2745"/>
                      <a:gd name="T7" fmla="*/ 2147483647 h 900"/>
                      <a:gd name="T8" fmla="*/ 5 w 2745"/>
                      <a:gd name="T9" fmla="*/ 2147483647 h 900"/>
                      <a:gd name="T10" fmla="*/ 10 w 2745"/>
                      <a:gd name="T11" fmla="*/ 2147483647 h 900"/>
                      <a:gd name="T12" fmla="*/ 11 w 2745"/>
                      <a:gd name="T13" fmla="*/ 2147483647 h 900"/>
                      <a:gd name="T14" fmla="*/ 12 w 2745"/>
                      <a:gd name="T15" fmla="*/ 2147483647 h 900"/>
                      <a:gd name="T16" fmla="*/ 13 w 2745"/>
                      <a:gd name="T17" fmla="*/ 2147483647 h 900"/>
                      <a:gd name="T18" fmla="*/ 18 w 2745"/>
                      <a:gd name="T19" fmla="*/ 2147483647 h 900"/>
                      <a:gd name="T20" fmla="*/ 24 w 2745"/>
                      <a:gd name="T21" fmla="*/ 2147483647 h 9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45"/>
                      <a:gd name="T34" fmla="*/ 0 h 900"/>
                      <a:gd name="T35" fmla="*/ 2745 w 2745"/>
                      <a:gd name="T36" fmla="*/ 900 h 9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45" h="900">
                        <a:moveTo>
                          <a:pt x="0" y="0"/>
                        </a:moveTo>
                        <a:cubicBezTo>
                          <a:pt x="73" y="24"/>
                          <a:pt x="122" y="32"/>
                          <a:pt x="180" y="90"/>
                        </a:cubicBezTo>
                        <a:cubicBezTo>
                          <a:pt x="195" y="105"/>
                          <a:pt x="208" y="122"/>
                          <a:pt x="225" y="135"/>
                        </a:cubicBezTo>
                        <a:cubicBezTo>
                          <a:pt x="301" y="194"/>
                          <a:pt x="410" y="242"/>
                          <a:pt x="495" y="285"/>
                        </a:cubicBezTo>
                        <a:cubicBezTo>
                          <a:pt x="533" y="342"/>
                          <a:pt x="583" y="355"/>
                          <a:pt x="645" y="390"/>
                        </a:cubicBezTo>
                        <a:cubicBezTo>
                          <a:pt x="794" y="473"/>
                          <a:pt x="957" y="476"/>
                          <a:pt x="1125" y="495"/>
                        </a:cubicBezTo>
                        <a:cubicBezTo>
                          <a:pt x="1155" y="505"/>
                          <a:pt x="1185" y="515"/>
                          <a:pt x="1215" y="525"/>
                        </a:cubicBezTo>
                        <a:cubicBezTo>
                          <a:pt x="1254" y="538"/>
                          <a:pt x="1335" y="555"/>
                          <a:pt x="1335" y="555"/>
                        </a:cubicBezTo>
                        <a:cubicBezTo>
                          <a:pt x="1386" y="589"/>
                          <a:pt x="1425" y="600"/>
                          <a:pt x="1485" y="615"/>
                        </a:cubicBezTo>
                        <a:cubicBezTo>
                          <a:pt x="1664" y="735"/>
                          <a:pt x="1868" y="730"/>
                          <a:pt x="2070" y="780"/>
                        </a:cubicBezTo>
                        <a:cubicBezTo>
                          <a:pt x="2290" y="835"/>
                          <a:pt x="2517" y="900"/>
                          <a:pt x="2745" y="9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84" name="Freeform 39"/>
                  <p:cNvSpPr>
                    <a:spLocks/>
                  </p:cNvSpPr>
                  <p:nvPr/>
                </p:nvSpPr>
                <p:spPr bwMode="auto">
                  <a:xfrm>
                    <a:off x="5940" y="3974"/>
                    <a:ext cx="165" cy="1335"/>
                  </a:xfrm>
                  <a:custGeom>
                    <a:avLst/>
                    <a:gdLst>
                      <a:gd name="T0" fmla="*/ 60 w 165"/>
                      <a:gd name="T1" fmla="*/ 0 h 1335"/>
                      <a:gd name="T2" fmla="*/ 105 w 165"/>
                      <a:gd name="T3" fmla="*/ 135 h 1335"/>
                      <a:gd name="T4" fmla="*/ 135 w 165"/>
                      <a:gd name="T5" fmla="*/ 180 h 1335"/>
                      <a:gd name="T6" fmla="*/ 165 w 165"/>
                      <a:gd name="T7" fmla="*/ 270 h 1335"/>
                      <a:gd name="T8" fmla="*/ 90 w 165"/>
                      <a:gd name="T9" fmla="*/ 795 h 1335"/>
                      <a:gd name="T10" fmla="*/ 30 w 165"/>
                      <a:gd name="T11" fmla="*/ 1020 h 1335"/>
                      <a:gd name="T12" fmla="*/ 0 w 165"/>
                      <a:gd name="T13" fmla="*/ 1110 h 1335"/>
                      <a:gd name="T14" fmla="*/ 45 w 165"/>
                      <a:gd name="T15" fmla="*/ 1335 h 1335"/>
                      <a:gd name="T16" fmla="*/ 0 60000 65536"/>
                      <a:gd name="T17" fmla="*/ 0 60000 65536"/>
                      <a:gd name="T18" fmla="*/ 0 60000 65536"/>
                      <a:gd name="T19" fmla="*/ 0 60000 65536"/>
                      <a:gd name="T20" fmla="*/ 0 60000 65536"/>
                      <a:gd name="T21" fmla="*/ 0 60000 65536"/>
                      <a:gd name="T22" fmla="*/ 0 60000 65536"/>
                      <a:gd name="T23" fmla="*/ 0 60000 65536"/>
                      <a:gd name="T24" fmla="*/ 0 w 165"/>
                      <a:gd name="T25" fmla="*/ 0 h 1335"/>
                      <a:gd name="T26" fmla="*/ 165 w 165"/>
                      <a:gd name="T27" fmla="*/ 1335 h 13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5" h="1335">
                        <a:moveTo>
                          <a:pt x="60" y="0"/>
                        </a:moveTo>
                        <a:cubicBezTo>
                          <a:pt x="75" y="45"/>
                          <a:pt x="79" y="96"/>
                          <a:pt x="105" y="135"/>
                        </a:cubicBezTo>
                        <a:cubicBezTo>
                          <a:pt x="115" y="150"/>
                          <a:pt x="128" y="164"/>
                          <a:pt x="135" y="180"/>
                        </a:cubicBezTo>
                        <a:cubicBezTo>
                          <a:pt x="148" y="209"/>
                          <a:pt x="165" y="270"/>
                          <a:pt x="165" y="270"/>
                        </a:cubicBezTo>
                        <a:cubicBezTo>
                          <a:pt x="151" y="449"/>
                          <a:pt x="129" y="620"/>
                          <a:pt x="90" y="795"/>
                        </a:cubicBezTo>
                        <a:cubicBezTo>
                          <a:pt x="73" y="873"/>
                          <a:pt x="53" y="944"/>
                          <a:pt x="30" y="1020"/>
                        </a:cubicBezTo>
                        <a:cubicBezTo>
                          <a:pt x="21" y="1050"/>
                          <a:pt x="0" y="1110"/>
                          <a:pt x="0" y="1110"/>
                        </a:cubicBezTo>
                        <a:cubicBezTo>
                          <a:pt x="12" y="1182"/>
                          <a:pt x="45" y="1263"/>
                          <a:pt x="45" y="1335"/>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85" name="Freeform 40"/>
                  <p:cNvSpPr>
                    <a:spLocks/>
                  </p:cNvSpPr>
                  <p:nvPr/>
                </p:nvSpPr>
                <p:spPr bwMode="auto">
                  <a:xfrm>
                    <a:off x="6480" y="1889"/>
                    <a:ext cx="1080" cy="1725"/>
                  </a:xfrm>
                  <a:custGeom>
                    <a:avLst/>
                    <a:gdLst>
                      <a:gd name="T0" fmla="*/ 2147483647 w 587"/>
                      <a:gd name="T1" fmla="*/ 4169780 h 1485"/>
                      <a:gd name="T2" fmla="*/ 2147483647 w 587"/>
                      <a:gd name="T3" fmla="*/ 3074826 h 1485"/>
                      <a:gd name="T4" fmla="*/ 2147483647 w 587"/>
                      <a:gd name="T5" fmla="*/ 2526858 h 1485"/>
                      <a:gd name="T6" fmla="*/ 2147483647 w 587"/>
                      <a:gd name="T7" fmla="*/ 839681 h 1485"/>
                      <a:gd name="T8" fmla="*/ 2147483647 w 587"/>
                      <a:gd name="T9" fmla="*/ 465118 h 1485"/>
                      <a:gd name="T10" fmla="*/ 2147483647 w 587"/>
                      <a:gd name="T11" fmla="*/ 0 h 1485"/>
                      <a:gd name="T12" fmla="*/ 0 60000 65536"/>
                      <a:gd name="T13" fmla="*/ 0 60000 65536"/>
                      <a:gd name="T14" fmla="*/ 0 60000 65536"/>
                      <a:gd name="T15" fmla="*/ 0 60000 65536"/>
                      <a:gd name="T16" fmla="*/ 0 60000 65536"/>
                      <a:gd name="T17" fmla="*/ 0 60000 65536"/>
                      <a:gd name="T18" fmla="*/ 0 w 587"/>
                      <a:gd name="T19" fmla="*/ 0 h 1485"/>
                      <a:gd name="T20" fmla="*/ 587 w 587"/>
                      <a:gd name="T21" fmla="*/ 1485 h 1485"/>
                    </a:gdLst>
                    <a:ahLst/>
                    <a:cxnLst>
                      <a:cxn ang="T12">
                        <a:pos x="T0" y="T1"/>
                      </a:cxn>
                      <a:cxn ang="T13">
                        <a:pos x="T2" y="T3"/>
                      </a:cxn>
                      <a:cxn ang="T14">
                        <a:pos x="T4" y="T5"/>
                      </a:cxn>
                      <a:cxn ang="T15">
                        <a:pos x="T6" y="T7"/>
                      </a:cxn>
                      <a:cxn ang="T16">
                        <a:pos x="T8" y="T9"/>
                      </a:cxn>
                      <a:cxn ang="T17">
                        <a:pos x="T10" y="T11"/>
                      </a:cxn>
                    </a:cxnLst>
                    <a:rect l="T18" t="T19" r="T20" b="T21"/>
                    <a:pathLst>
                      <a:path w="587" h="1485">
                        <a:moveTo>
                          <a:pt x="37" y="1485"/>
                        </a:moveTo>
                        <a:cubicBezTo>
                          <a:pt x="0" y="1337"/>
                          <a:pt x="54" y="1225"/>
                          <a:pt x="112" y="1095"/>
                        </a:cubicBezTo>
                        <a:cubicBezTo>
                          <a:pt x="140" y="1032"/>
                          <a:pt x="156" y="962"/>
                          <a:pt x="187" y="900"/>
                        </a:cubicBezTo>
                        <a:cubicBezTo>
                          <a:pt x="294" y="686"/>
                          <a:pt x="390" y="472"/>
                          <a:pt x="562" y="300"/>
                        </a:cubicBezTo>
                        <a:cubicBezTo>
                          <a:pt x="587" y="225"/>
                          <a:pt x="582" y="270"/>
                          <a:pt x="547" y="165"/>
                        </a:cubicBezTo>
                        <a:cubicBezTo>
                          <a:pt x="530" y="113"/>
                          <a:pt x="547" y="55"/>
                          <a:pt x="547"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04486" name="Picture 43" descr="http://tbn2.google.com/images?q=tbn:UX3qqEl37iIdgM:http://www.silhouettesclipart.com/wp-content/uploads/2007/10/car-clip-art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00000">
                    <a:off x="3562" y="2989"/>
                    <a:ext cx="900"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87" name="Picture 44" descr="See full size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600000">
                    <a:off x="5626" y="4404"/>
                    <a:ext cx="720"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88" name="Picture 45" descr="http://tbn2.google.com/images?q=tbn:p6Yq-V5PGyrJOM:http://www.marinkidz.com/images/ca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600000">
                    <a:off x="6576" y="2555"/>
                    <a:ext cx="830"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89" name="Picture 46" descr="http://tbn2.google.com/images?q=tbn:XoES5RkHKdl9uM:http://www.newimageasia.com/images/Clipart%2520Ca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00000">
                    <a:off x="7920" y="4630"/>
                    <a:ext cx="720"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90" name="Picture 47" descr="http://tbn0.google.com/images?q=tbn:UXSAy44TGxxFsM:http://www.aperfectworld.org/clipart/nature/mountain.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0" y="193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91" name="Picture 48" descr="http://tbn0.google.com/images?q=tbn:UXSAy44TGxxFsM:http://www.aperfectworld.org/clipart/nature/mountain.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0" y="247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92" name="Picture 49" descr="http://tbn0.google.com/images?q=tbn:UXSAy44TGxxFsM:http://www.aperfectworld.org/clipart/nature/mountain.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0" y="2111"/>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93" name="Picture 41" descr="See full size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61" y="3598"/>
                    <a:ext cx="720"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4475" name="TextBox 55"/>
                <p:cNvSpPr txBox="1">
                  <a:spLocks noChangeArrowheads="1"/>
                </p:cNvSpPr>
                <p:nvPr/>
              </p:nvSpPr>
              <p:spPr bwMode="auto">
                <a:xfrm>
                  <a:off x="7429808" y="1030512"/>
                  <a:ext cx="517564" cy="80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A</a:t>
                  </a:r>
                </a:p>
              </p:txBody>
            </p:sp>
            <p:sp>
              <p:nvSpPr>
                <p:cNvPr id="104476" name="TextBox 56"/>
                <p:cNvSpPr txBox="1">
                  <a:spLocks noChangeArrowheads="1"/>
                </p:cNvSpPr>
                <p:nvPr/>
              </p:nvSpPr>
              <p:spPr bwMode="auto">
                <a:xfrm>
                  <a:off x="2876777" y="2013856"/>
                  <a:ext cx="570366"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B</a:t>
                  </a:r>
                </a:p>
              </p:txBody>
            </p:sp>
            <p:sp>
              <p:nvSpPr>
                <p:cNvPr id="104477" name="TextBox 57"/>
                <p:cNvSpPr txBox="1">
                  <a:spLocks noChangeArrowheads="1"/>
                </p:cNvSpPr>
                <p:nvPr/>
              </p:nvSpPr>
              <p:spPr bwMode="auto">
                <a:xfrm>
                  <a:off x="6103257" y="43615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C</a:t>
                  </a:r>
                </a:p>
              </p:txBody>
            </p:sp>
            <p:sp>
              <p:nvSpPr>
                <p:cNvPr id="104478" name="TextBox 60"/>
                <p:cNvSpPr txBox="1">
                  <a:spLocks noChangeArrowheads="1"/>
                </p:cNvSpPr>
                <p:nvPr/>
              </p:nvSpPr>
              <p:spPr bwMode="auto">
                <a:xfrm>
                  <a:off x="8611961" y="2689163"/>
                  <a:ext cx="504825" cy="8054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E</a:t>
                  </a:r>
                </a:p>
              </p:txBody>
            </p:sp>
            <p:sp>
              <p:nvSpPr>
                <p:cNvPr id="104479" name="TextBox 61"/>
                <p:cNvSpPr txBox="1">
                  <a:spLocks noChangeArrowheads="1"/>
                </p:cNvSpPr>
                <p:nvPr/>
              </p:nvSpPr>
              <p:spPr bwMode="auto">
                <a:xfrm>
                  <a:off x="8626475" y="43107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D</a:t>
                  </a:r>
                </a:p>
              </p:txBody>
            </p:sp>
          </p:grpSp>
          <p:sp>
            <p:nvSpPr>
              <p:cNvPr id="104472" name="Line 32"/>
              <p:cNvSpPr>
                <a:spLocks noChangeShapeType="1"/>
              </p:cNvSpPr>
              <p:nvPr/>
            </p:nvSpPr>
            <p:spPr bwMode="auto">
              <a:xfrm flipV="1">
                <a:off x="8749619" y="3762145"/>
                <a:ext cx="0" cy="45734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4473" name="Text Box 42"/>
              <p:cNvSpPr txBox="1">
                <a:spLocks noChangeArrowheads="1"/>
              </p:cNvSpPr>
              <p:nvPr/>
            </p:nvSpPr>
            <p:spPr bwMode="auto">
              <a:xfrm>
                <a:off x="8443740" y="4209870"/>
                <a:ext cx="737027" cy="3148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cs typeface="Arial" charset="0"/>
                  </a:rPr>
                  <a:t>North</a:t>
                </a:r>
              </a:p>
            </p:txBody>
          </p:sp>
        </p:grpSp>
      </p:grpSp>
      <p:grpSp>
        <p:nvGrpSpPr>
          <p:cNvPr id="104455" name="Group 50"/>
          <p:cNvGrpSpPr>
            <a:grpSpLocks/>
          </p:cNvGrpSpPr>
          <p:nvPr/>
        </p:nvGrpSpPr>
        <p:grpSpPr bwMode="auto">
          <a:xfrm>
            <a:off x="149225" y="1247775"/>
            <a:ext cx="1962150" cy="1817688"/>
            <a:chOff x="149225" y="1247775"/>
            <a:chExt cx="1962150" cy="1817688"/>
          </a:xfrm>
        </p:grpSpPr>
        <p:sp>
          <p:nvSpPr>
            <p:cNvPr id="104463" name="TextBox 40"/>
            <p:cNvSpPr txBox="1">
              <a:spLocks noChangeArrowheads="1"/>
            </p:cNvSpPr>
            <p:nvPr/>
          </p:nvSpPr>
          <p:spPr bwMode="auto">
            <a:xfrm>
              <a:off x="917015" y="1247775"/>
              <a:ext cx="9372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North</a:t>
              </a:r>
            </a:p>
          </p:txBody>
        </p:sp>
        <p:sp>
          <p:nvSpPr>
            <p:cNvPr id="104464" name="TextBox 41"/>
            <p:cNvSpPr txBox="1">
              <a:spLocks noChangeArrowheads="1"/>
            </p:cNvSpPr>
            <p:nvPr/>
          </p:nvSpPr>
          <p:spPr bwMode="auto">
            <a:xfrm>
              <a:off x="550874" y="2757919"/>
              <a:ext cx="1560501" cy="3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sp>
          <p:nvSpPr>
            <p:cNvPr id="104465" name="Line 3"/>
            <p:cNvSpPr>
              <a:spLocks noChangeShapeType="1"/>
            </p:cNvSpPr>
            <p:nvPr/>
          </p:nvSpPr>
          <p:spPr bwMode="auto">
            <a:xfrm>
              <a:off x="508237" y="1807142"/>
              <a:ext cx="0" cy="8788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66" name="Line 4"/>
            <p:cNvSpPr>
              <a:spLocks noChangeShapeType="1"/>
            </p:cNvSpPr>
            <p:nvPr/>
          </p:nvSpPr>
          <p:spPr bwMode="auto">
            <a:xfrm>
              <a:off x="508237" y="2685951"/>
              <a:ext cx="1565263"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67" name="Line 5"/>
            <p:cNvSpPr>
              <a:spLocks noChangeShapeType="1"/>
            </p:cNvSpPr>
            <p:nvPr/>
          </p:nvSpPr>
          <p:spPr bwMode="auto">
            <a:xfrm flipV="1">
              <a:off x="508237" y="1826048"/>
              <a:ext cx="840513" cy="85990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68" name="TextBox 40"/>
            <p:cNvSpPr txBox="1">
              <a:spLocks noChangeArrowheads="1"/>
            </p:cNvSpPr>
            <p:nvPr/>
          </p:nvSpPr>
          <p:spPr bwMode="auto">
            <a:xfrm rot="-5400000">
              <a:off x="-302932" y="2116061"/>
              <a:ext cx="12120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North (miles)</a:t>
              </a:r>
            </a:p>
          </p:txBody>
        </p:sp>
      </p:grpSp>
      <p:grpSp>
        <p:nvGrpSpPr>
          <p:cNvPr id="104456" name="Group 65"/>
          <p:cNvGrpSpPr>
            <a:grpSpLocks/>
          </p:cNvGrpSpPr>
          <p:nvPr/>
        </p:nvGrpSpPr>
        <p:grpSpPr bwMode="auto">
          <a:xfrm>
            <a:off x="2259013" y="1247775"/>
            <a:ext cx="1933575" cy="1817688"/>
            <a:chOff x="2259048" y="1247775"/>
            <a:chExt cx="1933540" cy="1817688"/>
          </a:xfrm>
        </p:grpSpPr>
        <p:sp>
          <p:nvSpPr>
            <p:cNvPr id="104457" name="Line 7"/>
            <p:cNvSpPr>
              <a:spLocks noChangeShapeType="1"/>
            </p:cNvSpPr>
            <p:nvPr/>
          </p:nvSpPr>
          <p:spPr bwMode="auto">
            <a:xfrm>
              <a:off x="2603046" y="1807142"/>
              <a:ext cx="0" cy="8788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58" name="Line 8"/>
            <p:cNvSpPr>
              <a:spLocks noChangeShapeType="1"/>
            </p:cNvSpPr>
            <p:nvPr/>
          </p:nvSpPr>
          <p:spPr bwMode="auto">
            <a:xfrm>
              <a:off x="2603046" y="2685951"/>
              <a:ext cx="1565499"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59" name="Line 9"/>
            <p:cNvSpPr>
              <a:spLocks noChangeShapeType="1"/>
            </p:cNvSpPr>
            <p:nvPr/>
          </p:nvSpPr>
          <p:spPr bwMode="auto">
            <a:xfrm flipV="1">
              <a:off x="2584084" y="2226733"/>
              <a:ext cx="887249" cy="459218"/>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60" name="TextBox 41"/>
            <p:cNvSpPr txBox="1">
              <a:spLocks noChangeArrowheads="1"/>
            </p:cNvSpPr>
            <p:nvPr/>
          </p:nvSpPr>
          <p:spPr bwMode="auto">
            <a:xfrm>
              <a:off x="3052391" y="1247775"/>
              <a:ext cx="8005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East</a:t>
              </a:r>
            </a:p>
          </p:txBody>
        </p:sp>
        <p:sp>
          <p:nvSpPr>
            <p:cNvPr id="104461" name="TextBox 41"/>
            <p:cNvSpPr txBox="1">
              <a:spLocks noChangeArrowheads="1"/>
            </p:cNvSpPr>
            <p:nvPr/>
          </p:nvSpPr>
          <p:spPr bwMode="auto">
            <a:xfrm rot="-5400000">
              <a:off x="1846779" y="2155918"/>
              <a:ext cx="11323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East (miles)</a:t>
              </a:r>
            </a:p>
          </p:txBody>
        </p:sp>
        <p:sp>
          <p:nvSpPr>
            <p:cNvPr id="104462" name="TextBox 41"/>
            <p:cNvSpPr txBox="1">
              <a:spLocks noChangeArrowheads="1"/>
            </p:cNvSpPr>
            <p:nvPr/>
          </p:nvSpPr>
          <p:spPr bwMode="auto">
            <a:xfrm>
              <a:off x="2631717" y="2757919"/>
              <a:ext cx="1560871" cy="3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 name="Rectangle 44"/>
          <p:cNvSpPr>
            <a:spLocks noChangeArrowheads="1"/>
          </p:cNvSpPr>
          <p:nvPr/>
        </p:nvSpPr>
        <p:spPr bwMode="auto">
          <a:xfrm>
            <a:off x="0" y="1106488"/>
            <a:ext cx="8980488" cy="2593975"/>
          </a:xfrm>
          <a:prstGeom prst="rect">
            <a:avLst/>
          </a:prstGeom>
          <a:solidFill>
            <a:srgbClr val="7F7F7F">
              <a:alpha val="10196"/>
            </a:srgbClr>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105474" name="Title 1"/>
          <p:cNvSpPr>
            <a:spLocks noGrp="1"/>
          </p:cNvSpPr>
          <p:nvPr>
            <p:ph type="title"/>
          </p:nvPr>
        </p:nvSpPr>
        <p:spPr>
          <a:xfrm>
            <a:off x="1936750" y="60325"/>
            <a:ext cx="7207250" cy="673100"/>
          </a:xfrm>
        </p:spPr>
        <p:txBody>
          <a:bodyPr/>
          <a:lstStyle/>
          <a:p>
            <a:pPr eaLnBrk="1" hangingPunct="1"/>
            <a:r>
              <a:rPr lang="en-US" sz="3200" b="1">
                <a:latin typeface="Arial" charset="0"/>
                <a:cs typeface="ＭＳ Ｐゴシック" charset="0"/>
              </a:rPr>
              <a:t>Match cars and graphs</a:t>
            </a:r>
            <a:endParaRPr lang="en-US" sz="3200">
              <a:latin typeface="Arial" charset="0"/>
              <a:cs typeface="ＭＳ Ｐゴシック" charset="0"/>
            </a:endParaRPr>
          </a:p>
        </p:txBody>
      </p:sp>
      <p:sp>
        <p:nvSpPr>
          <p:cNvPr id="105475" name="TextBox 47"/>
          <p:cNvSpPr txBox="1">
            <a:spLocks noChangeArrowheads="1"/>
          </p:cNvSpPr>
          <p:nvPr/>
        </p:nvSpPr>
        <p:spPr bwMode="auto">
          <a:xfrm>
            <a:off x="4627563" y="1144588"/>
            <a:ext cx="20447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What</a:t>
            </a:r>
          </a:p>
          <a:p>
            <a:pPr eaLnBrk="1" hangingPunct="1"/>
            <a:r>
              <a:rPr lang="en-US"/>
              <a:t>direction?</a:t>
            </a:r>
          </a:p>
          <a:p>
            <a:pPr eaLnBrk="1" hangingPunct="1"/>
            <a:endParaRPr lang="en-US" sz="3200"/>
          </a:p>
          <a:p>
            <a:pPr eaLnBrk="1" hangingPunct="1"/>
            <a:r>
              <a:rPr lang="en-US" sz="3200"/>
              <a:t>________</a:t>
            </a:r>
          </a:p>
        </p:txBody>
      </p:sp>
      <p:sp>
        <p:nvSpPr>
          <p:cNvPr id="105476" name="TextBox 48"/>
          <p:cNvSpPr txBox="1">
            <a:spLocks noChangeArrowheads="1"/>
          </p:cNvSpPr>
          <p:nvPr/>
        </p:nvSpPr>
        <p:spPr bwMode="auto">
          <a:xfrm>
            <a:off x="6645275" y="1144588"/>
            <a:ext cx="203200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Which car?</a:t>
            </a:r>
          </a:p>
          <a:p>
            <a:pPr eaLnBrk="1" hangingPunct="1"/>
            <a:endParaRPr lang="en-US" sz="3200"/>
          </a:p>
          <a:p>
            <a:pPr eaLnBrk="1" hangingPunct="1"/>
            <a:r>
              <a:rPr lang="en-US" sz="3200"/>
              <a:t>________</a:t>
            </a:r>
          </a:p>
        </p:txBody>
      </p:sp>
      <p:grpSp>
        <p:nvGrpSpPr>
          <p:cNvPr id="105477" name="Group 50"/>
          <p:cNvGrpSpPr>
            <a:grpSpLocks/>
          </p:cNvGrpSpPr>
          <p:nvPr/>
        </p:nvGrpSpPr>
        <p:grpSpPr bwMode="auto">
          <a:xfrm>
            <a:off x="149225" y="1247775"/>
            <a:ext cx="1962150" cy="1817688"/>
            <a:chOff x="149225" y="1247775"/>
            <a:chExt cx="1962150" cy="1817688"/>
          </a:xfrm>
        </p:grpSpPr>
        <p:sp>
          <p:nvSpPr>
            <p:cNvPr id="105512" name="TextBox 40"/>
            <p:cNvSpPr txBox="1">
              <a:spLocks noChangeArrowheads="1"/>
            </p:cNvSpPr>
            <p:nvPr/>
          </p:nvSpPr>
          <p:spPr bwMode="auto">
            <a:xfrm>
              <a:off x="917015" y="1247775"/>
              <a:ext cx="9372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North</a:t>
              </a:r>
            </a:p>
          </p:txBody>
        </p:sp>
        <p:sp>
          <p:nvSpPr>
            <p:cNvPr id="105513" name="TextBox 41"/>
            <p:cNvSpPr txBox="1">
              <a:spLocks noChangeArrowheads="1"/>
            </p:cNvSpPr>
            <p:nvPr/>
          </p:nvSpPr>
          <p:spPr bwMode="auto">
            <a:xfrm>
              <a:off x="550874" y="2757919"/>
              <a:ext cx="1560501" cy="3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sp>
          <p:nvSpPr>
            <p:cNvPr id="105514" name="Line 3"/>
            <p:cNvSpPr>
              <a:spLocks noChangeShapeType="1"/>
            </p:cNvSpPr>
            <p:nvPr/>
          </p:nvSpPr>
          <p:spPr bwMode="auto">
            <a:xfrm>
              <a:off x="508237" y="1807142"/>
              <a:ext cx="0" cy="8788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515" name="Line 4"/>
            <p:cNvSpPr>
              <a:spLocks noChangeShapeType="1"/>
            </p:cNvSpPr>
            <p:nvPr/>
          </p:nvSpPr>
          <p:spPr bwMode="auto">
            <a:xfrm>
              <a:off x="508237" y="2685951"/>
              <a:ext cx="1565263"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516" name="Line 5"/>
            <p:cNvSpPr>
              <a:spLocks noChangeShapeType="1"/>
            </p:cNvSpPr>
            <p:nvPr/>
          </p:nvSpPr>
          <p:spPr bwMode="auto">
            <a:xfrm>
              <a:off x="520961" y="1894037"/>
              <a:ext cx="1383424" cy="67989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517" name="TextBox 40"/>
            <p:cNvSpPr txBox="1">
              <a:spLocks noChangeArrowheads="1"/>
            </p:cNvSpPr>
            <p:nvPr/>
          </p:nvSpPr>
          <p:spPr bwMode="auto">
            <a:xfrm rot="-5400000">
              <a:off x="-302932" y="2116061"/>
              <a:ext cx="12120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North (miles)</a:t>
              </a:r>
            </a:p>
          </p:txBody>
        </p:sp>
      </p:grpSp>
      <p:grpSp>
        <p:nvGrpSpPr>
          <p:cNvPr id="105478" name="Group 52"/>
          <p:cNvGrpSpPr>
            <a:grpSpLocks/>
          </p:cNvGrpSpPr>
          <p:nvPr/>
        </p:nvGrpSpPr>
        <p:grpSpPr bwMode="auto">
          <a:xfrm>
            <a:off x="2259013" y="1247775"/>
            <a:ext cx="1933575" cy="1817688"/>
            <a:chOff x="2259048" y="1247775"/>
            <a:chExt cx="1933540" cy="1817688"/>
          </a:xfrm>
        </p:grpSpPr>
        <p:sp>
          <p:nvSpPr>
            <p:cNvPr id="105506" name="Line 7"/>
            <p:cNvSpPr>
              <a:spLocks noChangeShapeType="1"/>
            </p:cNvSpPr>
            <p:nvPr/>
          </p:nvSpPr>
          <p:spPr bwMode="auto">
            <a:xfrm>
              <a:off x="2603046" y="1807142"/>
              <a:ext cx="0" cy="8788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507" name="Line 8"/>
            <p:cNvSpPr>
              <a:spLocks noChangeShapeType="1"/>
            </p:cNvSpPr>
            <p:nvPr/>
          </p:nvSpPr>
          <p:spPr bwMode="auto">
            <a:xfrm>
              <a:off x="2603046" y="2685951"/>
              <a:ext cx="1565499"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508" name="Line 9"/>
            <p:cNvSpPr>
              <a:spLocks noChangeShapeType="1"/>
            </p:cNvSpPr>
            <p:nvPr/>
          </p:nvSpPr>
          <p:spPr bwMode="auto">
            <a:xfrm>
              <a:off x="2596812" y="2245318"/>
              <a:ext cx="1329129" cy="1228"/>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509" name="TextBox 41"/>
            <p:cNvSpPr txBox="1">
              <a:spLocks noChangeArrowheads="1"/>
            </p:cNvSpPr>
            <p:nvPr/>
          </p:nvSpPr>
          <p:spPr bwMode="auto">
            <a:xfrm>
              <a:off x="3052391" y="1247775"/>
              <a:ext cx="8005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East</a:t>
              </a:r>
            </a:p>
          </p:txBody>
        </p:sp>
        <p:sp>
          <p:nvSpPr>
            <p:cNvPr id="105510" name="TextBox 41"/>
            <p:cNvSpPr txBox="1">
              <a:spLocks noChangeArrowheads="1"/>
            </p:cNvSpPr>
            <p:nvPr/>
          </p:nvSpPr>
          <p:spPr bwMode="auto">
            <a:xfrm rot="-5400000">
              <a:off x="1846779" y="2155918"/>
              <a:ext cx="11323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East (miles)</a:t>
              </a:r>
            </a:p>
          </p:txBody>
        </p:sp>
        <p:sp>
          <p:nvSpPr>
            <p:cNvPr id="105511" name="TextBox 41"/>
            <p:cNvSpPr txBox="1">
              <a:spLocks noChangeArrowheads="1"/>
            </p:cNvSpPr>
            <p:nvPr/>
          </p:nvSpPr>
          <p:spPr bwMode="auto">
            <a:xfrm>
              <a:off x="2631717" y="2757919"/>
              <a:ext cx="1560871" cy="3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grpSp>
      <p:sp>
        <p:nvSpPr>
          <p:cNvPr id="105479" name="TextBox 47"/>
          <p:cNvSpPr txBox="1">
            <a:spLocks noChangeArrowheads="1"/>
          </p:cNvSpPr>
          <p:nvPr/>
        </p:nvSpPr>
        <p:spPr bwMode="auto">
          <a:xfrm>
            <a:off x="0" y="10922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ii)</a:t>
            </a:r>
          </a:p>
        </p:txBody>
      </p:sp>
      <p:grpSp>
        <p:nvGrpSpPr>
          <p:cNvPr id="105480" name="Group 50"/>
          <p:cNvGrpSpPr>
            <a:grpSpLocks/>
          </p:cNvGrpSpPr>
          <p:nvPr/>
        </p:nvGrpSpPr>
        <p:grpSpPr bwMode="auto">
          <a:xfrm>
            <a:off x="1404938" y="3675063"/>
            <a:ext cx="6538912" cy="3321050"/>
            <a:chOff x="1404938" y="3675063"/>
            <a:chExt cx="6538161" cy="3321050"/>
          </a:xfrm>
        </p:grpSpPr>
        <p:sp>
          <p:nvSpPr>
            <p:cNvPr id="52" name="Freeform 51"/>
            <p:cNvSpPr/>
            <p:nvPr/>
          </p:nvSpPr>
          <p:spPr>
            <a:xfrm>
              <a:off x="5328787" y="5302250"/>
              <a:ext cx="2098434" cy="190500"/>
            </a:xfrm>
            <a:custGeom>
              <a:avLst/>
              <a:gdLst>
                <a:gd name="connsiteX0" fmla="*/ 0 w 2097833"/>
                <a:gd name="connsiteY0" fmla="*/ 51031 h 190894"/>
                <a:gd name="connsiteX1" fmla="*/ 272152 w 2097833"/>
                <a:gd name="connsiteY1" fmla="*/ 5670 h 190894"/>
                <a:gd name="connsiteX2" fmla="*/ 396888 w 2097833"/>
                <a:gd name="connsiteY2" fmla="*/ 85052 h 190894"/>
                <a:gd name="connsiteX3" fmla="*/ 725737 w 2097833"/>
                <a:gd name="connsiteY3" fmla="*/ 96392 h 190894"/>
                <a:gd name="connsiteX4" fmla="*/ 839134 w 2097833"/>
                <a:gd name="connsiteY4" fmla="*/ 187114 h 190894"/>
                <a:gd name="connsiteX5" fmla="*/ 1043247 w 2097833"/>
                <a:gd name="connsiteY5" fmla="*/ 119073 h 190894"/>
                <a:gd name="connsiteX6" fmla="*/ 1598889 w 2097833"/>
                <a:gd name="connsiteY6" fmla="*/ 107732 h 190894"/>
                <a:gd name="connsiteX7" fmla="*/ 2052475 w 2097833"/>
                <a:gd name="connsiteY7" fmla="*/ 96392 h 190894"/>
                <a:gd name="connsiteX8" fmla="*/ 2052475 w 2097833"/>
                <a:gd name="connsiteY8" fmla="*/ 96392 h 190894"/>
                <a:gd name="connsiteX9" fmla="*/ 2097833 w 2097833"/>
                <a:gd name="connsiteY9" fmla="*/ 85052 h 1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7833" h="190894">
                  <a:moveTo>
                    <a:pt x="0" y="51031"/>
                  </a:moveTo>
                  <a:cubicBezTo>
                    <a:pt x="103002" y="25515"/>
                    <a:pt x="206004" y="0"/>
                    <a:pt x="272152" y="5670"/>
                  </a:cubicBezTo>
                  <a:cubicBezTo>
                    <a:pt x="338300" y="11340"/>
                    <a:pt x="321290" y="69932"/>
                    <a:pt x="396888" y="85052"/>
                  </a:cubicBezTo>
                  <a:cubicBezTo>
                    <a:pt x="472486" y="100172"/>
                    <a:pt x="652029" y="79382"/>
                    <a:pt x="725737" y="96392"/>
                  </a:cubicBezTo>
                  <a:cubicBezTo>
                    <a:pt x="799445" y="113402"/>
                    <a:pt x="786216" y="183334"/>
                    <a:pt x="839134" y="187114"/>
                  </a:cubicBezTo>
                  <a:cubicBezTo>
                    <a:pt x="892052" y="190894"/>
                    <a:pt x="916621" y="132303"/>
                    <a:pt x="1043247" y="119073"/>
                  </a:cubicBezTo>
                  <a:cubicBezTo>
                    <a:pt x="1169873" y="105843"/>
                    <a:pt x="1598889" y="107732"/>
                    <a:pt x="1598889" y="107732"/>
                  </a:cubicBezTo>
                  <a:lnTo>
                    <a:pt x="2052475" y="96392"/>
                  </a:lnTo>
                  <a:lnTo>
                    <a:pt x="2052475" y="96392"/>
                  </a:lnTo>
                  <a:lnTo>
                    <a:pt x="2097833" y="85052"/>
                  </a:lnTo>
                </a:path>
              </a:pathLst>
            </a:cu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nvGrpSpPr>
            <p:cNvPr id="105482" name="Group 52"/>
            <p:cNvGrpSpPr>
              <a:grpSpLocks/>
            </p:cNvGrpSpPr>
            <p:nvPr/>
          </p:nvGrpSpPr>
          <p:grpSpPr bwMode="auto">
            <a:xfrm>
              <a:off x="1404938" y="3675063"/>
              <a:ext cx="6538161" cy="3321050"/>
              <a:chOff x="2876550" y="3665905"/>
              <a:chExt cx="6538161" cy="3320683"/>
            </a:xfrm>
          </p:grpSpPr>
          <p:grpSp>
            <p:nvGrpSpPr>
              <p:cNvPr id="105483" name="Group 48"/>
              <p:cNvGrpSpPr>
                <a:grpSpLocks/>
              </p:cNvGrpSpPr>
              <p:nvPr/>
            </p:nvGrpSpPr>
            <p:grpSpPr bwMode="auto">
              <a:xfrm>
                <a:off x="2876550" y="3665905"/>
                <a:ext cx="6267450" cy="3320683"/>
                <a:chOff x="2876777" y="1030512"/>
                <a:chExt cx="6267223" cy="4136508"/>
              </a:xfrm>
            </p:grpSpPr>
            <p:grpSp>
              <p:nvGrpSpPr>
                <p:cNvPr id="105486" name="Group 33"/>
                <p:cNvGrpSpPr>
                  <a:grpSpLocks/>
                </p:cNvGrpSpPr>
                <p:nvPr/>
              </p:nvGrpSpPr>
              <p:grpSpPr bwMode="auto">
                <a:xfrm>
                  <a:off x="3081802" y="1127131"/>
                  <a:ext cx="5706597" cy="3608156"/>
                  <a:chOff x="2880" y="1889"/>
                  <a:chExt cx="5955" cy="3420"/>
                </a:xfrm>
              </p:grpSpPr>
              <p:sp>
                <p:nvSpPr>
                  <p:cNvPr id="105492" name="Rectangle 34"/>
                  <p:cNvSpPr>
                    <a:spLocks noChangeArrowheads="1"/>
                  </p:cNvSpPr>
                  <p:nvPr/>
                </p:nvSpPr>
                <p:spPr bwMode="auto">
                  <a:xfrm>
                    <a:off x="2880" y="1889"/>
                    <a:ext cx="5940" cy="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05493" name="Picture 35" descr="http://tbn0.google.com/images?q=tbn:74EkAN8r94_iJM:http://abkldesigns.com/skyln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 y="3149"/>
                    <a:ext cx="1260" cy="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94" name="Freeform 36"/>
                  <p:cNvSpPr>
                    <a:spLocks/>
                  </p:cNvSpPr>
                  <p:nvPr/>
                </p:nvSpPr>
                <p:spPr bwMode="auto">
                  <a:xfrm>
                    <a:off x="6765" y="3989"/>
                    <a:ext cx="2070" cy="1200"/>
                  </a:xfrm>
                  <a:custGeom>
                    <a:avLst/>
                    <a:gdLst>
                      <a:gd name="T0" fmla="*/ 0 w 2070"/>
                      <a:gd name="T1" fmla="*/ 0 h 1200"/>
                      <a:gd name="T2" fmla="*/ 30 w 2070"/>
                      <a:gd name="T3" fmla="*/ 105 h 1200"/>
                      <a:gd name="T4" fmla="*/ 150 w 2070"/>
                      <a:gd name="T5" fmla="*/ 225 h 1200"/>
                      <a:gd name="T6" fmla="*/ 765 w 2070"/>
                      <a:gd name="T7" fmla="*/ 360 h 1200"/>
                      <a:gd name="T8" fmla="*/ 975 w 2070"/>
                      <a:gd name="T9" fmla="*/ 390 h 1200"/>
                      <a:gd name="T10" fmla="*/ 1215 w 2070"/>
                      <a:gd name="T11" fmla="*/ 435 h 1200"/>
                      <a:gd name="T12" fmla="*/ 1320 w 2070"/>
                      <a:gd name="T13" fmla="*/ 675 h 1200"/>
                      <a:gd name="T14" fmla="*/ 1440 w 2070"/>
                      <a:gd name="T15" fmla="*/ 855 h 1200"/>
                      <a:gd name="T16" fmla="*/ 1485 w 2070"/>
                      <a:gd name="T17" fmla="*/ 900 h 1200"/>
                      <a:gd name="T18" fmla="*/ 1710 w 2070"/>
                      <a:gd name="T19" fmla="*/ 1035 h 1200"/>
                      <a:gd name="T20" fmla="*/ 1890 w 2070"/>
                      <a:gd name="T21" fmla="*/ 1110 h 1200"/>
                      <a:gd name="T22" fmla="*/ 2025 w 2070"/>
                      <a:gd name="T23" fmla="*/ 1185 h 1200"/>
                      <a:gd name="T24" fmla="*/ 2070 w 2070"/>
                      <a:gd name="T25" fmla="*/ 1200 h 12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70"/>
                      <a:gd name="T40" fmla="*/ 0 h 1200"/>
                      <a:gd name="T41" fmla="*/ 2070 w 2070"/>
                      <a:gd name="T42" fmla="*/ 1200 h 12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70" h="1200">
                        <a:moveTo>
                          <a:pt x="0" y="0"/>
                        </a:moveTo>
                        <a:cubicBezTo>
                          <a:pt x="5" y="19"/>
                          <a:pt x="19" y="83"/>
                          <a:pt x="30" y="105"/>
                        </a:cubicBezTo>
                        <a:cubicBezTo>
                          <a:pt x="57" y="160"/>
                          <a:pt x="102" y="191"/>
                          <a:pt x="150" y="225"/>
                        </a:cubicBezTo>
                        <a:cubicBezTo>
                          <a:pt x="332" y="355"/>
                          <a:pt x="550" y="324"/>
                          <a:pt x="765" y="360"/>
                        </a:cubicBezTo>
                        <a:cubicBezTo>
                          <a:pt x="895" y="382"/>
                          <a:pt x="825" y="371"/>
                          <a:pt x="975" y="390"/>
                        </a:cubicBezTo>
                        <a:cubicBezTo>
                          <a:pt x="1054" y="416"/>
                          <a:pt x="1132" y="425"/>
                          <a:pt x="1215" y="435"/>
                        </a:cubicBezTo>
                        <a:cubicBezTo>
                          <a:pt x="1329" y="473"/>
                          <a:pt x="1298" y="575"/>
                          <a:pt x="1320" y="675"/>
                        </a:cubicBezTo>
                        <a:cubicBezTo>
                          <a:pt x="1344" y="786"/>
                          <a:pt x="1354" y="769"/>
                          <a:pt x="1440" y="855"/>
                        </a:cubicBezTo>
                        <a:cubicBezTo>
                          <a:pt x="1455" y="870"/>
                          <a:pt x="1467" y="888"/>
                          <a:pt x="1485" y="900"/>
                        </a:cubicBezTo>
                        <a:cubicBezTo>
                          <a:pt x="1558" y="949"/>
                          <a:pt x="1630" y="1000"/>
                          <a:pt x="1710" y="1035"/>
                        </a:cubicBezTo>
                        <a:cubicBezTo>
                          <a:pt x="1772" y="1062"/>
                          <a:pt x="1830" y="1080"/>
                          <a:pt x="1890" y="1110"/>
                        </a:cubicBezTo>
                        <a:cubicBezTo>
                          <a:pt x="1936" y="1133"/>
                          <a:pt x="1979" y="1162"/>
                          <a:pt x="2025" y="1185"/>
                        </a:cubicBezTo>
                        <a:cubicBezTo>
                          <a:pt x="2039" y="1192"/>
                          <a:pt x="2070" y="1200"/>
                          <a:pt x="2070" y="12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495" name="Freeform 38"/>
                  <p:cNvSpPr>
                    <a:spLocks/>
                  </p:cNvSpPr>
                  <p:nvPr/>
                </p:nvSpPr>
                <p:spPr bwMode="auto">
                  <a:xfrm>
                    <a:off x="3176" y="2439"/>
                    <a:ext cx="2464" cy="1325"/>
                  </a:xfrm>
                  <a:custGeom>
                    <a:avLst/>
                    <a:gdLst>
                      <a:gd name="T0" fmla="*/ 0 w 2745"/>
                      <a:gd name="T1" fmla="*/ 0 h 900"/>
                      <a:gd name="T2" fmla="*/ 4 w 2745"/>
                      <a:gd name="T3" fmla="*/ 2147483647 h 900"/>
                      <a:gd name="T4" fmla="*/ 4 w 2745"/>
                      <a:gd name="T5" fmla="*/ 2147483647 h 900"/>
                      <a:gd name="T6" fmla="*/ 4 w 2745"/>
                      <a:gd name="T7" fmla="*/ 2147483647 h 900"/>
                      <a:gd name="T8" fmla="*/ 5 w 2745"/>
                      <a:gd name="T9" fmla="*/ 2147483647 h 900"/>
                      <a:gd name="T10" fmla="*/ 10 w 2745"/>
                      <a:gd name="T11" fmla="*/ 2147483647 h 900"/>
                      <a:gd name="T12" fmla="*/ 11 w 2745"/>
                      <a:gd name="T13" fmla="*/ 2147483647 h 900"/>
                      <a:gd name="T14" fmla="*/ 12 w 2745"/>
                      <a:gd name="T15" fmla="*/ 2147483647 h 900"/>
                      <a:gd name="T16" fmla="*/ 13 w 2745"/>
                      <a:gd name="T17" fmla="*/ 2147483647 h 900"/>
                      <a:gd name="T18" fmla="*/ 18 w 2745"/>
                      <a:gd name="T19" fmla="*/ 2147483647 h 900"/>
                      <a:gd name="T20" fmla="*/ 24 w 2745"/>
                      <a:gd name="T21" fmla="*/ 2147483647 h 9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45"/>
                      <a:gd name="T34" fmla="*/ 0 h 900"/>
                      <a:gd name="T35" fmla="*/ 2745 w 2745"/>
                      <a:gd name="T36" fmla="*/ 900 h 9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45" h="900">
                        <a:moveTo>
                          <a:pt x="0" y="0"/>
                        </a:moveTo>
                        <a:cubicBezTo>
                          <a:pt x="73" y="24"/>
                          <a:pt x="122" y="32"/>
                          <a:pt x="180" y="90"/>
                        </a:cubicBezTo>
                        <a:cubicBezTo>
                          <a:pt x="195" y="105"/>
                          <a:pt x="208" y="122"/>
                          <a:pt x="225" y="135"/>
                        </a:cubicBezTo>
                        <a:cubicBezTo>
                          <a:pt x="301" y="194"/>
                          <a:pt x="410" y="242"/>
                          <a:pt x="495" y="285"/>
                        </a:cubicBezTo>
                        <a:cubicBezTo>
                          <a:pt x="533" y="342"/>
                          <a:pt x="583" y="355"/>
                          <a:pt x="645" y="390"/>
                        </a:cubicBezTo>
                        <a:cubicBezTo>
                          <a:pt x="794" y="473"/>
                          <a:pt x="957" y="476"/>
                          <a:pt x="1125" y="495"/>
                        </a:cubicBezTo>
                        <a:cubicBezTo>
                          <a:pt x="1155" y="505"/>
                          <a:pt x="1185" y="515"/>
                          <a:pt x="1215" y="525"/>
                        </a:cubicBezTo>
                        <a:cubicBezTo>
                          <a:pt x="1254" y="538"/>
                          <a:pt x="1335" y="555"/>
                          <a:pt x="1335" y="555"/>
                        </a:cubicBezTo>
                        <a:cubicBezTo>
                          <a:pt x="1386" y="589"/>
                          <a:pt x="1425" y="600"/>
                          <a:pt x="1485" y="615"/>
                        </a:cubicBezTo>
                        <a:cubicBezTo>
                          <a:pt x="1664" y="735"/>
                          <a:pt x="1868" y="730"/>
                          <a:pt x="2070" y="780"/>
                        </a:cubicBezTo>
                        <a:cubicBezTo>
                          <a:pt x="2290" y="835"/>
                          <a:pt x="2517" y="900"/>
                          <a:pt x="2745" y="9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496" name="Freeform 39"/>
                  <p:cNvSpPr>
                    <a:spLocks/>
                  </p:cNvSpPr>
                  <p:nvPr/>
                </p:nvSpPr>
                <p:spPr bwMode="auto">
                  <a:xfrm>
                    <a:off x="5940" y="3974"/>
                    <a:ext cx="165" cy="1335"/>
                  </a:xfrm>
                  <a:custGeom>
                    <a:avLst/>
                    <a:gdLst>
                      <a:gd name="T0" fmla="*/ 60 w 165"/>
                      <a:gd name="T1" fmla="*/ 0 h 1335"/>
                      <a:gd name="T2" fmla="*/ 105 w 165"/>
                      <a:gd name="T3" fmla="*/ 135 h 1335"/>
                      <a:gd name="T4" fmla="*/ 135 w 165"/>
                      <a:gd name="T5" fmla="*/ 180 h 1335"/>
                      <a:gd name="T6" fmla="*/ 165 w 165"/>
                      <a:gd name="T7" fmla="*/ 270 h 1335"/>
                      <a:gd name="T8" fmla="*/ 90 w 165"/>
                      <a:gd name="T9" fmla="*/ 795 h 1335"/>
                      <a:gd name="T10" fmla="*/ 30 w 165"/>
                      <a:gd name="T11" fmla="*/ 1020 h 1335"/>
                      <a:gd name="T12" fmla="*/ 0 w 165"/>
                      <a:gd name="T13" fmla="*/ 1110 h 1335"/>
                      <a:gd name="T14" fmla="*/ 45 w 165"/>
                      <a:gd name="T15" fmla="*/ 1335 h 1335"/>
                      <a:gd name="T16" fmla="*/ 0 60000 65536"/>
                      <a:gd name="T17" fmla="*/ 0 60000 65536"/>
                      <a:gd name="T18" fmla="*/ 0 60000 65536"/>
                      <a:gd name="T19" fmla="*/ 0 60000 65536"/>
                      <a:gd name="T20" fmla="*/ 0 60000 65536"/>
                      <a:gd name="T21" fmla="*/ 0 60000 65536"/>
                      <a:gd name="T22" fmla="*/ 0 60000 65536"/>
                      <a:gd name="T23" fmla="*/ 0 60000 65536"/>
                      <a:gd name="T24" fmla="*/ 0 w 165"/>
                      <a:gd name="T25" fmla="*/ 0 h 1335"/>
                      <a:gd name="T26" fmla="*/ 165 w 165"/>
                      <a:gd name="T27" fmla="*/ 1335 h 13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5" h="1335">
                        <a:moveTo>
                          <a:pt x="60" y="0"/>
                        </a:moveTo>
                        <a:cubicBezTo>
                          <a:pt x="75" y="45"/>
                          <a:pt x="79" y="96"/>
                          <a:pt x="105" y="135"/>
                        </a:cubicBezTo>
                        <a:cubicBezTo>
                          <a:pt x="115" y="150"/>
                          <a:pt x="128" y="164"/>
                          <a:pt x="135" y="180"/>
                        </a:cubicBezTo>
                        <a:cubicBezTo>
                          <a:pt x="148" y="209"/>
                          <a:pt x="165" y="270"/>
                          <a:pt x="165" y="270"/>
                        </a:cubicBezTo>
                        <a:cubicBezTo>
                          <a:pt x="151" y="449"/>
                          <a:pt x="129" y="620"/>
                          <a:pt x="90" y="795"/>
                        </a:cubicBezTo>
                        <a:cubicBezTo>
                          <a:pt x="73" y="873"/>
                          <a:pt x="53" y="944"/>
                          <a:pt x="30" y="1020"/>
                        </a:cubicBezTo>
                        <a:cubicBezTo>
                          <a:pt x="21" y="1050"/>
                          <a:pt x="0" y="1110"/>
                          <a:pt x="0" y="1110"/>
                        </a:cubicBezTo>
                        <a:cubicBezTo>
                          <a:pt x="12" y="1182"/>
                          <a:pt x="45" y="1263"/>
                          <a:pt x="45" y="1335"/>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497" name="Freeform 40"/>
                  <p:cNvSpPr>
                    <a:spLocks/>
                  </p:cNvSpPr>
                  <p:nvPr/>
                </p:nvSpPr>
                <p:spPr bwMode="auto">
                  <a:xfrm>
                    <a:off x="6480" y="1889"/>
                    <a:ext cx="1080" cy="1725"/>
                  </a:xfrm>
                  <a:custGeom>
                    <a:avLst/>
                    <a:gdLst>
                      <a:gd name="T0" fmla="*/ 2147483647 w 587"/>
                      <a:gd name="T1" fmla="*/ 4169780 h 1485"/>
                      <a:gd name="T2" fmla="*/ 2147483647 w 587"/>
                      <a:gd name="T3" fmla="*/ 3074826 h 1485"/>
                      <a:gd name="T4" fmla="*/ 2147483647 w 587"/>
                      <a:gd name="T5" fmla="*/ 2526858 h 1485"/>
                      <a:gd name="T6" fmla="*/ 2147483647 w 587"/>
                      <a:gd name="T7" fmla="*/ 839681 h 1485"/>
                      <a:gd name="T8" fmla="*/ 2147483647 w 587"/>
                      <a:gd name="T9" fmla="*/ 465118 h 1485"/>
                      <a:gd name="T10" fmla="*/ 2147483647 w 587"/>
                      <a:gd name="T11" fmla="*/ 0 h 1485"/>
                      <a:gd name="T12" fmla="*/ 0 60000 65536"/>
                      <a:gd name="T13" fmla="*/ 0 60000 65536"/>
                      <a:gd name="T14" fmla="*/ 0 60000 65536"/>
                      <a:gd name="T15" fmla="*/ 0 60000 65536"/>
                      <a:gd name="T16" fmla="*/ 0 60000 65536"/>
                      <a:gd name="T17" fmla="*/ 0 60000 65536"/>
                      <a:gd name="T18" fmla="*/ 0 w 587"/>
                      <a:gd name="T19" fmla="*/ 0 h 1485"/>
                      <a:gd name="T20" fmla="*/ 587 w 587"/>
                      <a:gd name="T21" fmla="*/ 1485 h 1485"/>
                    </a:gdLst>
                    <a:ahLst/>
                    <a:cxnLst>
                      <a:cxn ang="T12">
                        <a:pos x="T0" y="T1"/>
                      </a:cxn>
                      <a:cxn ang="T13">
                        <a:pos x="T2" y="T3"/>
                      </a:cxn>
                      <a:cxn ang="T14">
                        <a:pos x="T4" y="T5"/>
                      </a:cxn>
                      <a:cxn ang="T15">
                        <a:pos x="T6" y="T7"/>
                      </a:cxn>
                      <a:cxn ang="T16">
                        <a:pos x="T8" y="T9"/>
                      </a:cxn>
                      <a:cxn ang="T17">
                        <a:pos x="T10" y="T11"/>
                      </a:cxn>
                    </a:cxnLst>
                    <a:rect l="T18" t="T19" r="T20" b="T21"/>
                    <a:pathLst>
                      <a:path w="587" h="1485">
                        <a:moveTo>
                          <a:pt x="37" y="1485"/>
                        </a:moveTo>
                        <a:cubicBezTo>
                          <a:pt x="0" y="1337"/>
                          <a:pt x="54" y="1225"/>
                          <a:pt x="112" y="1095"/>
                        </a:cubicBezTo>
                        <a:cubicBezTo>
                          <a:pt x="140" y="1032"/>
                          <a:pt x="156" y="962"/>
                          <a:pt x="187" y="900"/>
                        </a:cubicBezTo>
                        <a:cubicBezTo>
                          <a:pt x="294" y="686"/>
                          <a:pt x="390" y="472"/>
                          <a:pt x="562" y="300"/>
                        </a:cubicBezTo>
                        <a:cubicBezTo>
                          <a:pt x="587" y="225"/>
                          <a:pt x="582" y="270"/>
                          <a:pt x="547" y="165"/>
                        </a:cubicBezTo>
                        <a:cubicBezTo>
                          <a:pt x="530" y="113"/>
                          <a:pt x="547" y="55"/>
                          <a:pt x="547"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05498" name="Picture 43" descr="http://tbn2.google.com/images?q=tbn:UX3qqEl37iIdgM:http://www.silhouettesclipart.com/wp-content/uploads/2007/10/car-clip-art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00000">
                    <a:off x="3562" y="2989"/>
                    <a:ext cx="900"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99" name="Picture 44" descr="See full size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600000">
                    <a:off x="5626" y="4404"/>
                    <a:ext cx="720"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00" name="Picture 45" descr="http://tbn2.google.com/images?q=tbn:p6Yq-V5PGyrJOM:http://www.marinkidz.com/images/ca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600000">
                    <a:off x="6576" y="2555"/>
                    <a:ext cx="830"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01" name="Picture 46" descr="http://tbn2.google.com/images?q=tbn:XoES5RkHKdl9uM:http://www.newimageasia.com/images/Clipart%2520Ca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00000">
                    <a:off x="7920" y="4630"/>
                    <a:ext cx="720"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02" name="Picture 47" descr="http://tbn0.google.com/images?q=tbn:UXSAy44TGxxFsM:http://www.aperfectworld.org/clipart/nature/mountain.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0" y="193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03" name="Picture 48" descr="http://tbn0.google.com/images?q=tbn:UXSAy44TGxxFsM:http://www.aperfectworld.org/clipart/nature/mountain.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0" y="247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04" name="Picture 49" descr="http://tbn0.google.com/images?q=tbn:UXSAy44TGxxFsM:http://www.aperfectworld.org/clipart/nature/mountain.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0" y="2111"/>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05" name="Picture 41" descr="See full size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61" y="3598"/>
                    <a:ext cx="720"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5487" name="TextBox 55"/>
                <p:cNvSpPr txBox="1">
                  <a:spLocks noChangeArrowheads="1"/>
                </p:cNvSpPr>
                <p:nvPr/>
              </p:nvSpPr>
              <p:spPr bwMode="auto">
                <a:xfrm>
                  <a:off x="7429808" y="1030512"/>
                  <a:ext cx="517564" cy="80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A</a:t>
                  </a:r>
                </a:p>
              </p:txBody>
            </p:sp>
            <p:sp>
              <p:nvSpPr>
                <p:cNvPr id="105488" name="TextBox 56"/>
                <p:cNvSpPr txBox="1">
                  <a:spLocks noChangeArrowheads="1"/>
                </p:cNvSpPr>
                <p:nvPr/>
              </p:nvSpPr>
              <p:spPr bwMode="auto">
                <a:xfrm>
                  <a:off x="2876777" y="2013856"/>
                  <a:ext cx="570366"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B</a:t>
                  </a:r>
                </a:p>
              </p:txBody>
            </p:sp>
            <p:sp>
              <p:nvSpPr>
                <p:cNvPr id="105489" name="TextBox 57"/>
                <p:cNvSpPr txBox="1">
                  <a:spLocks noChangeArrowheads="1"/>
                </p:cNvSpPr>
                <p:nvPr/>
              </p:nvSpPr>
              <p:spPr bwMode="auto">
                <a:xfrm>
                  <a:off x="6103257" y="43615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C</a:t>
                  </a:r>
                </a:p>
              </p:txBody>
            </p:sp>
            <p:sp>
              <p:nvSpPr>
                <p:cNvPr id="105490" name="TextBox 60"/>
                <p:cNvSpPr txBox="1">
                  <a:spLocks noChangeArrowheads="1"/>
                </p:cNvSpPr>
                <p:nvPr/>
              </p:nvSpPr>
              <p:spPr bwMode="auto">
                <a:xfrm>
                  <a:off x="8611961" y="2689163"/>
                  <a:ext cx="504825" cy="8054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E</a:t>
                  </a:r>
                </a:p>
              </p:txBody>
            </p:sp>
            <p:sp>
              <p:nvSpPr>
                <p:cNvPr id="105491" name="TextBox 61"/>
                <p:cNvSpPr txBox="1">
                  <a:spLocks noChangeArrowheads="1"/>
                </p:cNvSpPr>
                <p:nvPr/>
              </p:nvSpPr>
              <p:spPr bwMode="auto">
                <a:xfrm>
                  <a:off x="8626475" y="43107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D</a:t>
                  </a:r>
                </a:p>
              </p:txBody>
            </p:sp>
          </p:grpSp>
          <p:sp>
            <p:nvSpPr>
              <p:cNvPr id="105484" name="Line 32"/>
              <p:cNvSpPr>
                <a:spLocks noChangeShapeType="1"/>
              </p:cNvSpPr>
              <p:nvPr/>
            </p:nvSpPr>
            <p:spPr bwMode="auto">
              <a:xfrm flipV="1">
                <a:off x="8749619" y="3762145"/>
                <a:ext cx="0" cy="45734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5485" name="Text Box 42"/>
              <p:cNvSpPr txBox="1">
                <a:spLocks noChangeArrowheads="1"/>
              </p:cNvSpPr>
              <p:nvPr/>
            </p:nvSpPr>
            <p:spPr bwMode="auto">
              <a:xfrm>
                <a:off x="8443739" y="4209870"/>
                <a:ext cx="970972" cy="29253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cs typeface="Arial" charset="0"/>
                  </a:rPr>
                  <a:t>North</a:t>
                </a:r>
              </a:p>
            </p:txBody>
          </p:sp>
        </p:gr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 name="Rectangle 44"/>
          <p:cNvSpPr>
            <a:spLocks noChangeArrowheads="1"/>
          </p:cNvSpPr>
          <p:nvPr/>
        </p:nvSpPr>
        <p:spPr bwMode="auto">
          <a:xfrm>
            <a:off x="0" y="1106488"/>
            <a:ext cx="8980488" cy="2593975"/>
          </a:xfrm>
          <a:prstGeom prst="rect">
            <a:avLst/>
          </a:prstGeom>
          <a:solidFill>
            <a:srgbClr val="7F7F7F">
              <a:alpha val="10196"/>
            </a:srgbClr>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106498" name="Title 1"/>
          <p:cNvSpPr>
            <a:spLocks noGrp="1"/>
          </p:cNvSpPr>
          <p:nvPr>
            <p:ph type="title"/>
          </p:nvPr>
        </p:nvSpPr>
        <p:spPr>
          <a:xfrm>
            <a:off x="1936750" y="60325"/>
            <a:ext cx="7207250" cy="673100"/>
          </a:xfrm>
        </p:spPr>
        <p:txBody>
          <a:bodyPr/>
          <a:lstStyle/>
          <a:p>
            <a:pPr eaLnBrk="1" hangingPunct="1"/>
            <a:r>
              <a:rPr lang="en-US" sz="3200" b="1">
                <a:latin typeface="Arial" charset="0"/>
                <a:cs typeface="ＭＳ Ｐゴシック" charset="0"/>
              </a:rPr>
              <a:t>Match cars and graphs</a:t>
            </a:r>
            <a:endParaRPr lang="en-US" sz="3200">
              <a:latin typeface="Arial" charset="0"/>
              <a:cs typeface="ＭＳ Ｐゴシック" charset="0"/>
            </a:endParaRPr>
          </a:p>
        </p:txBody>
      </p:sp>
      <p:sp>
        <p:nvSpPr>
          <p:cNvPr id="52228" name="TextBox 47"/>
          <p:cNvSpPr txBox="1">
            <a:spLocks noChangeArrowheads="1"/>
          </p:cNvSpPr>
          <p:nvPr/>
        </p:nvSpPr>
        <p:spPr bwMode="auto">
          <a:xfrm>
            <a:off x="4627563" y="1144588"/>
            <a:ext cx="2044700" cy="1570037"/>
          </a:xfrm>
          <a:prstGeom prst="rect">
            <a:avLst/>
          </a:prstGeom>
          <a:noFill/>
          <a:ln w="9525">
            <a:noFill/>
            <a:miter lim="800000"/>
            <a:headEnd/>
            <a:tailEnd/>
          </a:ln>
        </p:spPr>
        <p:txBody>
          <a:bodyPr>
            <a:spAutoFit/>
          </a:bodyPr>
          <a:lstStyle/>
          <a:p>
            <a:pPr>
              <a:defRPr/>
            </a:pPr>
            <a:r>
              <a:rPr lang="en-US" sz="2400" dirty="0">
                <a:ea typeface="ＭＳ Ｐゴシック" pitchFamily="-112" charset="-128"/>
                <a:cs typeface="+mn-cs"/>
              </a:rPr>
              <a:t>What</a:t>
            </a:r>
          </a:p>
          <a:p>
            <a:pPr>
              <a:defRPr/>
            </a:pPr>
            <a:r>
              <a:rPr lang="en-US" sz="2400" dirty="0">
                <a:ea typeface="ＭＳ Ｐゴシック" pitchFamily="-112" charset="-128"/>
                <a:cs typeface="+mn-cs"/>
              </a:rPr>
              <a:t>direction?</a:t>
            </a:r>
          </a:p>
          <a:p>
            <a:pPr>
              <a:defRPr/>
            </a:pPr>
            <a:endParaRPr lang="en-US" sz="2400" dirty="0">
              <a:ea typeface="ＭＳ Ｐゴシック" pitchFamily="-112" charset="-128"/>
              <a:cs typeface="+mn-cs"/>
            </a:endParaRPr>
          </a:p>
          <a:p>
            <a:pPr>
              <a:defRPr/>
            </a:pPr>
            <a:r>
              <a:rPr lang="en-US" sz="2400" u="heavy" dirty="0">
                <a:ea typeface="ＭＳ Ｐゴシック" pitchFamily="-112" charset="-128"/>
                <a:cs typeface="+mn-cs"/>
              </a:rPr>
              <a:t>South</a:t>
            </a:r>
          </a:p>
        </p:txBody>
      </p:sp>
      <p:sp>
        <p:nvSpPr>
          <p:cNvPr id="52229" name="TextBox 48"/>
          <p:cNvSpPr txBox="1">
            <a:spLocks noChangeArrowheads="1"/>
          </p:cNvSpPr>
          <p:nvPr/>
        </p:nvSpPr>
        <p:spPr bwMode="auto">
          <a:xfrm>
            <a:off x="6645275" y="1144588"/>
            <a:ext cx="1724025" cy="1200150"/>
          </a:xfrm>
          <a:prstGeom prst="rect">
            <a:avLst/>
          </a:prstGeom>
          <a:noFill/>
          <a:ln w="9525">
            <a:noFill/>
            <a:miter lim="800000"/>
            <a:headEnd/>
            <a:tailEnd/>
          </a:ln>
        </p:spPr>
        <p:txBody>
          <a:bodyPr wrap="none">
            <a:spAutoFit/>
          </a:bodyPr>
          <a:lstStyle/>
          <a:p>
            <a:pPr>
              <a:defRPr/>
            </a:pPr>
            <a:r>
              <a:rPr lang="en-US" sz="2400" dirty="0">
                <a:ea typeface="ＭＳ Ｐゴシック" pitchFamily="-112" charset="-128"/>
                <a:cs typeface="+mn-cs"/>
              </a:rPr>
              <a:t>Which car?</a:t>
            </a:r>
          </a:p>
          <a:p>
            <a:pPr>
              <a:defRPr/>
            </a:pPr>
            <a:endParaRPr lang="en-US" sz="2400" dirty="0">
              <a:ea typeface="ＭＳ Ｐゴシック" pitchFamily="-112" charset="-128"/>
              <a:cs typeface="+mn-cs"/>
            </a:endParaRPr>
          </a:p>
          <a:p>
            <a:pPr>
              <a:defRPr/>
            </a:pPr>
            <a:r>
              <a:rPr lang="en-US" sz="2400" u="heavy" dirty="0">
                <a:ea typeface="ＭＳ Ｐゴシック" pitchFamily="-112" charset="-128"/>
                <a:cs typeface="+mn-cs"/>
              </a:rPr>
              <a:t>Car C</a:t>
            </a:r>
          </a:p>
        </p:txBody>
      </p:sp>
      <p:grpSp>
        <p:nvGrpSpPr>
          <p:cNvPr id="106501" name="Group 50"/>
          <p:cNvGrpSpPr>
            <a:grpSpLocks/>
          </p:cNvGrpSpPr>
          <p:nvPr/>
        </p:nvGrpSpPr>
        <p:grpSpPr bwMode="auto">
          <a:xfrm>
            <a:off x="149225" y="1247775"/>
            <a:ext cx="1962150" cy="1817688"/>
            <a:chOff x="149883" y="1247065"/>
            <a:chExt cx="1962165" cy="1819066"/>
          </a:xfrm>
        </p:grpSpPr>
        <p:sp>
          <p:nvSpPr>
            <p:cNvPr id="106538" name="TextBox 40"/>
            <p:cNvSpPr txBox="1">
              <a:spLocks noChangeArrowheads="1"/>
            </p:cNvSpPr>
            <p:nvPr/>
          </p:nvSpPr>
          <p:spPr bwMode="auto">
            <a:xfrm>
              <a:off x="917679" y="1247065"/>
              <a:ext cx="937283" cy="46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North</a:t>
              </a:r>
            </a:p>
          </p:txBody>
        </p:sp>
        <p:sp>
          <p:nvSpPr>
            <p:cNvPr id="106539" name="TextBox 41"/>
            <p:cNvSpPr txBox="1">
              <a:spLocks noChangeArrowheads="1"/>
            </p:cNvSpPr>
            <p:nvPr/>
          </p:nvSpPr>
          <p:spPr bwMode="auto">
            <a:xfrm>
              <a:off x="551535" y="2758354"/>
              <a:ext cx="15605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grpSp>
          <p:nvGrpSpPr>
            <p:cNvPr id="106540" name="Group 42"/>
            <p:cNvGrpSpPr>
              <a:grpSpLocks/>
            </p:cNvGrpSpPr>
            <p:nvPr/>
          </p:nvGrpSpPr>
          <p:grpSpPr bwMode="auto">
            <a:xfrm>
              <a:off x="508898" y="1806856"/>
              <a:ext cx="1565275" cy="879475"/>
              <a:chOff x="781050" y="1160463"/>
              <a:chExt cx="1565275" cy="879475"/>
            </a:xfrm>
          </p:grpSpPr>
          <p:grpSp>
            <p:nvGrpSpPr>
              <p:cNvPr id="106542" name="Group 2"/>
              <p:cNvGrpSpPr>
                <a:grpSpLocks/>
              </p:cNvGrpSpPr>
              <p:nvPr/>
            </p:nvGrpSpPr>
            <p:grpSpPr bwMode="auto">
              <a:xfrm>
                <a:off x="781050" y="1160463"/>
                <a:ext cx="1565275" cy="879475"/>
                <a:chOff x="1800" y="9000"/>
                <a:chExt cx="1260" cy="720"/>
              </a:xfrm>
            </p:grpSpPr>
            <p:sp>
              <p:nvSpPr>
                <p:cNvPr id="106544" name="Line 3"/>
                <p:cNvSpPr>
                  <a:spLocks noChangeShapeType="1"/>
                </p:cNvSpPr>
                <p:nvPr/>
              </p:nvSpPr>
              <p:spPr bwMode="auto">
                <a:xfrm>
                  <a:off x="1800" y="9000"/>
                  <a:ext cx="0" cy="72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45" name="Line 4"/>
                <p:cNvSpPr>
                  <a:spLocks noChangeShapeType="1"/>
                </p:cNvSpPr>
                <p:nvPr/>
              </p:nvSpPr>
              <p:spPr bwMode="auto">
                <a:xfrm>
                  <a:off x="1800" y="9720"/>
                  <a:ext cx="126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6543" name="Line 5"/>
              <p:cNvSpPr>
                <a:spLocks noChangeShapeType="1"/>
              </p:cNvSpPr>
              <p:nvPr/>
            </p:nvSpPr>
            <p:spPr bwMode="auto">
              <a:xfrm>
                <a:off x="793774" y="1247424"/>
                <a:ext cx="1383435" cy="68041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6541" name="TextBox 40"/>
            <p:cNvSpPr txBox="1">
              <a:spLocks noChangeArrowheads="1"/>
            </p:cNvSpPr>
            <p:nvPr/>
          </p:nvSpPr>
          <p:spPr bwMode="auto">
            <a:xfrm rot="-5400000">
              <a:off x="-302732" y="2116125"/>
              <a:ext cx="1213010" cy="307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North (miles)</a:t>
              </a:r>
            </a:p>
          </p:txBody>
        </p:sp>
      </p:grpSp>
      <p:grpSp>
        <p:nvGrpSpPr>
          <p:cNvPr id="106502" name="Group 76"/>
          <p:cNvGrpSpPr>
            <a:grpSpLocks/>
          </p:cNvGrpSpPr>
          <p:nvPr/>
        </p:nvGrpSpPr>
        <p:grpSpPr bwMode="auto">
          <a:xfrm>
            <a:off x="2259013" y="1247775"/>
            <a:ext cx="1933575" cy="1817688"/>
            <a:chOff x="2259091" y="1247065"/>
            <a:chExt cx="1933096" cy="1819066"/>
          </a:xfrm>
        </p:grpSpPr>
        <p:grpSp>
          <p:nvGrpSpPr>
            <p:cNvPr id="106530" name="Group 43"/>
            <p:cNvGrpSpPr>
              <a:grpSpLocks/>
            </p:cNvGrpSpPr>
            <p:nvPr/>
          </p:nvGrpSpPr>
          <p:grpSpPr bwMode="auto">
            <a:xfrm>
              <a:off x="2596777" y="1806856"/>
              <a:ext cx="1571373" cy="879475"/>
              <a:chOff x="754756" y="5771044"/>
              <a:chExt cx="803286" cy="457200"/>
            </a:xfrm>
          </p:grpSpPr>
          <p:grpSp>
            <p:nvGrpSpPr>
              <p:cNvPr id="106534" name="Group 6"/>
              <p:cNvGrpSpPr>
                <a:grpSpLocks/>
              </p:cNvGrpSpPr>
              <p:nvPr/>
            </p:nvGrpSpPr>
            <p:grpSpPr bwMode="auto">
              <a:xfrm>
                <a:off x="757942" y="5771044"/>
                <a:ext cx="800100" cy="457200"/>
                <a:chOff x="1800" y="9000"/>
                <a:chExt cx="1260" cy="720"/>
              </a:xfrm>
            </p:grpSpPr>
            <p:sp>
              <p:nvSpPr>
                <p:cNvPr id="106536" name="Line 7"/>
                <p:cNvSpPr>
                  <a:spLocks noChangeShapeType="1"/>
                </p:cNvSpPr>
                <p:nvPr/>
              </p:nvSpPr>
              <p:spPr bwMode="auto">
                <a:xfrm>
                  <a:off x="1800" y="9000"/>
                  <a:ext cx="0" cy="72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37" name="Line 8"/>
                <p:cNvSpPr>
                  <a:spLocks noChangeShapeType="1"/>
                </p:cNvSpPr>
                <p:nvPr/>
              </p:nvSpPr>
              <p:spPr bwMode="auto">
                <a:xfrm>
                  <a:off x="1800" y="9720"/>
                  <a:ext cx="126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6535" name="Line 9"/>
              <p:cNvSpPr>
                <a:spLocks noChangeShapeType="1"/>
              </p:cNvSpPr>
              <p:nvPr/>
            </p:nvSpPr>
            <p:spPr bwMode="auto">
              <a:xfrm>
                <a:off x="754756" y="5999005"/>
                <a:ext cx="679295" cy="63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6531" name="TextBox 41"/>
            <p:cNvSpPr txBox="1">
              <a:spLocks noChangeArrowheads="1"/>
            </p:cNvSpPr>
            <p:nvPr/>
          </p:nvSpPr>
          <p:spPr bwMode="auto">
            <a:xfrm>
              <a:off x="3052251" y="1247065"/>
              <a:ext cx="800322" cy="46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East</a:t>
              </a:r>
            </a:p>
          </p:txBody>
        </p:sp>
        <p:sp>
          <p:nvSpPr>
            <p:cNvPr id="106532" name="TextBox 41"/>
            <p:cNvSpPr txBox="1">
              <a:spLocks noChangeArrowheads="1"/>
            </p:cNvSpPr>
            <p:nvPr/>
          </p:nvSpPr>
          <p:spPr bwMode="auto">
            <a:xfrm rot="-5400000">
              <a:off x="1846357" y="2156048"/>
              <a:ext cx="1133174" cy="307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East (miles)</a:t>
              </a:r>
            </a:p>
          </p:txBody>
        </p:sp>
        <p:sp>
          <p:nvSpPr>
            <p:cNvPr id="106533" name="TextBox 41"/>
            <p:cNvSpPr txBox="1">
              <a:spLocks noChangeArrowheads="1"/>
            </p:cNvSpPr>
            <p:nvPr/>
          </p:nvSpPr>
          <p:spPr bwMode="auto">
            <a:xfrm>
              <a:off x="2631674" y="2758354"/>
              <a:ext cx="15605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grpSp>
      <p:sp>
        <p:nvSpPr>
          <p:cNvPr id="106503" name="TextBox 47"/>
          <p:cNvSpPr txBox="1">
            <a:spLocks noChangeArrowheads="1"/>
          </p:cNvSpPr>
          <p:nvPr/>
        </p:nvSpPr>
        <p:spPr bwMode="auto">
          <a:xfrm>
            <a:off x="0" y="10922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ii)</a:t>
            </a:r>
          </a:p>
        </p:txBody>
      </p:sp>
      <p:grpSp>
        <p:nvGrpSpPr>
          <p:cNvPr id="106504" name="Group 50"/>
          <p:cNvGrpSpPr>
            <a:grpSpLocks/>
          </p:cNvGrpSpPr>
          <p:nvPr/>
        </p:nvGrpSpPr>
        <p:grpSpPr bwMode="auto">
          <a:xfrm>
            <a:off x="1404938" y="3675063"/>
            <a:ext cx="6538912" cy="3321050"/>
            <a:chOff x="1404938" y="3675063"/>
            <a:chExt cx="6538161" cy="3321050"/>
          </a:xfrm>
        </p:grpSpPr>
        <p:sp>
          <p:nvSpPr>
            <p:cNvPr id="52" name="Freeform 51"/>
            <p:cNvSpPr/>
            <p:nvPr/>
          </p:nvSpPr>
          <p:spPr>
            <a:xfrm>
              <a:off x="5328787" y="5302250"/>
              <a:ext cx="2098434" cy="190500"/>
            </a:xfrm>
            <a:custGeom>
              <a:avLst/>
              <a:gdLst>
                <a:gd name="connsiteX0" fmla="*/ 0 w 2097833"/>
                <a:gd name="connsiteY0" fmla="*/ 51031 h 190894"/>
                <a:gd name="connsiteX1" fmla="*/ 272152 w 2097833"/>
                <a:gd name="connsiteY1" fmla="*/ 5670 h 190894"/>
                <a:gd name="connsiteX2" fmla="*/ 396888 w 2097833"/>
                <a:gd name="connsiteY2" fmla="*/ 85052 h 190894"/>
                <a:gd name="connsiteX3" fmla="*/ 725737 w 2097833"/>
                <a:gd name="connsiteY3" fmla="*/ 96392 h 190894"/>
                <a:gd name="connsiteX4" fmla="*/ 839134 w 2097833"/>
                <a:gd name="connsiteY4" fmla="*/ 187114 h 190894"/>
                <a:gd name="connsiteX5" fmla="*/ 1043247 w 2097833"/>
                <a:gd name="connsiteY5" fmla="*/ 119073 h 190894"/>
                <a:gd name="connsiteX6" fmla="*/ 1598889 w 2097833"/>
                <a:gd name="connsiteY6" fmla="*/ 107732 h 190894"/>
                <a:gd name="connsiteX7" fmla="*/ 2052475 w 2097833"/>
                <a:gd name="connsiteY7" fmla="*/ 96392 h 190894"/>
                <a:gd name="connsiteX8" fmla="*/ 2052475 w 2097833"/>
                <a:gd name="connsiteY8" fmla="*/ 96392 h 190894"/>
                <a:gd name="connsiteX9" fmla="*/ 2097833 w 2097833"/>
                <a:gd name="connsiteY9" fmla="*/ 85052 h 1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7833" h="190894">
                  <a:moveTo>
                    <a:pt x="0" y="51031"/>
                  </a:moveTo>
                  <a:cubicBezTo>
                    <a:pt x="103002" y="25515"/>
                    <a:pt x="206004" y="0"/>
                    <a:pt x="272152" y="5670"/>
                  </a:cubicBezTo>
                  <a:cubicBezTo>
                    <a:pt x="338300" y="11340"/>
                    <a:pt x="321290" y="69932"/>
                    <a:pt x="396888" y="85052"/>
                  </a:cubicBezTo>
                  <a:cubicBezTo>
                    <a:pt x="472486" y="100172"/>
                    <a:pt x="652029" y="79382"/>
                    <a:pt x="725737" y="96392"/>
                  </a:cubicBezTo>
                  <a:cubicBezTo>
                    <a:pt x="799445" y="113402"/>
                    <a:pt x="786216" y="183334"/>
                    <a:pt x="839134" y="187114"/>
                  </a:cubicBezTo>
                  <a:cubicBezTo>
                    <a:pt x="892052" y="190894"/>
                    <a:pt x="916621" y="132303"/>
                    <a:pt x="1043247" y="119073"/>
                  </a:cubicBezTo>
                  <a:cubicBezTo>
                    <a:pt x="1169873" y="105843"/>
                    <a:pt x="1598889" y="107732"/>
                    <a:pt x="1598889" y="107732"/>
                  </a:cubicBezTo>
                  <a:lnTo>
                    <a:pt x="2052475" y="96392"/>
                  </a:lnTo>
                  <a:lnTo>
                    <a:pt x="2052475" y="96392"/>
                  </a:lnTo>
                  <a:lnTo>
                    <a:pt x="2097833" y="85052"/>
                  </a:lnTo>
                </a:path>
              </a:pathLst>
            </a:cu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nvGrpSpPr>
            <p:cNvPr id="106506" name="Group 52"/>
            <p:cNvGrpSpPr>
              <a:grpSpLocks/>
            </p:cNvGrpSpPr>
            <p:nvPr/>
          </p:nvGrpSpPr>
          <p:grpSpPr bwMode="auto">
            <a:xfrm>
              <a:off x="1404938" y="3675063"/>
              <a:ext cx="6538161" cy="3321050"/>
              <a:chOff x="2876550" y="3665905"/>
              <a:chExt cx="6538161" cy="3320683"/>
            </a:xfrm>
          </p:grpSpPr>
          <p:grpSp>
            <p:nvGrpSpPr>
              <p:cNvPr id="106507" name="Group 48"/>
              <p:cNvGrpSpPr>
                <a:grpSpLocks/>
              </p:cNvGrpSpPr>
              <p:nvPr/>
            </p:nvGrpSpPr>
            <p:grpSpPr bwMode="auto">
              <a:xfrm>
                <a:off x="2876550" y="3665905"/>
                <a:ext cx="6267450" cy="3320683"/>
                <a:chOff x="2876777" y="1030512"/>
                <a:chExt cx="6267223" cy="4136508"/>
              </a:xfrm>
            </p:grpSpPr>
            <p:grpSp>
              <p:nvGrpSpPr>
                <p:cNvPr id="106510" name="Group 33"/>
                <p:cNvGrpSpPr>
                  <a:grpSpLocks/>
                </p:cNvGrpSpPr>
                <p:nvPr/>
              </p:nvGrpSpPr>
              <p:grpSpPr bwMode="auto">
                <a:xfrm>
                  <a:off x="3081802" y="1127131"/>
                  <a:ext cx="5706597" cy="3608156"/>
                  <a:chOff x="2880" y="1889"/>
                  <a:chExt cx="5955" cy="3420"/>
                </a:xfrm>
              </p:grpSpPr>
              <p:sp>
                <p:nvSpPr>
                  <p:cNvPr id="106516" name="Rectangle 34"/>
                  <p:cNvSpPr>
                    <a:spLocks noChangeArrowheads="1"/>
                  </p:cNvSpPr>
                  <p:nvPr/>
                </p:nvSpPr>
                <p:spPr bwMode="auto">
                  <a:xfrm>
                    <a:off x="2880" y="1889"/>
                    <a:ext cx="5940" cy="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06517" name="Picture 35" descr="http://tbn0.google.com/images?q=tbn:74EkAN8r94_iJM:http://abkldesigns.com/skyln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 y="3149"/>
                    <a:ext cx="1260" cy="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18" name="Freeform 36"/>
                  <p:cNvSpPr>
                    <a:spLocks/>
                  </p:cNvSpPr>
                  <p:nvPr/>
                </p:nvSpPr>
                <p:spPr bwMode="auto">
                  <a:xfrm>
                    <a:off x="6765" y="3989"/>
                    <a:ext cx="2070" cy="1200"/>
                  </a:xfrm>
                  <a:custGeom>
                    <a:avLst/>
                    <a:gdLst>
                      <a:gd name="T0" fmla="*/ 0 w 2070"/>
                      <a:gd name="T1" fmla="*/ 0 h 1200"/>
                      <a:gd name="T2" fmla="*/ 30 w 2070"/>
                      <a:gd name="T3" fmla="*/ 105 h 1200"/>
                      <a:gd name="T4" fmla="*/ 150 w 2070"/>
                      <a:gd name="T5" fmla="*/ 225 h 1200"/>
                      <a:gd name="T6" fmla="*/ 765 w 2070"/>
                      <a:gd name="T7" fmla="*/ 360 h 1200"/>
                      <a:gd name="T8" fmla="*/ 975 w 2070"/>
                      <a:gd name="T9" fmla="*/ 390 h 1200"/>
                      <a:gd name="T10" fmla="*/ 1215 w 2070"/>
                      <a:gd name="T11" fmla="*/ 435 h 1200"/>
                      <a:gd name="T12" fmla="*/ 1320 w 2070"/>
                      <a:gd name="T13" fmla="*/ 675 h 1200"/>
                      <a:gd name="T14" fmla="*/ 1440 w 2070"/>
                      <a:gd name="T15" fmla="*/ 855 h 1200"/>
                      <a:gd name="T16" fmla="*/ 1485 w 2070"/>
                      <a:gd name="T17" fmla="*/ 900 h 1200"/>
                      <a:gd name="T18" fmla="*/ 1710 w 2070"/>
                      <a:gd name="T19" fmla="*/ 1035 h 1200"/>
                      <a:gd name="T20" fmla="*/ 1890 w 2070"/>
                      <a:gd name="T21" fmla="*/ 1110 h 1200"/>
                      <a:gd name="T22" fmla="*/ 2025 w 2070"/>
                      <a:gd name="T23" fmla="*/ 1185 h 1200"/>
                      <a:gd name="T24" fmla="*/ 2070 w 2070"/>
                      <a:gd name="T25" fmla="*/ 1200 h 12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70"/>
                      <a:gd name="T40" fmla="*/ 0 h 1200"/>
                      <a:gd name="T41" fmla="*/ 2070 w 2070"/>
                      <a:gd name="T42" fmla="*/ 1200 h 12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70" h="1200">
                        <a:moveTo>
                          <a:pt x="0" y="0"/>
                        </a:moveTo>
                        <a:cubicBezTo>
                          <a:pt x="5" y="19"/>
                          <a:pt x="19" y="83"/>
                          <a:pt x="30" y="105"/>
                        </a:cubicBezTo>
                        <a:cubicBezTo>
                          <a:pt x="57" y="160"/>
                          <a:pt x="102" y="191"/>
                          <a:pt x="150" y="225"/>
                        </a:cubicBezTo>
                        <a:cubicBezTo>
                          <a:pt x="332" y="355"/>
                          <a:pt x="550" y="324"/>
                          <a:pt x="765" y="360"/>
                        </a:cubicBezTo>
                        <a:cubicBezTo>
                          <a:pt x="895" y="382"/>
                          <a:pt x="825" y="371"/>
                          <a:pt x="975" y="390"/>
                        </a:cubicBezTo>
                        <a:cubicBezTo>
                          <a:pt x="1054" y="416"/>
                          <a:pt x="1132" y="425"/>
                          <a:pt x="1215" y="435"/>
                        </a:cubicBezTo>
                        <a:cubicBezTo>
                          <a:pt x="1329" y="473"/>
                          <a:pt x="1298" y="575"/>
                          <a:pt x="1320" y="675"/>
                        </a:cubicBezTo>
                        <a:cubicBezTo>
                          <a:pt x="1344" y="786"/>
                          <a:pt x="1354" y="769"/>
                          <a:pt x="1440" y="855"/>
                        </a:cubicBezTo>
                        <a:cubicBezTo>
                          <a:pt x="1455" y="870"/>
                          <a:pt x="1467" y="888"/>
                          <a:pt x="1485" y="900"/>
                        </a:cubicBezTo>
                        <a:cubicBezTo>
                          <a:pt x="1558" y="949"/>
                          <a:pt x="1630" y="1000"/>
                          <a:pt x="1710" y="1035"/>
                        </a:cubicBezTo>
                        <a:cubicBezTo>
                          <a:pt x="1772" y="1062"/>
                          <a:pt x="1830" y="1080"/>
                          <a:pt x="1890" y="1110"/>
                        </a:cubicBezTo>
                        <a:cubicBezTo>
                          <a:pt x="1936" y="1133"/>
                          <a:pt x="1979" y="1162"/>
                          <a:pt x="2025" y="1185"/>
                        </a:cubicBezTo>
                        <a:cubicBezTo>
                          <a:pt x="2039" y="1192"/>
                          <a:pt x="2070" y="1200"/>
                          <a:pt x="2070" y="12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519" name="Freeform 38"/>
                  <p:cNvSpPr>
                    <a:spLocks/>
                  </p:cNvSpPr>
                  <p:nvPr/>
                </p:nvSpPr>
                <p:spPr bwMode="auto">
                  <a:xfrm>
                    <a:off x="3176" y="2439"/>
                    <a:ext cx="2464" cy="1325"/>
                  </a:xfrm>
                  <a:custGeom>
                    <a:avLst/>
                    <a:gdLst>
                      <a:gd name="T0" fmla="*/ 0 w 2745"/>
                      <a:gd name="T1" fmla="*/ 0 h 900"/>
                      <a:gd name="T2" fmla="*/ 4 w 2745"/>
                      <a:gd name="T3" fmla="*/ 2147483647 h 900"/>
                      <a:gd name="T4" fmla="*/ 4 w 2745"/>
                      <a:gd name="T5" fmla="*/ 2147483647 h 900"/>
                      <a:gd name="T6" fmla="*/ 4 w 2745"/>
                      <a:gd name="T7" fmla="*/ 2147483647 h 900"/>
                      <a:gd name="T8" fmla="*/ 5 w 2745"/>
                      <a:gd name="T9" fmla="*/ 2147483647 h 900"/>
                      <a:gd name="T10" fmla="*/ 10 w 2745"/>
                      <a:gd name="T11" fmla="*/ 2147483647 h 900"/>
                      <a:gd name="T12" fmla="*/ 11 w 2745"/>
                      <a:gd name="T13" fmla="*/ 2147483647 h 900"/>
                      <a:gd name="T14" fmla="*/ 12 w 2745"/>
                      <a:gd name="T15" fmla="*/ 2147483647 h 900"/>
                      <a:gd name="T16" fmla="*/ 13 w 2745"/>
                      <a:gd name="T17" fmla="*/ 2147483647 h 900"/>
                      <a:gd name="T18" fmla="*/ 18 w 2745"/>
                      <a:gd name="T19" fmla="*/ 2147483647 h 900"/>
                      <a:gd name="T20" fmla="*/ 24 w 2745"/>
                      <a:gd name="T21" fmla="*/ 2147483647 h 9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45"/>
                      <a:gd name="T34" fmla="*/ 0 h 900"/>
                      <a:gd name="T35" fmla="*/ 2745 w 2745"/>
                      <a:gd name="T36" fmla="*/ 900 h 9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45" h="900">
                        <a:moveTo>
                          <a:pt x="0" y="0"/>
                        </a:moveTo>
                        <a:cubicBezTo>
                          <a:pt x="73" y="24"/>
                          <a:pt x="122" y="32"/>
                          <a:pt x="180" y="90"/>
                        </a:cubicBezTo>
                        <a:cubicBezTo>
                          <a:pt x="195" y="105"/>
                          <a:pt x="208" y="122"/>
                          <a:pt x="225" y="135"/>
                        </a:cubicBezTo>
                        <a:cubicBezTo>
                          <a:pt x="301" y="194"/>
                          <a:pt x="410" y="242"/>
                          <a:pt x="495" y="285"/>
                        </a:cubicBezTo>
                        <a:cubicBezTo>
                          <a:pt x="533" y="342"/>
                          <a:pt x="583" y="355"/>
                          <a:pt x="645" y="390"/>
                        </a:cubicBezTo>
                        <a:cubicBezTo>
                          <a:pt x="794" y="473"/>
                          <a:pt x="957" y="476"/>
                          <a:pt x="1125" y="495"/>
                        </a:cubicBezTo>
                        <a:cubicBezTo>
                          <a:pt x="1155" y="505"/>
                          <a:pt x="1185" y="515"/>
                          <a:pt x="1215" y="525"/>
                        </a:cubicBezTo>
                        <a:cubicBezTo>
                          <a:pt x="1254" y="538"/>
                          <a:pt x="1335" y="555"/>
                          <a:pt x="1335" y="555"/>
                        </a:cubicBezTo>
                        <a:cubicBezTo>
                          <a:pt x="1386" y="589"/>
                          <a:pt x="1425" y="600"/>
                          <a:pt x="1485" y="615"/>
                        </a:cubicBezTo>
                        <a:cubicBezTo>
                          <a:pt x="1664" y="735"/>
                          <a:pt x="1868" y="730"/>
                          <a:pt x="2070" y="780"/>
                        </a:cubicBezTo>
                        <a:cubicBezTo>
                          <a:pt x="2290" y="835"/>
                          <a:pt x="2517" y="900"/>
                          <a:pt x="2745" y="9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520" name="Freeform 39"/>
                  <p:cNvSpPr>
                    <a:spLocks/>
                  </p:cNvSpPr>
                  <p:nvPr/>
                </p:nvSpPr>
                <p:spPr bwMode="auto">
                  <a:xfrm>
                    <a:off x="5940" y="3974"/>
                    <a:ext cx="165" cy="1335"/>
                  </a:xfrm>
                  <a:custGeom>
                    <a:avLst/>
                    <a:gdLst>
                      <a:gd name="T0" fmla="*/ 60 w 165"/>
                      <a:gd name="T1" fmla="*/ 0 h 1335"/>
                      <a:gd name="T2" fmla="*/ 105 w 165"/>
                      <a:gd name="T3" fmla="*/ 135 h 1335"/>
                      <a:gd name="T4" fmla="*/ 135 w 165"/>
                      <a:gd name="T5" fmla="*/ 180 h 1335"/>
                      <a:gd name="T6" fmla="*/ 165 w 165"/>
                      <a:gd name="T7" fmla="*/ 270 h 1335"/>
                      <a:gd name="T8" fmla="*/ 90 w 165"/>
                      <a:gd name="T9" fmla="*/ 795 h 1335"/>
                      <a:gd name="T10" fmla="*/ 30 w 165"/>
                      <a:gd name="T11" fmla="*/ 1020 h 1335"/>
                      <a:gd name="T12" fmla="*/ 0 w 165"/>
                      <a:gd name="T13" fmla="*/ 1110 h 1335"/>
                      <a:gd name="T14" fmla="*/ 45 w 165"/>
                      <a:gd name="T15" fmla="*/ 1335 h 1335"/>
                      <a:gd name="T16" fmla="*/ 0 60000 65536"/>
                      <a:gd name="T17" fmla="*/ 0 60000 65536"/>
                      <a:gd name="T18" fmla="*/ 0 60000 65536"/>
                      <a:gd name="T19" fmla="*/ 0 60000 65536"/>
                      <a:gd name="T20" fmla="*/ 0 60000 65536"/>
                      <a:gd name="T21" fmla="*/ 0 60000 65536"/>
                      <a:gd name="T22" fmla="*/ 0 60000 65536"/>
                      <a:gd name="T23" fmla="*/ 0 60000 65536"/>
                      <a:gd name="T24" fmla="*/ 0 w 165"/>
                      <a:gd name="T25" fmla="*/ 0 h 1335"/>
                      <a:gd name="T26" fmla="*/ 165 w 165"/>
                      <a:gd name="T27" fmla="*/ 1335 h 13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5" h="1335">
                        <a:moveTo>
                          <a:pt x="60" y="0"/>
                        </a:moveTo>
                        <a:cubicBezTo>
                          <a:pt x="75" y="45"/>
                          <a:pt x="79" y="96"/>
                          <a:pt x="105" y="135"/>
                        </a:cubicBezTo>
                        <a:cubicBezTo>
                          <a:pt x="115" y="150"/>
                          <a:pt x="128" y="164"/>
                          <a:pt x="135" y="180"/>
                        </a:cubicBezTo>
                        <a:cubicBezTo>
                          <a:pt x="148" y="209"/>
                          <a:pt x="165" y="270"/>
                          <a:pt x="165" y="270"/>
                        </a:cubicBezTo>
                        <a:cubicBezTo>
                          <a:pt x="151" y="449"/>
                          <a:pt x="129" y="620"/>
                          <a:pt x="90" y="795"/>
                        </a:cubicBezTo>
                        <a:cubicBezTo>
                          <a:pt x="73" y="873"/>
                          <a:pt x="53" y="944"/>
                          <a:pt x="30" y="1020"/>
                        </a:cubicBezTo>
                        <a:cubicBezTo>
                          <a:pt x="21" y="1050"/>
                          <a:pt x="0" y="1110"/>
                          <a:pt x="0" y="1110"/>
                        </a:cubicBezTo>
                        <a:cubicBezTo>
                          <a:pt x="12" y="1182"/>
                          <a:pt x="45" y="1263"/>
                          <a:pt x="45" y="1335"/>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521" name="Freeform 40"/>
                  <p:cNvSpPr>
                    <a:spLocks/>
                  </p:cNvSpPr>
                  <p:nvPr/>
                </p:nvSpPr>
                <p:spPr bwMode="auto">
                  <a:xfrm>
                    <a:off x="6480" y="1889"/>
                    <a:ext cx="1080" cy="1725"/>
                  </a:xfrm>
                  <a:custGeom>
                    <a:avLst/>
                    <a:gdLst>
                      <a:gd name="T0" fmla="*/ 2147483647 w 587"/>
                      <a:gd name="T1" fmla="*/ 4169780 h 1485"/>
                      <a:gd name="T2" fmla="*/ 2147483647 w 587"/>
                      <a:gd name="T3" fmla="*/ 3074826 h 1485"/>
                      <a:gd name="T4" fmla="*/ 2147483647 w 587"/>
                      <a:gd name="T5" fmla="*/ 2526858 h 1485"/>
                      <a:gd name="T6" fmla="*/ 2147483647 w 587"/>
                      <a:gd name="T7" fmla="*/ 839681 h 1485"/>
                      <a:gd name="T8" fmla="*/ 2147483647 w 587"/>
                      <a:gd name="T9" fmla="*/ 465118 h 1485"/>
                      <a:gd name="T10" fmla="*/ 2147483647 w 587"/>
                      <a:gd name="T11" fmla="*/ 0 h 1485"/>
                      <a:gd name="T12" fmla="*/ 0 60000 65536"/>
                      <a:gd name="T13" fmla="*/ 0 60000 65536"/>
                      <a:gd name="T14" fmla="*/ 0 60000 65536"/>
                      <a:gd name="T15" fmla="*/ 0 60000 65536"/>
                      <a:gd name="T16" fmla="*/ 0 60000 65536"/>
                      <a:gd name="T17" fmla="*/ 0 60000 65536"/>
                      <a:gd name="T18" fmla="*/ 0 w 587"/>
                      <a:gd name="T19" fmla="*/ 0 h 1485"/>
                      <a:gd name="T20" fmla="*/ 587 w 587"/>
                      <a:gd name="T21" fmla="*/ 1485 h 1485"/>
                    </a:gdLst>
                    <a:ahLst/>
                    <a:cxnLst>
                      <a:cxn ang="T12">
                        <a:pos x="T0" y="T1"/>
                      </a:cxn>
                      <a:cxn ang="T13">
                        <a:pos x="T2" y="T3"/>
                      </a:cxn>
                      <a:cxn ang="T14">
                        <a:pos x="T4" y="T5"/>
                      </a:cxn>
                      <a:cxn ang="T15">
                        <a:pos x="T6" y="T7"/>
                      </a:cxn>
                      <a:cxn ang="T16">
                        <a:pos x="T8" y="T9"/>
                      </a:cxn>
                      <a:cxn ang="T17">
                        <a:pos x="T10" y="T11"/>
                      </a:cxn>
                    </a:cxnLst>
                    <a:rect l="T18" t="T19" r="T20" b="T21"/>
                    <a:pathLst>
                      <a:path w="587" h="1485">
                        <a:moveTo>
                          <a:pt x="37" y="1485"/>
                        </a:moveTo>
                        <a:cubicBezTo>
                          <a:pt x="0" y="1337"/>
                          <a:pt x="54" y="1225"/>
                          <a:pt x="112" y="1095"/>
                        </a:cubicBezTo>
                        <a:cubicBezTo>
                          <a:pt x="140" y="1032"/>
                          <a:pt x="156" y="962"/>
                          <a:pt x="187" y="900"/>
                        </a:cubicBezTo>
                        <a:cubicBezTo>
                          <a:pt x="294" y="686"/>
                          <a:pt x="390" y="472"/>
                          <a:pt x="562" y="300"/>
                        </a:cubicBezTo>
                        <a:cubicBezTo>
                          <a:pt x="587" y="225"/>
                          <a:pt x="582" y="270"/>
                          <a:pt x="547" y="165"/>
                        </a:cubicBezTo>
                        <a:cubicBezTo>
                          <a:pt x="530" y="113"/>
                          <a:pt x="547" y="55"/>
                          <a:pt x="547"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06522" name="Picture 43" descr="http://tbn2.google.com/images?q=tbn:UX3qqEl37iIdgM:http://www.silhouettesclipart.com/wp-content/uploads/2007/10/car-clip-art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00000">
                    <a:off x="3562" y="2989"/>
                    <a:ext cx="900"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23" name="Picture 44" descr="See full size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600000">
                    <a:off x="5626" y="4404"/>
                    <a:ext cx="720"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24" name="Picture 45" descr="http://tbn2.google.com/images?q=tbn:p6Yq-V5PGyrJOM:http://www.marinkidz.com/images/ca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600000">
                    <a:off x="6576" y="2555"/>
                    <a:ext cx="830"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25" name="Picture 46" descr="http://tbn2.google.com/images?q=tbn:XoES5RkHKdl9uM:http://www.newimageasia.com/images/Clipart%2520Ca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00000">
                    <a:off x="7920" y="4630"/>
                    <a:ext cx="720"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26" name="Picture 47" descr="http://tbn0.google.com/images?q=tbn:UXSAy44TGxxFsM:http://www.aperfectworld.org/clipart/nature/mountain.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0" y="193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27" name="Picture 48" descr="http://tbn0.google.com/images?q=tbn:UXSAy44TGxxFsM:http://www.aperfectworld.org/clipart/nature/mountain.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0" y="247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28" name="Picture 49" descr="http://tbn0.google.com/images?q=tbn:UXSAy44TGxxFsM:http://www.aperfectworld.org/clipart/nature/mountain.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0" y="2111"/>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29" name="Picture 41" descr="See full size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61" y="3598"/>
                    <a:ext cx="720"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6511" name="TextBox 55"/>
                <p:cNvSpPr txBox="1">
                  <a:spLocks noChangeArrowheads="1"/>
                </p:cNvSpPr>
                <p:nvPr/>
              </p:nvSpPr>
              <p:spPr bwMode="auto">
                <a:xfrm>
                  <a:off x="7429808" y="1030512"/>
                  <a:ext cx="517564" cy="80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A</a:t>
                  </a:r>
                </a:p>
              </p:txBody>
            </p:sp>
            <p:sp>
              <p:nvSpPr>
                <p:cNvPr id="106512" name="TextBox 56"/>
                <p:cNvSpPr txBox="1">
                  <a:spLocks noChangeArrowheads="1"/>
                </p:cNvSpPr>
                <p:nvPr/>
              </p:nvSpPr>
              <p:spPr bwMode="auto">
                <a:xfrm>
                  <a:off x="2876777" y="2013856"/>
                  <a:ext cx="570366"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B</a:t>
                  </a:r>
                </a:p>
              </p:txBody>
            </p:sp>
            <p:sp>
              <p:nvSpPr>
                <p:cNvPr id="106513" name="TextBox 57"/>
                <p:cNvSpPr txBox="1">
                  <a:spLocks noChangeArrowheads="1"/>
                </p:cNvSpPr>
                <p:nvPr/>
              </p:nvSpPr>
              <p:spPr bwMode="auto">
                <a:xfrm>
                  <a:off x="6103257" y="43615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C</a:t>
                  </a:r>
                </a:p>
              </p:txBody>
            </p:sp>
            <p:sp>
              <p:nvSpPr>
                <p:cNvPr id="106514" name="TextBox 60"/>
                <p:cNvSpPr txBox="1">
                  <a:spLocks noChangeArrowheads="1"/>
                </p:cNvSpPr>
                <p:nvPr/>
              </p:nvSpPr>
              <p:spPr bwMode="auto">
                <a:xfrm>
                  <a:off x="8611961" y="2689163"/>
                  <a:ext cx="504825" cy="8054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E</a:t>
                  </a:r>
                </a:p>
              </p:txBody>
            </p:sp>
            <p:sp>
              <p:nvSpPr>
                <p:cNvPr id="106515" name="TextBox 61"/>
                <p:cNvSpPr txBox="1">
                  <a:spLocks noChangeArrowheads="1"/>
                </p:cNvSpPr>
                <p:nvPr/>
              </p:nvSpPr>
              <p:spPr bwMode="auto">
                <a:xfrm>
                  <a:off x="8626475" y="43107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D</a:t>
                  </a:r>
                </a:p>
              </p:txBody>
            </p:sp>
          </p:grpSp>
          <p:sp>
            <p:nvSpPr>
              <p:cNvPr id="106508" name="Line 32"/>
              <p:cNvSpPr>
                <a:spLocks noChangeShapeType="1"/>
              </p:cNvSpPr>
              <p:nvPr/>
            </p:nvSpPr>
            <p:spPr bwMode="auto">
              <a:xfrm flipV="1">
                <a:off x="8749619" y="3762145"/>
                <a:ext cx="0" cy="45734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6509" name="Text Box 42"/>
              <p:cNvSpPr txBox="1">
                <a:spLocks noChangeArrowheads="1"/>
              </p:cNvSpPr>
              <p:nvPr/>
            </p:nvSpPr>
            <p:spPr bwMode="auto">
              <a:xfrm>
                <a:off x="8443739" y="4209870"/>
                <a:ext cx="970972" cy="3593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cs typeface="Arial" charset="0"/>
                  </a:rPr>
                  <a:t>North</a:t>
                </a:r>
              </a:p>
            </p:txBody>
          </p:sp>
        </p:gr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 name="Rectangle 44"/>
          <p:cNvSpPr>
            <a:spLocks noChangeArrowheads="1"/>
          </p:cNvSpPr>
          <p:nvPr/>
        </p:nvSpPr>
        <p:spPr bwMode="auto">
          <a:xfrm>
            <a:off x="0" y="1106488"/>
            <a:ext cx="8980488" cy="2593975"/>
          </a:xfrm>
          <a:prstGeom prst="rect">
            <a:avLst/>
          </a:prstGeom>
          <a:solidFill>
            <a:srgbClr val="7F7F7F">
              <a:alpha val="10196"/>
            </a:srgbClr>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107522" name="Title 1"/>
          <p:cNvSpPr>
            <a:spLocks noGrp="1"/>
          </p:cNvSpPr>
          <p:nvPr>
            <p:ph type="title"/>
          </p:nvPr>
        </p:nvSpPr>
        <p:spPr>
          <a:xfrm>
            <a:off x="1936750" y="60325"/>
            <a:ext cx="7207250" cy="673100"/>
          </a:xfrm>
        </p:spPr>
        <p:txBody>
          <a:bodyPr/>
          <a:lstStyle/>
          <a:p>
            <a:pPr eaLnBrk="1" hangingPunct="1"/>
            <a:r>
              <a:rPr lang="en-US" sz="3200" b="1">
                <a:latin typeface="Arial" charset="0"/>
                <a:cs typeface="ＭＳ Ｐゴシック" charset="0"/>
              </a:rPr>
              <a:t>What direction is car D moving?</a:t>
            </a:r>
          </a:p>
        </p:txBody>
      </p:sp>
      <p:sp>
        <p:nvSpPr>
          <p:cNvPr id="107523" name="TextBox 47"/>
          <p:cNvSpPr txBox="1">
            <a:spLocks noChangeArrowheads="1"/>
          </p:cNvSpPr>
          <p:nvPr/>
        </p:nvSpPr>
        <p:spPr bwMode="auto">
          <a:xfrm>
            <a:off x="385763" y="1144588"/>
            <a:ext cx="36099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What direction is </a:t>
            </a:r>
          </a:p>
          <a:p>
            <a:pPr eaLnBrk="1" hangingPunct="1"/>
            <a:r>
              <a:rPr lang="en-US"/>
              <a:t>Car D moving?</a:t>
            </a:r>
          </a:p>
          <a:p>
            <a:pPr eaLnBrk="1" hangingPunct="1"/>
            <a:endParaRPr lang="en-US" sz="800"/>
          </a:p>
          <a:p>
            <a:pPr eaLnBrk="1" hangingPunct="1"/>
            <a:endParaRPr lang="en-US" sz="800"/>
          </a:p>
          <a:p>
            <a:pPr eaLnBrk="1" hangingPunct="1"/>
            <a:endParaRPr lang="en-US" sz="800"/>
          </a:p>
          <a:p>
            <a:pPr eaLnBrk="1" hangingPunct="1"/>
            <a:r>
              <a:rPr lang="en-US" sz="2800" u="sng"/>
              <a:t>_____________</a:t>
            </a:r>
            <a:endParaRPr lang="en-US" sz="2800"/>
          </a:p>
        </p:txBody>
      </p:sp>
      <p:sp>
        <p:nvSpPr>
          <p:cNvPr id="107524" name="TextBox 47"/>
          <p:cNvSpPr txBox="1">
            <a:spLocks noChangeArrowheads="1"/>
          </p:cNvSpPr>
          <p:nvPr/>
        </p:nvSpPr>
        <p:spPr bwMode="auto">
          <a:xfrm>
            <a:off x="0" y="10922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v)</a:t>
            </a:r>
          </a:p>
        </p:txBody>
      </p:sp>
      <p:grpSp>
        <p:nvGrpSpPr>
          <p:cNvPr id="107525" name="Group 50"/>
          <p:cNvGrpSpPr>
            <a:grpSpLocks/>
          </p:cNvGrpSpPr>
          <p:nvPr/>
        </p:nvGrpSpPr>
        <p:grpSpPr bwMode="auto">
          <a:xfrm>
            <a:off x="1404938" y="3675063"/>
            <a:ext cx="6383337" cy="3321050"/>
            <a:chOff x="1404938" y="3675063"/>
            <a:chExt cx="6382198" cy="3321050"/>
          </a:xfrm>
        </p:grpSpPr>
        <p:sp>
          <p:nvSpPr>
            <p:cNvPr id="52" name="Freeform 51"/>
            <p:cNvSpPr/>
            <p:nvPr/>
          </p:nvSpPr>
          <p:spPr>
            <a:xfrm>
              <a:off x="5328538" y="5302250"/>
              <a:ext cx="2098301" cy="190500"/>
            </a:xfrm>
            <a:custGeom>
              <a:avLst/>
              <a:gdLst>
                <a:gd name="connsiteX0" fmla="*/ 0 w 2097833"/>
                <a:gd name="connsiteY0" fmla="*/ 51031 h 190894"/>
                <a:gd name="connsiteX1" fmla="*/ 272152 w 2097833"/>
                <a:gd name="connsiteY1" fmla="*/ 5670 h 190894"/>
                <a:gd name="connsiteX2" fmla="*/ 396888 w 2097833"/>
                <a:gd name="connsiteY2" fmla="*/ 85052 h 190894"/>
                <a:gd name="connsiteX3" fmla="*/ 725737 w 2097833"/>
                <a:gd name="connsiteY3" fmla="*/ 96392 h 190894"/>
                <a:gd name="connsiteX4" fmla="*/ 839134 w 2097833"/>
                <a:gd name="connsiteY4" fmla="*/ 187114 h 190894"/>
                <a:gd name="connsiteX5" fmla="*/ 1043247 w 2097833"/>
                <a:gd name="connsiteY5" fmla="*/ 119073 h 190894"/>
                <a:gd name="connsiteX6" fmla="*/ 1598889 w 2097833"/>
                <a:gd name="connsiteY6" fmla="*/ 107732 h 190894"/>
                <a:gd name="connsiteX7" fmla="*/ 2052475 w 2097833"/>
                <a:gd name="connsiteY7" fmla="*/ 96392 h 190894"/>
                <a:gd name="connsiteX8" fmla="*/ 2052475 w 2097833"/>
                <a:gd name="connsiteY8" fmla="*/ 96392 h 190894"/>
                <a:gd name="connsiteX9" fmla="*/ 2097833 w 2097833"/>
                <a:gd name="connsiteY9" fmla="*/ 85052 h 1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7833" h="190894">
                  <a:moveTo>
                    <a:pt x="0" y="51031"/>
                  </a:moveTo>
                  <a:cubicBezTo>
                    <a:pt x="103002" y="25515"/>
                    <a:pt x="206004" y="0"/>
                    <a:pt x="272152" y="5670"/>
                  </a:cubicBezTo>
                  <a:cubicBezTo>
                    <a:pt x="338300" y="11340"/>
                    <a:pt x="321290" y="69932"/>
                    <a:pt x="396888" y="85052"/>
                  </a:cubicBezTo>
                  <a:cubicBezTo>
                    <a:pt x="472486" y="100172"/>
                    <a:pt x="652029" y="79382"/>
                    <a:pt x="725737" y="96392"/>
                  </a:cubicBezTo>
                  <a:cubicBezTo>
                    <a:pt x="799445" y="113402"/>
                    <a:pt x="786216" y="183334"/>
                    <a:pt x="839134" y="187114"/>
                  </a:cubicBezTo>
                  <a:cubicBezTo>
                    <a:pt x="892052" y="190894"/>
                    <a:pt x="916621" y="132303"/>
                    <a:pt x="1043247" y="119073"/>
                  </a:cubicBezTo>
                  <a:cubicBezTo>
                    <a:pt x="1169873" y="105843"/>
                    <a:pt x="1598889" y="107732"/>
                    <a:pt x="1598889" y="107732"/>
                  </a:cubicBezTo>
                  <a:lnTo>
                    <a:pt x="2052475" y="96392"/>
                  </a:lnTo>
                  <a:lnTo>
                    <a:pt x="2052475" y="96392"/>
                  </a:lnTo>
                  <a:lnTo>
                    <a:pt x="2097833" y="85052"/>
                  </a:lnTo>
                </a:path>
              </a:pathLst>
            </a:cu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nvGrpSpPr>
            <p:cNvPr id="107540" name="Group 52"/>
            <p:cNvGrpSpPr>
              <a:grpSpLocks/>
            </p:cNvGrpSpPr>
            <p:nvPr/>
          </p:nvGrpSpPr>
          <p:grpSpPr bwMode="auto">
            <a:xfrm>
              <a:off x="1404938" y="3675063"/>
              <a:ext cx="6382198" cy="3321050"/>
              <a:chOff x="2876550" y="3665905"/>
              <a:chExt cx="6382198" cy="3320683"/>
            </a:xfrm>
          </p:grpSpPr>
          <p:grpSp>
            <p:nvGrpSpPr>
              <p:cNvPr id="107541" name="Group 48"/>
              <p:cNvGrpSpPr>
                <a:grpSpLocks/>
              </p:cNvGrpSpPr>
              <p:nvPr/>
            </p:nvGrpSpPr>
            <p:grpSpPr bwMode="auto">
              <a:xfrm>
                <a:off x="2876550" y="3665905"/>
                <a:ext cx="6267450" cy="3320683"/>
                <a:chOff x="2876777" y="1030512"/>
                <a:chExt cx="6267223" cy="4136508"/>
              </a:xfrm>
            </p:grpSpPr>
            <p:grpSp>
              <p:nvGrpSpPr>
                <p:cNvPr id="107544" name="Group 33"/>
                <p:cNvGrpSpPr>
                  <a:grpSpLocks/>
                </p:cNvGrpSpPr>
                <p:nvPr/>
              </p:nvGrpSpPr>
              <p:grpSpPr bwMode="auto">
                <a:xfrm>
                  <a:off x="3081802" y="1127131"/>
                  <a:ext cx="5706597" cy="3608156"/>
                  <a:chOff x="2880" y="1889"/>
                  <a:chExt cx="5955" cy="3420"/>
                </a:xfrm>
              </p:grpSpPr>
              <p:sp>
                <p:nvSpPr>
                  <p:cNvPr id="107550" name="Rectangle 34"/>
                  <p:cNvSpPr>
                    <a:spLocks noChangeArrowheads="1"/>
                  </p:cNvSpPr>
                  <p:nvPr/>
                </p:nvSpPr>
                <p:spPr bwMode="auto">
                  <a:xfrm>
                    <a:off x="2880" y="1889"/>
                    <a:ext cx="5940" cy="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07551" name="Picture 35" descr="http://tbn0.google.com/images?q=tbn:74EkAN8r94_iJM:http://abkldesigns.com/skyln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 y="3149"/>
                    <a:ext cx="1260" cy="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52" name="Freeform 36"/>
                  <p:cNvSpPr>
                    <a:spLocks/>
                  </p:cNvSpPr>
                  <p:nvPr/>
                </p:nvSpPr>
                <p:spPr bwMode="auto">
                  <a:xfrm>
                    <a:off x="6765" y="3989"/>
                    <a:ext cx="2070" cy="1200"/>
                  </a:xfrm>
                  <a:custGeom>
                    <a:avLst/>
                    <a:gdLst>
                      <a:gd name="T0" fmla="*/ 0 w 2070"/>
                      <a:gd name="T1" fmla="*/ 0 h 1200"/>
                      <a:gd name="T2" fmla="*/ 30 w 2070"/>
                      <a:gd name="T3" fmla="*/ 105 h 1200"/>
                      <a:gd name="T4" fmla="*/ 150 w 2070"/>
                      <a:gd name="T5" fmla="*/ 225 h 1200"/>
                      <a:gd name="T6" fmla="*/ 765 w 2070"/>
                      <a:gd name="T7" fmla="*/ 360 h 1200"/>
                      <a:gd name="T8" fmla="*/ 975 w 2070"/>
                      <a:gd name="T9" fmla="*/ 390 h 1200"/>
                      <a:gd name="T10" fmla="*/ 1215 w 2070"/>
                      <a:gd name="T11" fmla="*/ 435 h 1200"/>
                      <a:gd name="T12" fmla="*/ 1320 w 2070"/>
                      <a:gd name="T13" fmla="*/ 675 h 1200"/>
                      <a:gd name="T14" fmla="*/ 1440 w 2070"/>
                      <a:gd name="T15" fmla="*/ 855 h 1200"/>
                      <a:gd name="T16" fmla="*/ 1485 w 2070"/>
                      <a:gd name="T17" fmla="*/ 900 h 1200"/>
                      <a:gd name="T18" fmla="*/ 1710 w 2070"/>
                      <a:gd name="T19" fmla="*/ 1035 h 1200"/>
                      <a:gd name="T20" fmla="*/ 1890 w 2070"/>
                      <a:gd name="T21" fmla="*/ 1110 h 1200"/>
                      <a:gd name="T22" fmla="*/ 2025 w 2070"/>
                      <a:gd name="T23" fmla="*/ 1185 h 1200"/>
                      <a:gd name="T24" fmla="*/ 2070 w 2070"/>
                      <a:gd name="T25" fmla="*/ 1200 h 12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70"/>
                      <a:gd name="T40" fmla="*/ 0 h 1200"/>
                      <a:gd name="T41" fmla="*/ 2070 w 2070"/>
                      <a:gd name="T42" fmla="*/ 1200 h 12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70" h="1200">
                        <a:moveTo>
                          <a:pt x="0" y="0"/>
                        </a:moveTo>
                        <a:cubicBezTo>
                          <a:pt x="5" y="19"/>
                          <a:pt x="19" y="83"/>
                          <a:pt x="30" y="105"/>
                        </a:cubicBezTo>
                        <a:cubicBezTo>
                          <a:pt x="57" y="160"/>
                          <a:pt x="102" y="191"/>
                          <a:pt x="150" y="225"/>
                        </a:cubicBezTo>
                        <a:cubicBezTo>
                          <a:pt x="332" y="355"/>
                          <a:pt x="550" y="324"/>
                          <a:pt x="765" y="360"/>
                        </a:cubicBezTo>
                        <a:cubicBezTo>
                          <a:pt x="895" y="382"/>
                          <a:pt x="825" y="371"/>
                          <a:pt x="975" y="390"/>
                        </a:cubicBezTo>
                        <a:cubicBezTo>
                          <a:pt x="1054" y="416"/>
                          <a:pt x="1132" y="425"/>
                          <a:pt x="1215" y="435"/>
                        </a:cubicBezTo>
                        <a:cubicBezTo>
                          <a:pt x="1329" y="473"/>
                          <a:pt x="1298" y="575"/>
                          <a:pt x="1320" y="675"/>
                        </a:cubicBezTo>
                        <a:cubicBezTo>
                          <a:pt x="1344" y="786"/>
                          <a:pt x="1354" y="769"/>
                          <a:pt x="1440" y="855"/>
                        </a:cubicBezTo>
                        <a:cubicBezTo>
                          <a:pt x="1455" y="870"/>
                          <a:pt x="1467" y="888"/>
                          <a:pt x="1485" y="900"/>
                        </a:cubicBezTo>
                        <a:cubicBezTo>
                          <a:pt x="1558" y="949"/>
                          <a:pt x="1630" y="1000"/>
                          <a:pt x="1710" y="1035"/>
                        </a:cubicBezTo>
                        <a:cubicBezTo>
                          <a:pt x="1772" y="1062"/>
                          <a:pt x="1830" y="1080"/>
                          <a:pt x="1890" y="1110"/>
                        </a:cubicBezTo>
                        <a:cubicBezTo>
                          <a:pt x="1936" y="1133"/>
                          <a:pt x="1979" y="1162"/>
                          <a:pt x="2025" y="1185"/>
                        </a:cubicBezTo>
                        <a:cubicBezTo>
                          <a:pt x="2039" y="1192"/>
                          <a:pt x="2070" y="1200"/>
                          <a:pt x="2070" y="12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553" name="Freeform 38"/>
                  <p:cNvSpPr>
                    <a:spLocks/>
                  </p:cNvSpPr>
                  <p:nvPr/>
                </p:nvSpPr>
                <p:spPr bwMode="auto">
                  <a:xfrm>
                    <a:off x="3176" y="2439"/>
                    <a:ext cx="2464" cy="1325"/>
                  </a:xfrm>
                  <a:custGeom>
                    <a:avLst/>
                    <a:gdLst>
                      <a:gd name="T0" fmla="*/ 0 w 2745"/>
                      <a:gd name="T1" fmla="*/ 0 h 900"/>
                      <a:gd name="T2" fmla="*/ 4 w 2745"/>
                      <a:gd name="T3" fmla="*/ 2147483647 h 900"/>
                      <a:gd name="T4" fmla="*/ 4 w 2745"/>
                      <a:gd name="T5" fmla="*/ 2147483647 h 900"/>
                      <a:gd name="T6" fmla="*/ 4 w 2745"/>
                      <a:gd name="T7" fmla="*/ 2147483647 h 900"/>
                      <a:gd name="T8" fmla="*/ 5 w 2745"/>
                      <a:gd name="T9" fmla="*/ 2147483647 h 900"/>
                      <a:gd name="T10" fmla="*/ 10 w 2745"/>
                      <a:gd name="T11" fmla="*/ 2147483647 h 900"/>
                      <a:gd name="T12" fmla="*/ 11 w 2745"/>
                      <a:gd name="T13" fmla="*/ 2147483647 h 900"/>
                      <a:gd name="T14" fmla="*/ 12 w 2745"/>
                      <a:gd name="T15" fmla="*/ 2147483647 h 900"/>
                      <a:gd name="T16" fmla="*/ 13 w 2745"/>
                      <a:gd name="T17" fmla="*/ 2147483647 h 900"/>
                      <a:gd name="T18" fmla="*/ 18 w 2745"/>
                      <a:gd name="T19" fmla="*/ 2147483647 h 900"/>
                      <a:gd name="T20" fmla="*/ 24 w 2745"/>
                      <a:gd name="T21" fmla="*/ 2147483647 h 9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45"/>
                      <a:gd name="T34" fmla="*/ 0 h 900"/>
                      <a:gd name="T35" fmla="*/ 2745 w 2745"/>
                      <a:gd name="T36" fmla="*/ 900 h 9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45" h="900">
                        <a:moveTo>
                          <a:pt x="0" y="0"/>
                        </a:moveTo>
                        <a:cubicBezTo>
                          <a:pt x="73" y="24"/>
                          <a:pt x="122" y="32"/>
                          <a:pt x="180" y="90"/>
                        </a:cubicBezTo>
                        <a:cubicBezTo>
                          <a:pt x="195" y="105"/>
                          <a:pt x="208" y="122"/>
                          <a:pt x="225" y="135"/>
                        </a:cubicBezTo>
                        <a:cubicBezTo>
                          <a:pt x="301" y="194"/>
                          <a:pt x="410" y="242"/>
                          <a:pt x="495" y="285"/>
                        </a:cubicBezTo>
                        <a:cubicBezTo>
                          <a:pt x="533" y="342"/>
                          <a:pt x="583" y="355"/>
                          <a:pt x="645" y="390"/>
                        </a:cubicBezTo>
                        <a:cubicBezTo>
                          <a:pt x="794" y="473"/>
                          <a:pt x="957" y="476"/>
                          <a:pt x="1125" y="495"/>
                        </a:cubicBezTo>
                        <a:cubicBezTo>
                          <a:pt x="1155" y="505"/>
                          <a:pt x="1185" y="515"/>
                          <a:pt x="1215" y="525"/>
                        </a:cubicBezTo>
                        <a:cubicBezTo>
                          <a:pt x="1254" y="538"/>
                          <a:pt x="1335" y="555"/>
                          <a:pt x="1335" y="555"/>
                        </a:cubicBezTo>
                        <a:cubicBezTo>
                          <a:pt x="1386" y="589"/>
                          <a:pt x="1425" y="600"/>
                          <a:pt x="1485" y="615"/>
                        </a:cubicBezTo>
                        <a:cubicBezTo>
                          <a:pt x="1664" y="735"/>
                          <a:pt x="1868" y="730"/>
                          <a:pt x="2070" y="780"/>
                        </a:cubicBezTo>
                        <a:cubicBezTo>
                          <a:pt x="2290" y="835"/>
                          <a:pt x="2517" y="900"/>
                          <a:pt x="2745" y="9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554" name="Freeform 39"/>
                  <p:cNvSpPr>
                    <a:spLocks/>
                  </p:cNvSpPr>
                  <p:nvPr/>
                </p:nvSpPr>
                <p:spPr bwMode="auto">
                  <a:xfrm>
                    <a:off x="5940" y="3974"/>
                    <a:ext cx="165" cy="1335"/>
                  </a:xfrm>
                  <a:custGeom>
                    <a:avLst/>
                    <a:gdLst>
                      <a:gd name="T0" fmla="*/ 60 w 165"/>
                      <a:gd name="T1" fmla="*/ 0 h 1335"/>
                      <a:gd name="T2" fmla="*/ 105 w 165"/>
                      <a:gd name="T3" fmla="*/ 135 h 1335"/>
                      <a:gd name="T4" fmla="*/ 135 w 165"/>
                      <a:gd name="T5" fmla="*/ 180 h 1335"/>
                      <a:gd name="T6" fmla="*/ 165 w 165"/>
                      <a:gd name="T7" fmla="*/ 270 h 1335"/>
                      <a:gd name="T8" fmla="*/ 90 w 165"/>
                      <a:gd name="T9" fmla="*/ 795 h 1335"/>
                      <a:gd name="T10" fmla="*/ 30 w 165"/>
                      <a:gd name="T11" fmla="*/ 1020 h 1335"/>
                      <a:gd name="T12" fmla="*/ 0 w 165"/>
                      <a:gd name="T13" fmla="*/ 1110 h 1335"/>
                      <a:gd name="T14" fmla="*/ 45 w 165"/>
                      <a:gd name="T15" fmla="*/ 1335 h 1335"/>
                      <a:gd name="T16" fmla="*/ 0 60000 65536"/>
                      <a:gd name="T17" fmla="*/ 0 60000 65536"/>
                      <a:gd name="T18" fmla="*/ 0 60000 65536"/>
                      <a:gd name="T19" fmla="*/ 0 60000 65536"/>
                      <a:gd name="T20" fmla="*/ 0 60000 65536"/>
                      <a:gd name="T21" fmla="*/ 0 60000 65536"/>
                      <a:gd name="T22" fmla="*/ 0 60000 65536"/>
                      <a:gd name="T23" fmla="*/ 0 60000 65536"/>
                      <a:gd name="T24" fmla="*/ 0 w 165"/>
                      <a:gd name="T25" fmla="*/ 0 h 1335"/>
                      <a:gd name="T26" fmla="*/ 165 w 165"/>
                      <a:gd name="T27" fmla="*/ 1335 h 13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5" h="1335">
                        <a:moveTo>
                          <a:pt x="60" y="0"/>
                        </a:moveTo>
                        <a:cubicBezTo>
                          <a:pt x="75" y="45"/>
                          <a:pt x="79" y="96"/>
                          <a:pt x="105" y="135"/>
                        </a:cubicBezTo>
                        <a:cubicBezTo>
                          <a:pt x="115" y="150"/>
                          <a:pt x="128" y="164"/>
                          <a:pt x="135" y="180"/>
                        </a:cubicBezTo>
                        <a:cubicBezTo>
                          <a:pt x="148" y="209"/>
                          <a:pt x="165" y="270"/>
                          <a:pt x="165" y="270"/>
                        </a:cubicBezTo>
                        <a:cubicBezTo>
                          <a:pt x="151" y="449"/>
                          <a:pt x="129" y="620"/>
                          <a:pt x="90" y="795"/>
                        </a:cubicBezTo>
                        <a:cubicBezTo>
                          <a:pt x="73" y="873"/>
                          <a:pt x="53" y="944"/>
                          <a:pt x="30" y="1020"/>
                        </a:cubicBezTo>
                        <a:cubicBezTo>
                          <a:pt x="21" y="1050"/>
                          <a:pt x="0" y="1110"/>
                          <a:pt x="0" y="1110"/>
                        </a:cubicBezTo>
                        <a:cubicBezTo>
                          <a:pt x="12" y="1182"/>
                          <a:pt x="45" y="1263"/>
                          <a:pt x="45" y="1335"/>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555" name="Freeform 40"/>
                  <p:cNvSpPr>
                    <a:spLocks/>
                  </p:cNvSpPr>
                  <p:nvPr/>
                </p:nvSpPr>
                <p:spPr bwMode="auto">
                  <a:xfrm>
                    <a:off x="6480" y="1889"/>
                    <a:ext cx="1080" cy="1725"/>
                  </a:xfrm>
                  <a:custGeom>
                    <a:avLst/>
                    <a:gdLst>
                      <a:gd name="T0" fmla="*/ 2147483647 w 587"/>
                      <a:gd name="T1" fmla="*/ 4169780 h 1485"/>
                      <a:gd name="T2" fmla="*/ 2147483647 w 587"/>
                      <a:gd name="T3" fmla="*/ 3074826 h 1485"/>
                      <a:gd name="T4" fmla="*/ 2147483647 w 587"/>
                      <a:gd name="T5" fmla="*/ 2526858 h 1485"/>
                      <a:gd name="T6" fmla="*/ 2147483647 w 587"/>
                      <a:gd name="T7" fmla="*/ 839681 h 1485"/>
                      <a:gd name="T8" fmla="*/ 2147483647 w 587"/>
                      <a:gd name="T9" fmla="*/ 465118 h 1485"/>
                      <a:gd name="T10" fmla="*/ 2147483647 w 587"/>
                      <a:gd name="T11" fmla="*/ 0 h 1485"/>
                      <a:gd name="T12" fmla="*/ 0 60000 65536"/>
                      <a:gd name="T13" fmla="*/ 0 60000 65536"/>
                      <a:gd name="T14" fmla="*/ 0 60000 65536"/>
                      <a:gd name="T15" fmla="*/ 0 60000 65536"/>
                      <a:gd name="T16" fmla="*/ 0 60000 65536"/>
                      <a:gd name="T17" fmla="*/ 0 60000 65536"/>
                      <a:gd name="T18" fmla="*/ 0 w 587"/>
                      <a:gd name="T19" fmla="*/ 0 h 1485"/>
                      <a:gd name="T20" fmla="*/ 587 w 587"/>
                      <a:gd name="T21" fmla="*/ 1485 h 1485"/>
                    </a:gdLst>
                    <a:ahLst/>
                    <a:cxnLst>
                      <a:cxn ang="T12">
                        <a:pos x="T0" y="T1"/>
                      </a:cxn>
                      <a:cxn ang="T13">
                        <a:pos x="T2" y="T3"/>
                      </a:cxn>
                      <a:cxn ang="T14">
                        <a:pos x="T4" y="T5"/>
                      </a:cxn>
                      <a:cxn ang="T15">
                        <a:pos x="T6" y="T7"/>
                      </a:cxn>
                      <a:cxn ang="T16">
                        <a:pos x="T8" y="T9"/>
                      </a:cxn>
                      <a:cxn ang="T17">
                        <a:pos x="T10" y="T11"/>
                      </a:cxn>
                    </a:cxnLst>
                    <a:rect l="T18" t="T19" r="T20" b="T21"/>
                    <a:pathLst>
                      <a:path w="587" h="1485">
                        <a:moveTo>
                          <a:pt x="37" y="1485"/>
                        </a:moveTo>
                        <a:cubicBezTo>
                          <a:pt x="0" y="1337"/>
                          <a:pt x="54" y="1225"/>
                          <a:pt x="112" y="1095"/>
                        </a:cubicBezTo>
                        <a:cubicBezTo>
                          <a:pt x="140" y="1032"/>
                          <a:pt x="156" y="962"/>
                          <a:pt x="187" y="900"/>
                        </a:cubicBezTo>
                        <a:cubicBezTo>
                          <a:pt x="294" y="686"/>
                          <a:pt x="390" y="472"/>
                          <a:pt x="562" y="300"/>
                        </a:cubicBezTo>
                        <a:cubicBezTo>
                          <a:pt x="587" y="225"/>
                          <a:pt x="582" y="270"/>
                          <a:pt x="547" y="165"/>
                        </a:cubicBezTo>
                        <a:cubicBezTo>
                          <a:pt x="530" y="113"/>
                          <a:pt x="547" y="55"/>
                          <a:pt x="547"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07556" name="Picture 43" descr="http://tbn2.google.com/images?q=tbn:UX3qqEl37iIdgM:http://www.silhouettesclipart.com/wp-content/uploads/2007/10/car-clip-art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00000">
                    <a:off x="3562" y="2989"/>
                    <a:ext cx="900"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57" name="Picture 44" descr="See full size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600000">
                    <a:off x="5626" y="4404"/>
                    <a:ext cx="720"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58" name="Picture 45" descr="http://tbn2.google.com/images?q=tbn:p6Yq-V5PGyrJOM:http://www.marinkidz.com/images/ca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600000">
                    <a:off x="6576" y="2555"/>
                    <a:ext cx="830"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59" name="Picture 46" descr="http://tbn2.google.com/images?q=tbn:XoES5RkHKdl9uM:http://www.newimageasia.com/images/Clipart%2520Ca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00000">
                    <a:off x="7920" y="4630"/>
                    <a:ext cx="720"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60" name="Picture 47" descr="http://tbn0.google.com/images?q=tbn:UXSAy44TGxxFsM:http://www.aperfectworld.org/clipart/nature/mountain.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0" y="193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61" name="Picture 48" descr="http://tbn0.google.com/images?q=tbn:UXSAy44TGxxFsM:http://www.aperfectworld.org/clipart/nature/mountain.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0" y="2470"/>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62" name="Picture 49" descr="http://tbn0.google.com/images?q=tbn:UXSAy44TGxxFsM:http://www.aperfectworld.org/clipart/nature/mountain.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0" y="2111"/>
                    <a:ext cx="7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63" name="Picture 41" descr="See full size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61" y="3598"/>
                    <a:ext cx="720"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7545" name="TextBox 55"/>
                <p:cNvSpPr txBox="1">
                  <a:spLocks noChangeArrowheads="1"/>
                </p:cNvSpPr>
                <p:nvPr/>
              </p:nvSpPr>
              <p:spPr bwMode="auto">
                <a:xfrm>
                  <a:off x="7429808" y="1030512"/>
                  <a:ext cx="517564" cy="80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A</a:t>
                  </a:r>
                </a:p>
              </p:txBody>
            </p:sp>
            <p:sp>
              <p:nvSpPr>
                <p:cNvPr id="107546" name="TextBox 56"/>
                <p:cNvSpPr txBox="1">
                  <a:spLocks noChangeArrowheads="1"/>
                </p:cNvSpPr>
                <p:nvPr/>
              </p:nvSpPr>
              <p:spPr bwMode="auto">
                <a:xfrm>
                  <a:off x="2876777" y="2013856"/>
                  <a:ext cx="570366"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B</a:t>
                  </a:r>
                </a:p>
              </p:txBody>
            </p:sp>
            <p:sp>
              <p:nvSpPr>
                <p:cNvPr id="107547" name="TextBox 57"/>
                <p:cNvSpPr txBox="1">
                  <a:spLocks noChangeArrowheads="1"/>
                </p:cNvSpPr>
                <p:nvPr/>
              </p:nvSpPr>
              <p:spPr bwMode="auto">
                <a:xfrm>
                  <a:off x="6103257" y="43615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C</a:t>
                  </a:r>
                </a:p>
              </p:txBody>
            </p:sp>
            <p:sp>
              <p:nvSpPr>
                <p:cNvPr id="107548" name="TextBox 60"/>
                <p:cNvSpPr txBox="1">
                  <a:spLocks noChangeArrowheads="1"/>
                </p:cNvSpPr>
                <p:nvPr/>
              </p:nvSpPr>
              <p:spPr bwMode="auto">
                <a:xfrm>
                  <a:off x="8611961" y="2689163"/>
                  <a:ext cx="504825" cy="8054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E</a:t>
                  </a:r>
                </a:p>
              </p:txBody>
            </p:sp>
            <p:sp>
              <p:nvSpPr>
                <p:cNvPr id="107549" name="TextBox 61"/>
                <p:cNvSpPr txBox="1">
                  <a:spLocks noChangeArrowheads="1"/>
                </p:cNvSpPr>
                <p:nvPr/>
              </p:nvSpPr>
              <p:spPr bwMode="auto">
                <a:xfrm>
                  <a:off x="8626475" y="4310744"/>
                  <a:ext cx="517525" cy="8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D</a:t>
                  </a:r>
                </a:p>
              </p:txBody>
            </p:sp>
          </p:grpSp>
          <p:sp>
            <p:nvSpPr>
              <p:cNvPr id="107542" name="Line 32"/>
              <p:cNvSpPr>
                <a:spLocks noChangeShapeType="1"/>
              </p:cNvSpPr>
              <p:nvPr/>
            </p:nvSpPr>
            <p:spPr bwMode="auto">
              <a:xfrm flipV="1">
                <a:off x="8749619" y="3762145"/>
                <a:ext cx="0" cy="45734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7543" name="Text Box 42"/>
              <p:cNvSpPr txBox="1">
                <a:spLocks noChangeArrowheads="1"/>
              </p:cNvSpPr>
              <p:nvPr/>
            </p:nvSpPr>
            <p:spPr bwMode="auto">
              <a:xfrm>
                <a:off x="8443739" y="4209870"/>
                <a:ext cx="815009" cy="3036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cs typeface="Arial" charset="0"/>
                  </a:rPr>
                  <a:t>North</a:t>
                </a:r>
              </a:p>
            </p:txBody>
          </p:sp>
        </p:grpSp>
      </p:grpSp>
      <p:grpSp>
        <p:nvGrpSpPr>
          <p:cNvPr id="107526" name="Group 66"/>
          <p:cNvGrpSpPr>
            <a:grpSpLocks/>
          </p:cNvGrpSpPr>
          <p:nvPr/>
        </p:nvGrpSpPr>
        <p:grpSpPr bwMode="auto">
          <a:xfrm>
            <a:off x="3908425" y="1611313"/>
            <a:ext cx="1962150" cy="1817687"/>
            <a:chOff x="149225" y="1247775"/>
            <a:chExt cx="1962150" cy="1817688"/>
          </a:xfrm>
        </p:grpSpPr>
        <p:sp>
          <p:nvSpPr>
            <p:cNvPr id="107534" name="TextBox 40"/>
            <p:cNvSpPr txBox="1">
              <a:spLocks noChangeArrowheads="1"/>
            </p:cNvSpPr>
            <p:nvPr/>
          </p:nvSpPr>
          <p:spPr bwMode="auto">
            <a:xfrm>
              <a:off x="917015" y="1247775"/>
              <a:ext cx="747707" cy="369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a:t>
              </a:r>
            </a:p>
          </p:txBody>
        </p:sp>
        <p:sp>
          <p:nvSpPr>
            <p:cNvPr id="107535" name="TextBox 41"/>
            <p:cNvSpPr txBox="1">
              <a:spLocks noChangeArrowheads="1"/>
            </p:cNvSpPr>
            <p:nvPr/>
          </p:nvSpPr>
          <p:spPr bwMode="auto">
            <a:xfrm>
              <a:off x="550874" y="2757919"/>
              <a:ext cx="1560501" cy="3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sp>
          <p:nvSpPr>
            <p:cNvPr id="107536" name="Line 3"/>
            <p:cNvSpPr>
              <a:spLocks noChangeShapeType="1"/>
            </p:cNvSpPr>
            <p:nvPr/>
          </p:nvSpPr>
          <p:spPr bwMode="auto">
            <a:xfrm>
              <a:off x="508237" y="1807142"/>
              <a:ext cx="0" cy="8788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37" name="Line 4"/>
            <p:cNvSpPr>
              <a:spLocks noChangeShapeType="1"/>
            </p:cNvSpPr>
            <p:nvPr/>
          </p:nvSpPr>
          <p:spPr bwMode="auto">
            <a:xfrm>
              <a:off x="508237" y="2685951"/>
              <a:ext cx="1565263"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38" name="TextBox 40"/>
            <p:cNvSpPr txBox="1">
              <a:spLocks noChangeArrowheads="1"/>
            </p:cNvSpPr>
            <p:nvPr/>
          </p:nvSpPr>
          <p:spPr bwMode="auto">
            <a:xfrm rot="-5400000">
              <a:off x="-302932" y="2116061"/>
              <a:ext cx="12120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North (miles)</a:t>
              </a:r>
            </a:p>
          </p:txBody>
        </p:sp>
      </p:grpSp>
      <p:grpSp>
        <p:nvGrpSpPr>
          <p:cNvPr id="107527" name="Group 73"/>
          <p:cNvGrpSpPr>
            <a:grpSpLocks/>
          </p:cNvGrpSpPr>
          <p:nvPr/>
        </p:nvGrpSpPr>
        <p:grpSpPr bwMode="auto">
          <a:xfrm>
            <a:off x="6196013" y="1611313"/>
            <a:ext cx="1933575" cy="1817687"/>
            <a:chOff x="2259049" y="1247775"/>
            <a:chExt cx="1933539" cy="1817688"/>
          </a:xfrm>
        </p:grpSpPr>
        <p:sp>
          <p:nvSpPr>
            <p:cNvPr id="107529" name="Line 7"/>
            <p:cNvSpPr>
              <a:spLocks noChangeShapeType="1"/>
            </p:cNvSpPr>
            <p:nvPr/>
          </p:nvSpPr>
          <p:spPr bwMode="auto">
            <a:xfrm>
              <a:off x="2603047" y="1807142"/>
              <a:ext cx="0" cy="8788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30" name="Line 8"/>
            <p:cNvSpPr>
              <a:spLocks noChangeShapeType="1"/>
            </p:cNvSpPr>
            <p:nvPr/>
          </p:nvSpPr>
          <p:spPr bwMode="auto">
            <a:xfrm>
              <a:off x="2603047" y="2685951"/>
              <a:ext cx="156550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31" name="TextBox 41"/>
            <p:cNvSpPr txBox="1">
              <a:spLocks noChangeArrowheads="1"/>
            </p:cNvSpPr>
            <p:nvPr/>
          </p:nvSpPr>
          <p:spPr bwMode="auto">
            <a:xfrm>
              <a:off x="3052391" y="1247775"/>
              <a:ext cx="647848" cy="369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East</a:t>
              </a:r>
            </a:p>
          </p:txBody>
        </p:sp>
        <p:sp>
          <p:nvSpPr>
            <p:cNvPr id="107532" name="TextBox 41"/>
            <p:cNvSpPr txBox="1">
              <a:spLocks noChangeArrowheads="1"/>
            </p:cNvSpPr>
            <p:nvPr/>
          </p:nvSpPr>
          <p:spPr bwMode="auto">
            <a:xfrm rot="-5400000">
              <a:off x="1846779" y="2155918"/>
              <a:ext cx="113231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East (miles)</a:t>
              </a:r>
            </a:p>
          </p:txBody>
        </p:sp>
        <p:sp>
          <p:nvSpPr>
            <p:cNvPr id="107533" name="TextBox 41"/>
            <p:cNvSpPr txBox="1">
              <a:spLocks noChangeArrowheads="1"/>
            </p:cNvSpPr>
            <p:nvPr/>
          </p:nvSpPr>
          <p:spPr bwMode="auto">
            <a:xfrm>
              <a:off x="2631717" y="2757919"/>
              <a:ext cx="1560871" cy="3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grpSp>
      <p:sp>
        <p:nvSpPr>
          <p:cNvPr id="107528" name="TextBox 48"/>
          <p:cNvSpPr txBox="1">
            <a:spLocks noChangeArrowheads="1"/>
          </p:cNvSpPr>
          <p:nvPr/>
        </p:nvSpPr>
        <p:spPr bwMode="auto">
          <a:xfrm>
            <a:off x="3829050" y="1136650"/>
            <a:ext cx="48402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Draw the north and east graphs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 name="Rectangle 44"/>
          <p:cNvSpPr>
            <a:spLocks noChangeArrowheads="1"/>
          </p:cNvSpPr>
          <p:nvPr/>
        </p:nvSpPr>
        <p:spPr bwMode="auto">
          <a:xfrm>
            <a:off x="0" y="1106488"/>
            <a:ext cx="8980488" cy="2593975"/>
          </a:xfrm>
          <a:prstGeom prst="rect">
            <a:avLst/>
          </a:prstGeom>
          <a:solidFill>
            <a:srgbClr val="7F7F7F">
              <a:alpha val="10196"/>
            </a:srgbClr>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108546" name="Title 1"/>
          <p:cNvSpPr>
            <a:spLocks noGrp="1"/>
          </p:cNvSpPr>
          <p:nvPr>
            <p:ph type="title"/>
          </p:nvPr>
        </p:nvSpPr>
        <p:spPr>
          <a:xfrm>
            <a:off x="1936750" y="60325"/>
            <a:ext cx="7207250" cy="673100"/>
          </a:xfrm>
        </p:spPr>
        <p:txBody>
          <a:bodyPr/>
          <a:lstStyle/>
          <a:p>
            <a:pPr eaLnBrk="1" hangingPunct="1"/>
            <a:r>
              <a:rPr lang="en-US" sz="3200" b="1">
                <a:latin typeface="Arial" charset="0"/>
                <a:cs typeface="ＭＳ Ｐゴシック" charset="0"/>
              </a:rPr>
              <a:t>What direction is car D moving?</a:t>
            </a:r>
          </a:p>
        </p:txBody>
      </p:sp>
      <p:sp>
        <p:nvSpPr>
          <p:cNvPr id="58372" name="TextBox 47"/>
          <p:cNvSpPr txBox="1">
            <a:spLocks noChangeArrowheads="1"/>
          </p:cNvSpPr>
          <p:nvPr/>
        </p:nvSpPr>
        <p:spPr bwMode="auto">
          <a:xfrm>
            <a:off x="385763" y="1144588"/>
            <a:ext cx="3609975" cy="2308225"/>
          </a:xfrm>
          <a:prstGeom prst="rect">
            <a:avLst/>
          </a:prstGeom>
          <a:noFill/>
          <a:ln w="9525">
            <a:noFill/>
            <a:miter lim="800000"/>
            <a:headEnd/>
            <a:tailEnd/>
          </a:ln>
        </p:spPr>
        <p:txBody>
          <a:bodyPr>
            <a:spAutoFit/>
          </a:bodyPr>
          <a:lstStyle/>
          <a:p>
            <a:pPr>
              <a:defRPr/>
            </a:pPr>
            <a:r>
              <a:rPr lang="en-US" sz="2400" dirty="0">
                <a:ea typeface="ＭＳ Ｐゴシック" pitchFamily="-112" charset="-128"/>
                <a:cs typeface="+mn-cs"/>
              </a:rPr>
              <a:t>What direction is </a:t>
            </a:r>
          </a:p>
          <a:p>
            <a:pPr>
              <a:defRPr/>
            </a:pPr>
            <a:r>
              <a:rPr lang="en-US" sz="2400" dirty="0">
                <a:ea typeface="ＭＳ Ｐゴシック" pitchFamily="-112" charset="-128"/>
                <a:cs typeface="+mn-cs"/>
              </a:rPr>
              <a:t>Car D moving?</a:t>
            </a:r>
          </a:p>
          <a:p>
            <a:pPr>
              <a:defRPr/>
            </a:pPr>
            <a:endParaRPr lang="en-US" sz="2400" dirty="0">
              <a:ea typeface="ＭＳ Ｐゴシック" pitchFamily="-112" charset="-128"/>
              <a:cs typeface="+mn-cs"/>
            </a:endParaRPr>
          </a:p>
          <a:p>
            <a:pPr>
              <a:defRPr/>
            </a:pPr>
            <a:endParaRPr lang="en-US" sz="2400" dirty="0">
              <a:ea typeface="ＭＳ Ｐゴシック" pitchFamily="-112" charset="-128"/>
              <a:cs typeface="+mn-cs"/>
            </a:endParaRPr>
          </a:p>
          <a:p>
            <a:pPr>
              <a:defRPr/>
            </a:pPr>
            <a:endParaRPr lang="en-US" sz="2400" dirty="0">
              <a:ea typeface="ＭＳ Ｐゴシック" pitchFamily="-112" charset="-128"/>
              <a:cs typeface="+mn-cs"/>
            </a:endParaRPr>
          </a:p>
          <a:p>
            <a:pPr>
              <a:defRPr/>
            </a:pPr>
            <a:r>
              <a:rPr lang="en-US" sz="2400" u="heavy" dirty="0">
                <a:ea typeface="ＭＳ Ｐゴシック" pitchFamily="-112" charset="-128"/>
                <a:cs typeface="+mn-cs"/>
              </a:rPr>
              <a:t>Southeast</a:t>
            </a:r>
          </a:p>
        </p:txBody>
      </p:sp>
      <p:sp>
        <p:nvSpPr>
          <p:cNvPr id="108548" name="TextBox 47"/>
          <p:cNvSpPr txBox="1">
            <a:spLocks noChangeArrowheads="1"/>
          </p:cNvSpPr>
          <p:nvPr/>
        </p:nvSpPr>
        <p:spPr bwMode="auto">
          <a:xfrm>
            <a:off x="0" y="10922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v)</a:t>
            </a:r>
          </a:p>
        </p:txBody>
      </p:sp>
      <p:grpSp>
        <p:nvGrpSpPr>
          <p:cNvPr id="108549" name="Group 47"/>
          <p:cNvGrpSpPr>
            <a:grpSpLocks/>
          </p:cNvGrpSpPr>
          <p:nvPr/>
        </p:nvGrpSpPr>
        <p:grpSpPr bwMode="auto">
          <a:xfrm>
            <a:off x="1404938" y="3675063"/>
            <a:ext cx="6340475" cy="3321050"/>
            <a:chOff x="1404938" y="3675063"/>
            <a:chExt cx="6340475" cy="3321050"/>
          </a:xfrm>
        </p:grpSpPr>
        <p:sp>
          <p:nvSpPr>
            <p:cNvPr id="52" name="Freeform 51"/>
            <p:cNvSpPr/>
            <p:nvPr/>
          </p:nvSpPr>
          <p:spPr bwMode="auto">
            <a:xfrm>
              <a:off x="5329238" y="5302250"/>
              <a:ext cx="2098675" cy="190500"/>
            </a:xfrm>
            <a:custGeom>
              <a:avLst/>
              <a:gdLst>
                <a:gd name="connsiteX0" fmla="*/ 0 w 2097833"/>
                <a:gd name="connsiteY0" fmla="*/ 51031 h 190894"/>
                <a:gd name="connsiteX1" fmla="*/ 272152 w 2097833"/>
                <a:gd name="connsiteY1" fmla="*/ 5670 h 190894"/>
                <a:gd name="connsiteX2" fmla="*/ 396888 w 2097833"/>
                <a:gd name="connsiteY2" fmla="*/ 85052 h 190894"/>
                <a:gd name="connsiteX3" fmla="*/ 725737 w 2097833"/>
                <a:gd name="connsiteY3" fmla="*/ 96392 h 190894"/>
                <a:gd name="connsiteX4" fmla="*/ 839134 w 2097833"/>
                <a:gd name="connsiteY4" fmla="*/ 187114 h 190894"/>
                <a:gd name="connsiteX5" fmla="*/ 1043247 w 2097833"/>
                <a:gd name="connsiteY5" fmla="*/ 119073 h 190894"/>
                <a:gd name="connsiteX6" fmla="*/ 1598889 w 2097833"/>
                <a:gd name="connsiteY6" fmla="*/ 107732 h 190894"/>
                <a:gd name="connsiteX7" fmla="*/ 2052475 w 2097833"/>
                <a:gd name="connsiteY7" fmla="*/ 96392 h 190894"/>
                <a:gd name="connsiteX8" fmla="*/ 2052475 w 2097833"/>
                <a:gd name="connsiteY8" fmla="*/ 96392 h 190894"/>
                <a:gd name="connsiteX9" fmla="*/ 2097833 w 2097833"/>
                <a:gd name="connsiteY9" fmla="*/ 85052 h 1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7833" h="190894">
                  <a:moveTo>
                    <a:pt x="0" y="51031"/>
                  </a:moveTo>
                  <a:cubicBezTo>
                    <a:pt x="103002" y="25515"/>
                    <a:pt x="206004" y="0"/>
                    <a:pt x="272152" y="5670"/>
                  </a:cubicBezTo>
                  <a:cubicBezTo>
                    <a:pt x="338300" y="11340"/>
                    <a:pt x="321290" y="69932"/>
                    <a:pt x="396888" y="85052"/>
                  </a:cubicBezTo>
                  <a:cubicBezTo>
                    <a:pt x="472486" y="100172"/>
                    <a:pt x="652029" y="79382"/>
                    <a:pt x="725737" y="96392"/>
                  </a:cubicBezTo>
                  <a:cubicBezTo>
                    <a:pt x="799445" y="113402"/>
                    <a:pt x="786216" y="183334"/>
                    <a:pt x="839134" y="187114"/>
                  </a:cubicBezTo>
                  <a:cubicBezTo>
                    <a:pt x="892052" y="190894"/>
                    <a:pt x="916621" y="132303"/>
                    <a:pt x="1043247" y="119073"/>
                  </a:cubicBezTo>
                  <a:cubicBezTo>
                    <a:pt x="1169873" y="105843"/>
                    <a:pt x="1598889" y="107732"/>
                    <a:pt x="1598889" y="107732"/>
                  </a:cubicBezTo>
                  <a:lnTo>
                    <a:pt x="2052475" y="96392"/>
                  </a:lnTo>
                  <a:lnTo>
                    <a:pt x="2052475" y="96392"/>
                  </a:lnTo>
                  <a:lnTo>
                    <a:pt x="2097833" y="85052"/>
                  </a:lnTo>
                </a:path>
              </a:pathLst>
            </a:cu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08566" name="Rectangle 34"/>
            <p:cNvSpPr>
              <a:spLocks noChangeArrowheads="1"/>
            </p:cNvSpPr>
            <p:nvPr/>
          </p:nvSpPr>
          <p:spPr bwMode="auto">
            <a:xfrm>
              <a:off x="1609985" y="3752635"/>
              <a:ext cx="5692825" cy="2896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08567" name="Picture 35" descr="http://tbn0.google.com/images?q=tbn:74EkAN8r94_iJM:http://abkldesigns.com/skyln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7633" y="4819898"/>
              <a:ext cx="1207569" cy="725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68" name="Freeform 36"/>
            <p:cNvSpPr>
              <a:spLocks/>
            </p:cNvSpPr>
            <p:nvPr/>
          </p:nvSpPr>
          <p:spPr bwMode="auto">
            <a:xfrm>
              <a:off x="5333323" y="5531406"/>
              <a:ext cx="1983863" cy="1016441"/>
            </a:xfrm>
            <a:custGeom>
              <a:avLst/>
              <a:gdLst>
                <a:gd name="T0" fmla="*/ 0 w 2070"/>
                <a:gd name="T1" fmla="*/ 0 h 1200"/>
                <a:gd name="T2" fmla="*/ 2147483647 w 2070"/>
                <a:gd name="T3" fmla="*/ 2147483647 h 1200"/>
                <a:gd name="T4" fmla="*/ 2147483647 w 2070"/>
                <a:gd name="T5" fmla="*/ 2147483647 h 1200"/>
                <a:gd name="T6" fmla="*/ 2147483647 w 2070"/>
                <a:gd name="T7" fmla="*/ 2147483647 h 1200"/>
                <a:gd name="T8" fmla="*/ 2147483647 w 2070"/>
                <a:gd name="T9" fmla="*/ 2147483647 h 1200"/>
                <a:gd name="T10" fmla="*/ 2147483647 w 2070"/>
                <a:gd name="T11" fmla="*/ 2147483647 h 1200"/>
                <a:gd name="T12" fmla="*/ 2147483647 w 2070"/>
                <a:gd name="T13" fmla="*/ 2147483647 h 1200"/>
                <a:gd name="T14" fmla="*/ 2147483647 w 2070"/>
                <a:gd name="T15" fmla="*/ 2147483647 h 1200"/>
                <a:gd name="T16" fmla="*/ 2147483647 w 2070"/>
                <a:gd name="T17" fmla="*/ 2147483647 h 1200"/>
                <a:gd name="T18" fmla="*/ 2147483647 w 2070"/>
                <a:gd name="T19" fmla="*/ 2147483647 h 1200"/>
                <a:gd name="T20" fmla="*/ 2147483647 w 2070"/>
                <a:gd name="T21" fmla="*/ 2147483647 h 1200"/>
                <a:gd name="T22" fmla="*/ 2147483647 w 2070"/>
                <a:gd name="T23" fmla="*/ 2147483647 h 1200"/>
                <a:gd name="T24" fmla="*/ 2147483647 w 2070"/>
                <a:gd name="T25" fmla="*/ 2147483647 h 12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70"/>
                <a:gd name="T40" fmla="*/ 0 h 1200"/>
                <a:gd name="T41" fmla="*/ 2070 w 2070"/>
                <a:gd name="T42" fmla="*/ 1200 h 12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70" h="1200">
                  <a:moveTo>
                    <a:pt x="0" y="0"/>
                  </a:moveTo>
                  <a:cubicBezTo>
                    <a:pt x="5" y="19"/>
                    <a:pt x="19" y="83"/>
                    <a:pt x="30" y="105"/>
                  </a:cubicBezTo>
                  <a:cubicBezTo>
                    <a:pt x="57" y="160"/>
                    <a:pt x="102" y="191"/>
                    <a:pt x="150" y="225"/>
                  </a:cubicBezTo>
                  <a:cubicBezTo>
                    <a:pt x="332" y="355"/>
                    <a:pt x="550" y="324"/>
                    <a:pt x="765" y="360"/>
                  </a:cubicBezTo>
                  <a:cubicBezTo>
                    <a:pt x="895" y="382"/>
                    <a:pt x="825" y="371"/>
                    <a:pt x="975" y="390"/>
                  </a:cubicBezTo>
                  <a:cubicBezTo>
                    <a:pt x="1054" y="416"/>
                    <a:pt x="1132" y="425"/>
                    <a:pt x="1215" y="435"/>
                  </a:cubicBezTo>
                  <a:cubicBezTo>
                    <a:pt x="1329" y="473"/>
                    <a:pt x="1298" y="575"/>
                    <a:pt x="1320" y="675"/>
                  </a:cubicBezTo>
                  <a:cubicBezTo>
                    <a:pt x="1344" y="786"/>
                    <a:pt x="1354" y="769"/>
                    <a:pt x="1440" y="855"/>
                  </a:cubicBezTo>
                  <a:cubicBezTo>
                    <a:pt x="1455" y="870"/>
                    <a:pt x="1467" y="888"/>
                    <a:pt x="1485" y="900"/>
                  </a:cubicBezTo>
                  <a:cubicBezTo>
                    <a:pt x="1558" y="949"/>
                    <a:pt x="1630" y="1000"/>
                    <a:pt x="1710" y="1035"/>
                  </a:cubicBezTo>
                  <a:cubicBezTo>
                    <a:pt x="1772" y="1062"/>
                    <a:pt x="1830" y="1080"/>
                    <a:pt x="1890" y="1110"/>
                  </a:cubicBezTo>
                  <a:cubicBezTo>
                    <a:pt x="1936" y="1133"/>
                    <a:pt x="1979" y="1162"/>
                    <a:pt x="2025" y="1185"/>
                  </a:cubicBezTo>
                  <a:cubicBezTo>
                    <a:pt x="2039" y="1192"/>
                    <a:pt x="2070" y="1200"/>
                    <a:pt x="2070" y="12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569" name="Freeform 38"/>
            <p:cNvSpPr>
              <a:spLocks/>
            </p:cNvSpPr>
            <p:nvPr/>
          </p:nvSpPr>
          <p:spPr bwMode="auto">
            <a:xfrm>
              <a:off x="1893668" y="4218504"/>
              <a:ext cx="2361468" cy="1122320"/>
            </a:xfrm>
            <a:custGeom>
              <a:avLst/>
              <a:gdLst>
                <a:gd name="T0" fmla="*/ 0 w 2745"/>
                <a:gd name="T1" fmla="*/ 0 h 900"/>
                <a:gd name="T2" fmla="*/ 2147483647 w 2745"/>
                <a:gd name="T3" fmla="*/ 2147483647 h 900"/>
                <a:gd name="T4" fmla="*/ 2147483647 w 2745"/>
                <a:gd name="T5" fmla="*/ 2147483647 h 900"/>
                <a:gd name="T6" fmla="*/ 2147483647 w 2745"/>
                <a:gd name="T7" fmla="*/ 2147483647 h 900"/>
                <a:gd name="T8" fmla="*/ 2147483647 w 2745"/>
                <a:gd name="T9" fmla="*/ 2147483647 h 900"/>
                <a:gd name="T10" fmla="*/ 2147483647 w 2745"/>
                <a:gd name="T11" fmla="*/ 2147483647 h 900"/>
                <a:gd name="T12" fmla="*/ 2147483647 w 2745"/>
                <a:gd name="T13" fmla="*/ 2147483647 h 900"/>
                <a:gd name="T14" fmla="*/ 2147483647 w 2745"/>
                <a:gd name="T15" fmla="*/ 2147483647 h 900"/>
                <a:gd name="T16" fmla="*/ 2147483647 w 2745"/>
                <a:gd name="T17" fmla="*/ 2147483647 h 900"/>
                <a:gd name="T18" fmla="*/ 2147483647 w 2745"/>
                <a:gd name="T19" fmla="*/ 2147483647 h 900"/>
                <a:gd name="T20" fmla="*/ 2147483647 w 2745"/>
                <a:gd name="T21" fmla="*/ 2147483647 h 9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45"/>
                <a:gd name="T34" fmla="*/ 0 h 900"/>
                <a:gd name="T35" fmla="*/ 2745 w 2745"/>
                <a:gd name="T36" fmla="*/ 900 h 9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45" h="900">
                  <a:moveTo>
                    <a:pt x="0" y="0"/>
                  </a:moveTo>
                  <a:cubicBezTo>
                    <a:pt x="73" y="24"/>
                    <a:pt x="122" y="32"/>
                    <a:pt x="180" y="90"/>
                  </a:cubicBezTo>
                  <a:cubicBezTo>
                    <a:pt x="195" y="105"/>
                    <a:pt x="208" y="122"/>
                    <a:pt x="225" y="135"/>
                  </a:cubicBezTo>
                  <a:cubicBezTo>
                    <a:pt x="301" y="194"/>
                    <a:pt x="410" y="242"/>
                    <a:pt x="495" y="285"/>
                  </a:cubicBezTo>
                  <a:cubicBezTo>
                    <a:pt x="533" y="342"/>
                    <a:pt x="583" y="355"/>
                    <a:pt x="645" y="390"/>
                  </a:cubicBezTo>
                  <a:cubicBezTo>
                    <a:pt x="794" y="473"/>
                    <a:pt x="957" y="476"/>
                    <a:pt x="1125" y="495"/>
                  </a:cubicBezTo>
                  <a:cubicBezTo>
                    <a:pt x="1155" y="505"/>
                    <a:pt x="1185" y="515"/>
                    <a:pt x="1215" y="525"/>
                  </a:cubicBezTo>
                  <a:cubicBezTo>
                    <a:pt x="1254" y="538"/>
                    <a:pt x="1335" y="555"/>
                    <a:pt x="1335" y="555"/>
                  </a:cubicBezTo>
                  <a:cubicBezTo>
                    <a:pt x="1386" y="589"/>
                    <a:pt x="1425" y="600"/>
                    <a:pt x="1485" y="615"/>
                  </a:cubicBezTo>
                  <a:cubicBezTo>
                    <a:pt x="1664" y="735"/>
                    <a:pt x="1868" y="730"/>
                    <a:pt x="2070" y="780"/>
                  </a:cubicBezTo>
                  <a:cubicBezTo>
                    <a:pt x="2290" y="835"/>
                    <a:pt x="2517" y="900"/>
                    <a:pt x="2745" y="9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570" name="Freeform 39"/>
            <p:cNvSpPr>
              <a:spLocks/>
            </p:cNvSpPr>
            <p:nvPr/>
          </p:nvSpPr>
          <p:spPr bwMode="auto">
            <a:xfrm>
              <a:off x="4542653" y="5518701"/>
              <a:ext cx="158134" cy="1130790"/>
            </a:xfrm>
            <a:custGeom>
              <a:avLst/>
              <a:gdLst>
                <a:gd name="T0" fmla="*/ 2147483647 w 165"/>
                <a:gd name="T1" fmla="*/ 0 h 1335"/>
                <a:gd name="T2" fmla="*/ 2147483647 w 165"/>
                <a:gd name="T3" fmla="*/ 2147483647 h 1335"/>
                <a:gd name="T4" fmla="*/ 2147483647 w 165"/>
                <a:gd name="T5" fmla="*/ 2147483647 h 1335"/>
                <a:gd name="T6" fmla="*/ 2147483647 w 165"/>
                <a:gd name="T7" fmla="*/ 2147483647 h 1335"/>
                <a:gd name="T8" fmla="*/ 2147483647 w 165"/>
                <a:gd name="T9" fmla="*/ 2147483647 h 1335"/>
                <a:gd name="T10" fmla="*/ 2147483647 w 165"/>
                <a:gd name="T11" fmla="*/ 2147483647 h 1335"/>
                <a:gd name="T12" fmla="*/ 0 w 165"/>
                <a:gd name="T13" fmla="*/ 2147483647 h 1335"/>
                <a:gd name="T14" fmla="*/ 2147483647 w 165"/>
                <a:gd name="T15" fmla="*/ 2147483647 h 1335"/>
                <a:gd name="T16" fmla="*/ 0 60000 65536"/>
                <a:gd name="T17" fmla="*/ 0 60000 65536"/>
                <a:gd name="T18" fmla="*/ 0 60000 65536"/>
                <a:gd name="T19" fmla="*/ 0 60000 65536"/>
                <a:gd name="T20" fmla="*/ 0 60000 65536"/>
                <a:gd name="T21" fmla="*/ 0 60000 65536"/>
                <a:gd name="T22" fmla="*/ 0 60000 65536"/>
                <a:gd name="T23" fmla="*/ 0 60000 65536"/>
                <a:gd name="T24" fmla="*/ 0 w 165"/>
                <a:gd name="T25" fmla="*/ 0 h 1335"/>
                <a:gd name="T26" fmla="*/ 165 w 165"/>
                <a:gd name="T27" fmla="*/ 1335 h 13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5" h="1335">
                  <a:moveTo>
                    <a:pt x="60" y="0"/>
                  </a:moveTo>
                  <a:cubicBezTo>
                    <a:pt x="75" y="45"/>
                    <a:pt x="79" y="96"/>
                    <a:pt x="105" y="135"/>
                  </a:cubicBezTo>
                  <a:cubicBezTo>
                    <a:pt x="115" y="150"/>
                    <a:pt x="128" y="164"/>
                    <a:pt x="135" y="180"/>
                  </a:cubicBezTo>
                  <a:cubicBezTo>
                    <a:pt x="148" y="209"/>
                    <a:pt x="165" y="270"/>
                    <a:pt x="165" y="270"/>
                  </a:cubicBezTo>
                  <a:cubicBezTo>
                    <a:pt x="151" y="449"/>
                    <a:pt x="129" y="620"/>
                    <a:pt x="90" y="795"/>
                  </a:cubicBezTo>
                  <a:cubicBezTo>
                    <a:pt x="73" y="873"/>
                    <a:pt x="53" y="944"/>
                    <a:pt x="30" y="1020"/>
                  </a:cubicBezTo>
                  <a:cubicBezTo>
                    <a:pt x="21" y="1050"/>
                    <a:pt x="0" y="1110"/>
                    <a:pt x="0" y="1110"/>
                  </a:cubicBezTo>
                  <a:cubicBezTo>
                    <a:pt x="12" y="1182"/>
                    <a:pt x="45" y="1263"/>
                    <a:pt x="45" y="1335"/>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571" name="Freeform 40"/>
            <p:cNvSpPr>
              <a:spLocks/>
            </p:cNvSpPr>
            <p:nvPr/>
          </p:nvSpPr>
          <p:spPr bwMode="auto">
            <a:xfrm>
              <a:off x="5060182" y="3752635"/>
              <a:ext cx="1035059" cy="1461134"/>
            </a:xfrm>
            <a:custGeom>
              <a:avLst/>
              <a:gdLst>
                <a:gd name="T0" fmla="*/ 2147483647 w 587"/>
                <a:gd name="T1" fmla="*/ 2147483647 h 1485"/>
                <a:gd name="T2" fmla="*/ 2147483647 w 587"/>
                <a:gd name="T3" fmla="*/ 2147483647 h 1485"/>
                <a:gd name="T4" fmla="*/ 2147483647 w 587"/>
                <a:gd name="T5" fmla="*/ 2147483647 h 1485"/>
                <a:gd name="T6" fmla="*/ 2147483647 w 587"/>
                <a:gd name="T7" fmla="*/ 2147483647 h 1485"/>
                <a:gd name="T8" fmla="*/ 2147483647 w 587"/>
                <a:gd name="T9" fmla="*/ 2147483647 h 1485"/>
                <a:gd name="T10" fmla="*/ 2147483647 w 587"/>
                <a:gd name="T11" fmla="*/ 0 h 1485"/>
                <a:gd name="T12" fmla="*/ 0 60000 65536"/>
                <a:gd name="T13" fmla="*/ 0 60000 65536"/>
                <a:gd name="T14" fmla="*/ 0 60000 65536"/>
                <a:gd name="T15" fmla="*/ 0 60000 65536"/>
                <a:gd name="T16" fmla="*/ 0 60000 65536"/>
                <a:gd name="T17" fmla="*/ 0 60000 65536"/>
                <a:gd name="T18" fmla="*/ 0 w 587"/>
                <a:gd name="T19" fmla="*/ 0 h 1485"/>
                <a:gd name="T20" fmla="*/ 587 w 587"/>
                <a:gd name="T21" fmla="*/ 1485 h 1485"/>
              </a:gdLst>
              <a:ahLst/>
              <a:cxnLst>
                <a:cxn ang="T12">
                  <a:pos x="T0" y="T1"/>
                </a:cxn>
                <a:cxn ang="T13">
                  <a:pos x="T2" y="T3"/>
                </a:cxn>
                <a:cxn ang="T14">
                  <a:pos x="T4" y="T5"/>
                </a:cxn>
                <a:cxn ang="T15">
                  <a:pos x="T6" y="T7"/>
                </a:cxn>
                <a:cxn ang="T16">
                  <a:pos x="T8" y="T9"/>
                </a:cxn>
                <a:cxn ang="T17">
                  <a:pos x="T10" y="T11"/>
                </a:cxn>
              </a:cxnLst>
              <a:rect l="T18" t="T19" r="T20" b="T21"/>
              <a:pathLst>
                <a:path w="587" h="1485">
                  <a:moveTo>
                    <a:pt x="37" y="1485"/>
                  </a:moveTo>
                  <a:cubicBezTo>
                    <a:pt x="0" y="1337"/>
                    <a:pt x="54" y="1225"/>
                    <a:pt x="112" y="1095"/>
                  </a:cubicBezTo>
                  <a:cubicBezTo>
                    <a:pt x="140" y="1032"/>
                    <a:pt x="156" y="962"/>
                    <a:pt x="187" y="900"/>
                  </a:cubicBezTo>
                  <a:cubicBezTo>
                    <a:pt x="294" y="686"/>
                    <a:pt x="390" y="472"/>
                    <a:pt x="562" y="300"/>
                  </a:cubicBezTo>
                  <a:cubicBezTo>
                    <a:pt x="587" y="225"/>
                    <a:pt x="582" y="270"/>
                    <a:pt x="547" y="165"/>
                  </a:cubicBezTo>
                  <a:cubicBezTo>
                    <a:pt x="530" y="113"/>
                    <a:pt x="547" y="55"/>
                    <a:pt x="547"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08572" name="Picture 43" descr="http://tbn2.google.com/images?q=tbn:UX3qqEl37iIdgM:http://www.silhouettesclipart.com/wp-content/uploads/2007/10/car-clip-art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00000">
              <a:off x="2263606" y="4684372"/>
              <a:ext cx="862549" cy="32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73" name="Picture 44" descr="See full size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600000">
              <a:off x="4281806" y="5857815"/>
              <a:ext cx="609864" cy="43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74" name="Picture 45" descr="http://tbn2.google.com/images?q=tbn:p6Yq-V5PGyrJOM:http://www.marinkidz.com/images/ca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600000">
              <a:off x="5198399" y="4299945"/>
              <a:ext cx="703038" cy="28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75" name="Picture 46" descr="http://tbn2.google.com/images?q=tbn:XoES5RkHKdl9uM:http://www.newimageasia.com/images/Clipart%2520Ca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00000">
              <a:off x="6440261" y="6074355"/>
              <a:ext cx="690039" cy="28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76" name="Picture 47" descr="http://tbn0.google.com/images?q=tbn:UXSAy44TGxxFsM:http://www.aperfectworld.org/clipart/nature/mountain.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72534" y="3787363"/>
              <a:ext cx="690039" cy="34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77" name="Picture 48" descr="http://tbn0.google.com/images?q=tbn:UXSAy44TGxxFsM:http://www.aperfectworld.org/clipart/nature/mountain.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45044" y="4244762"/>
              <a:ext cx="690039" cy="34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78" name="Picture 49" descr="http://tbn0.google.com/images?q=tbn:UXSAy44TGxxFsM:http://www.aperfectworld.org/clipart/nature/mountain.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0064" y="3940677"/>
              <a:ext cx="690039" cy="34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79" name="Picture 41" descr="See full size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7006" y="5200216"/>
              <a:ext cx="690039" cy="297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80" name="TextBox 55"/>
            <p:cNvSpPr txBox="1">
              <a:spLocks noChangeArrowheads="1"/>
            </p:cNvSpPr>
            <p:nvPr/>
          </p:nvSpPr>
          <p:spPr bwMode="auto">
            <a:xfrm>
              <a:off x="5958451" y="3675063"/>
              <a:ext cx="517619" cy="646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A</a:t>
              </a:r>
            </a:p>
          </p:txBody>
        </p:sp>
        <p:sp>
          <p:nvSpPr>
            <p:cNvPr id="108581" name="TextBox 56"/>
            <p:cNvSpPr txBox="1">
              <a:spLocks noChangeArrowheads="1"/>
            </p:cNvSpPr>
            <p:nvPr/>
          </p:nvSpPr>
          <p:spPr bwMode="auto">
            <a:xfrm>
              <a:off x="1404938" y="4464554"/>
              <a:ext cx="570426" cy="64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B</a:t>
              </a:r>
            </a:p>
          </p:txBody>
        </p:sp>
        <p:sp>
          <p:nvSpPr>
            <p:cNvPr id="108582" name="TextBox 57"/>
            <p:cNvSpPr txBox="1">
              <a:spLocks noChangeArrowheads="1"/>
            </p:cNvSpPr>
            <p:nvPr/>
          </p:nvSpPr>
          <p:spPr bwMode="auto">
            <a:xfrm>
              <a:off x="4631759" y="6349426"/>
              <a:ext cx="517580" cy="64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C</a:t>
              </a:r>
            </a:p>
          </p:txBody>
        </p:sp>
        <p:sp>
          <p:nvSpPr>
            <p:cNvPr id="108583" name="TextBox 60"/>
            <p:cNvSpPr txBox="1">
              <a:spLocks noChangeArrowheads="1"/>
            </p:cNvSpPr>
            <p:nvPr/>
          </p:nvSpPr>
          <p:spPr bwMode="auto">
            <a:xfrm>
              <a:off x="7140729" y="5006733"/>
              <a:ext cx="504878" cy="6466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E</a:t>
              </a:r>
            </a:p>
          </p:txBody>
        </p:sp>
        <p:sp>
          <p:nvSpPr>
            <p:cNvPr id="108584" name="TextBox 61"/>
            <p:cNvSpPr txBox="1">
              <a:spLocks noChangeArrowheads="1"/>
            </p:cNvSpPr>
            <p:nvPr/>
          </p:nvSpPr>
          <p:spPr bwMode="auto">
            <a:xfrm>
              <a:off x="7155244" y="6308641"/>
              <a:ext cx="517580" cy="64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D</a:t>
              </a:r>
            </a:p>
          </p:txBody>
        </p:sp>
        <p:sp>
          <p:nvSpPr>
            <p:cNvPr id="108585" name="Line 32"/>
            <p:cNvSpPr>
              <a:spLocks noChangeShapeType="1"/>
            </p:cNvSpPr>
            <p:nvPr/>
          </p:nvSpPr>
          <p:spPr bwMode="auto">
            <a:xfrm flipV="1">
              <a:off x="7278416" y="3771314"/>
              <a:ext cx="0" cy="457399"/>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8586" name="Text Box 42"/>
            <p:cNvSpPr txBox="1">
              <a:spLocks noChangeArrowheads="1"/>
            </p:cNvSpPr>
            <p:nvPr/>
          </p:nvSpPr>
          <p:spPr bwMode="auto">
            <a:xfrm>
              <a:off x="6972514" y="4219088"/>
              <a:ext cx="772899" cy="21493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cs typeface="Arial" charset="0"/>
                </a:rPr>
                <a:t>North</a:t>
              </a:r>
            </a:p>
          </p:txBody>
        </p:sp>
      </p:grpSp>
      <p:grpSp>
        <p:nvGrpSpPr>
          <p:cNvPr id="108550" name="Group 66"/>
          <p:cNvGrpSpPr>
            <a:grpSpLocks/>
          </p:cNvGrpSpPr>
          <p:nvPr/>
        </p:nvGrpSpPr>
        <p:grpSpPr bwMode="auto">
          <a:xfrm>
            <a:off x="3908425" y="1611313"/>
            <a:ext cx="1962150" cy="1817687"/>
            <a:chOff x="149225" y="1247775"/>
            <a:chExt cx="1962150" cy="1817688"/>
          </a:xfrm>
        </p:grpSpPr>
        <p:sp>
          <p:nvSpPr>
            <p:cNvPr id="108559" name="TextBox 40"/>
            <p:cNvSpPr txBox="1">
              <a:spLocks noChangeArrowheads="1"/>
            </p:cNvSpPr>
            <p:nvPr/>
          </p:nvSpPr>
          <p:spPr bwMode="auto">
            <a:xfrm>
              <a:off x="917015" y="1247775"/>
              <a:ext cx="747707" cy="369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North</a:t>
              </a:r>
            </a:p>
          </p:txBody>
        </p:sp>
        <p:sp>
          <p:nvSpPr>
            <p:cNvPr id="108560" name="TextBox 41"/>
            <p:cNvSpPr txBox="1">
              <a:spLocks noChangeArrowheads="1"/>
            </p:cNvSpPr>
            <p:nvPr/>
          </p:nvSpPr>
          <p:spPr bwMode="auto">
            <a:xfrm>
              <a:off x="550874" y="2757919"/>
              <a:ext cx="1560501" cy="3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sp>
          <p:nvSpPr>
            <p:cNvPr id="108561" name="Line 3"/>
            <p:cNvSpPr>
              <a:spLocks noChangeShapeType="1"/>
            </p:cNvSpPr>
            <p:nvPr/>
          </p:nvSpPr>
          <p:spPr bwMode="auto">
            <a:xfrm>
              <a:off x="508237" y="1807142"/>
              <a:ext cx="0" cy="8788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62" name="Line 4"/>
            <p:cNvSpPr>
              <a:spLocks noChangeShapeType="1"/>
            </p:cNvSpPr>
            <p:nvPr/>
          </p:nvSpPr>
          <p:spPr bwMode="auto">
            <a:xfrm>
              <a:off x="508237" y="2685951"/>
              <a:ext cx="1565263"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63" name="Line 5"/>
            <p:cNvSpPr>
              <a:spLocks noChangeShapeType="1"/>
            </p:cNvSpPr>
            <p:nvPr/>
          </p:nvSpPr>
          <p:spPr bwMode="auto">
            <a:xfrm>
              <a:off x="499534" y="1930400"/>
              <a:ext cx="1473200" cy="567266"/>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64" name="TextBox 40"/>
            <p:cNvSpPr txBox="1">
              <a:spLocks noChangeArrowheads="1"/>
            </p:cNvSpPr>
            <p:nvPr/>
          </p:nvSpPr>
          <p:spPr bwMode="auto">
            <a:xfrm rot="-5400000">
              <a:off x="-302932" y="2116061"/>
              <a:ext cx="12120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North (miles)</a:t>
              </a:r>
            </a:p>
          </p:txBody>
        </p:sp>
      </p:grpSp>
      <p:grpSp>
        <p:nvGrpSpPr>
          <p:cNvPr id="108551" name="Group 73"/>
          <p:cNvGrpSpPr>
            <a:grpSpLocks/>
          </p:cNvGrpSpPr>
          <p:nvPr/>
        </p:nvGrpSpPr>
        <p:grpSpPr bwMode="auto">
          <a:xfrm>
            <a:off x="6196013" y="1611313"/>
            <a:ext cx="1933575" cy="1817687"/>
            <a:chOff x="2259049" y="1247775"/>
            <a:chExt cx="1933539" cy="1817688"/>
          </a:xfrm>
        </p:grpSpPr>
        <p:sp>
          <p:nvSpPr>
            <p:cNvPr id="108553" name="Line 7"/>
            <p:cNvSpPr>
              <a:spLocks noChangeShapeType="1"/>
            </p:cNvSpPr>
            <p:nvPr/>
          </p:nvSpPr>
          <p:spPr bwMode="auto">
            <a:xfrm>
              <a:off x="2603047" y="1807142"/>
              <a:ext cx="0" cy="8788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54" name="Line 8"/>
            <p:cNvSpPr>
              <a:spLocks noChangeShapeType="1"/>
            </p:cNvSpPr>
            <p:nvPr/>
          </p:nvSpPr>
          <p:spPr bwMode="auto">
            <a:xfrm>
              <a:off x="2603047" y="2685951"/>
              <a:ext cx="156550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55" name="Line 9"/>
            <p:cNvSpPr>
              <a:spLocks noChangeShapeType="1"/>
            </p:cNvSpPr>
            <p:nvPr/>
          </p:nvSpPr>
          <p:spPr bwMode="auto">
            <a:xfrm flipV="1">
              <a:off x="2599268" y="1921933"/>
              <a:ext cx="1303865" cy="62653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56" name="TextBox 41"/>
            <p:cNvSpPr txBox="1">
              <a:spLocks noChangeArrowheads="1"/>
            </p:cNvSpPr>
            <p:nvPr/>
          </p:nvSpPr>
          <p:spPr bwMode="auto">
            <a:xfrm>
              <a:off x="3052391" y="1247775"/>
              <a:ext cx="647848" cy="369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East</a:t>
              </a:r>
            </a:p>
          </p:txBody>
        </p:sp>
        <p:sp>
          <p:nvSpPr>
            <p:cNvPr id="108557" name="TextBox 41"/>
            <p:cNvSpPr txBox="1">
              <a:spLocks noChangeArrowheads="1"/>
            </p:cNvSpPr>
            <p:nvPr/>
          </p:nvSpPr>
          <p:spPr bwMode="auto">
            <a:xfrm rot="-5400000">
              <a:off x="1846779" y="2155918"/>
              <a:ext cx="113231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East (miles)</a:t>
              </a:r>
            </a:p>
          </p:txBody>
        </p:sp>
        <p:sp>
          <p:nvSpPr>
            <p:cNvPr id="108558" name="TextBox 41"/>
            <p:cNvSpPr txBox="1">
              <a:spLocks noChangeArrowheads="1"/>
            </p:cNvSpPr>
            <p:nvPr/>
          </p:nvSpPr>
          <p:spPr bwMode="auto">
            <a:xfrm>
              <a:off x="2631717" y="2757919"/>
              <a:ext cx="1560871" cy="3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Time (Hours)</a:t>
              </a:r>
            </a:p>
          </p:txBody>
        </p:sp>
      </p:grpSp>
      <p:sp>
        <p:nvSpPr>
          <p:cNvPr id="108552" name="TextBox 48"/>
          <p:cNvSpPr txBox="1">
            <a:spLocks noChangeArrowheads="1"/>
          </p:cNvSpPr>
          <p:nvPr/>
        </p:nvSpPr>
        <p:spPr bwMode="auto">
          <a:xfrm>
            <a:off x="3829050" y="1136650"/>
            <a:ext cx="48402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Draw the north and east graphs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descr="world_nnr_3x_box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689" y="943811"/>
            <a:ext cx="8032416" cy="562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1" name="Rectangle 2"/>
          <p:cNvSpPr>
            <a:spLocks noGrp="1" noChangeArrowheads="1"/>
          </p:cNvSpPr>
          <p:nvPr>
            <p:ph type="title"/>
          </p:nvPr>
        </p:nvSpPr>
        <p:spPr/>
        <p:txBody>
          <a:bodyPr/>
          <a:lstStyle/>
          <a:p>
            <a:pPr eaLnBrk="1" hangingPunct="1"/>
            <a:r>
              <a:rPr lang="en-US" sz="3200" dirty="0" smtClean="0"/>
              <a:t>GPS Velocity Viewer</a:t>
            </a:r>
            <a:endParaRPr lang="en-US" sz="3200" dirty="0"/>
          </a:p>
        </p:txBody>
      </p:sp>
      <p:sp>
        <p:nvSpPr>
          <p:cNvPr id="40963" name="Rectangle 90"/>
          <p:cNvSpPr>
            <a:spLocks noChangeArrowheads="1"/>
          </p:cNvSpPr>
          <p:nvPr/>
        </p:nvSpPr>
        <p:spPr bwMode="auto">
          <a:xfrm>
            <a:off x="0" y="6312905"/>
            <a:ext cx="8947150" cy="553998"/>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type="none" w="med" len="lg"/>
              </a14:hiddenLine>
            </a:ext>
          </a:extLst>
        </p:spPr>
        <p:txBody>
          <a:bodyPr anchor="ctr">
            <a:spAutoFit/>
          </a:bodyPr>
          <a:lstStyle/>
          <a:p>
            <a:r>
              <a:rPr lang="en-US" sz="1000" dirty="0">
                <a:cs typeface="Arial" charset="0"/>
              </a:rPr>
              <a:t>Data source: Global Strain Rate Map Project ; Reference Frame: </a:t>
            </a:r>
            <a:r>
              <a:rPr lang="en-US" sz="1000" b="1" dirty="0">
                <a:cs typeface="Arial" charset="0"/>
              </a:rPr>
              <a:t>No Net Rotation</a:t>
            </a:r>
          </a:p>
          <a:p>
            <a:r>
              <a:rPr lang="en-US" sz="1000" dirty="0">
                <a:cs typeface="Arial" charset="0"/>
              </a:rPr>
              <a:t>UNAVCO GPS Velocity Viewer: </a:t>
            </a:r>
          </a:p>
          <a:p>
            <a:r>
              <a:rPr lang="en-US" sz="1000" dirty="0">
                <a:cs typeface="Arial" charset="0"/>
              </a:rPr>
              <a:t>http://</a:t>
            </a:r>
            <a:r>
              <a:rPr lang="en-US" sz="1000" dirty="0" err="1">
                <a:cs typeface="Arial" charset="0"/>
              </a:rPr>
              <a:t>facility.unavco.org</a:t>
            </a:r>
            <a:r>
              <a:rPr lang="en-US" sz="1000" dirty="0">
                <a:cs typeface="Arial" charset="0"/>
              </a:rPr>
              <a:t>/data/maps/</a:t>
            </a:r>
            <a:r>
              <a:rPr lang="en-US" sz="1000" dirty="0" err="1">
                <a:cs typeface="Arial" charset="0"/>
              </a:rPr>
              <a:t>GPSVelocityViewer</a:t>
            </a:r>
            <a:r>
              <a:rPr lang="en-US" sz="1000" dirty="0">
                <a:cs typeface="Arial" charset="0"/>
              </a:rPr>
              <a:t>/</a:t>
            </a:r>
            <a:r>
              <a:rPr lang="en-US" sz="1000" dirty="0" err="1">
                <a:cs typeface="Arial" charset="0"/>
              </a:rPr>
              <a:t>GPSVelocityViewer.html</a:t>
            </a:r>
            <a:endParaRPr lang="en-US" sz="1000" dirty="0">
              <a:cs typeface="Arial" charset="0"/>
            </a:endParaRPr>
          </a:p>
        </p:txBody>
      </p:sp>
    </p:spTree>
    <p:extLst>
      <p:ext uri="{BB962C8B-B14F-4D97-AF65-F5344CB8AC3E}">
        <p14:creationId xmlns:p14="http://schemas.microsoft.com/office/powerpoint/2010/main" val="3430339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p:txBody>
          <a:bodyPr/>
          <a:lstStyle/>
          <a:p>
            <a:r>
              <a:rPr lang="en-US" b="1">
                <a:latin typeface="Arial" charset="0"/>
              </a:rPr>
              <a:t>Let’s explore</a:t>
            </a:r>
          </a:p>
        </p:txBody>
      </p:sp>
      <p:sp>
        <p:nvSpPr>
          <p:cNvPr id="109570" name="Content Placeholder 2"/>
          <p:cNvSpPr>
            <a:spLocks noGrp="1"/>
          </p:cNvSpPr>
          <p:nvPr>
            <p:ph idx="1"/>
          </p:nvPr>
        </p:nvSpPr>
        <p:spPr/>
        <p:txBody>
          <a:bodyPr/>
          <a:lstStyle/>
          <a:p>
            <a:r>
              <a:rPr lang="en-US" dirty="0">
                <a:latin typeface="Calibri" charset="0"/>
                <a:ea typeface="ＭＳ Ｐゴシック" charset="0"/>
                <a:cs typeface="ＭＳ Ｐゴシック" charset="0"/>
              </a:rPr>
              <a:t>Data for Educators</a:t>
            </a:r>
          </a:p>
          <a:p>
            <a:pPr lvl="1"/>
            <a:r>
              <a:rPr lang="en-US" dirty="0">
                <a:latin typeface="Calibri" charset="0"/>
                <a:ea typeface="ＭＳ Ｐゴシック" charset="0"/>
              </a:rPr>
              <a:t>http://</a:t>
            </a:r>
            <a:r>
              <a:rPr lang="en-US" dirty="0" err="1">
                <a:latin typeface="Calibri" charset="0"/>
                <a:ea typeface="ＭＳ Ｐゴシック" charset="0"/>
              </a:rPr>
              <a:t>www.unavco.org</a:t>
            </a:r>
            <a:r>
              <a:rPr lang="en-US" dirty="0">
                <a:latin typeface="Calibri" charset="0"/>
                <a:ea typeface="ＭＳ Ｐゴシック" charset="0"/>
              </a:rPr>
              <a:t>/</a:t>
            </a:r>
            <a:r>
              <a:rPr lang="en-US" dirty="0" err="1">
                <a:latin typeface="Calibri" charset="0"/>
                <a:ea typeface="ＭＳ Ｐゴシック" charset="0"/>
              </a:rPr>
              <a:t>edu_outreach</a:t>
            </a:r>
            <a:r>
              <a:rPr lang="en-US" dirty="0">
                <a:latin typeface="Calibri" charset="0"/>
                <a:ea typeface="ＭＳ Ｐゴシック" charset="0"/>
              </a:rPr>
              <a:t>/data/</a:t>
            </a:r>
            <a:r>
              <a:rPr lang="en-US" dirty="0" err="1">
                <a:latin typeface="Calibri" charset="0"/>
                <a:ea typeface="ＭＳ Ｐゴシック" charset="0"/>
              </a:rPr>
              <a:t>data.html</a:t>
            </a:r>
            <a:endParaRPr lang="en-US" dirty="0">
              <a:latin typeface="Calibri" charset="0"/>
              <a:ea typeface="ＭＳ Ｐゴシック" charset="0"/>
            </a:endParaRPr>
          </a:p>
          <a:p>
            <a:r>
              <a:rPr lang="en-US" dirty="0">
                <a:latin typeface="Calibri" charset="0"/>
                <a:ea typeface="ＭＳ Ｐゴシック" charset="0"/>
                <a:cs typeface="ＭＳ Ｐゴシック" charset="0"/>
              </a:rPr>
              <a:t>UNAVCO Velocity Viewer</a:t>
            </a:r>
          </a:p>
          <a:p>
            <a:pPr lvl="1"/>
            <a:r>
              <a:rPr lang="en-US" dirty="0">
                <a:latin typeface="Calibri" charset="0"/>
                <a:ea typeface="ＭＳ Ｐゴシック" charset="0"/>
              </a:rPr>
              <a:t>http://</a:t>
            </a:r>
            <a:r>
              <a:rPr lang="en-US" dirty="0" err="1">
                <a:latin typeface="Calibri" charset="0"/>
                <a:ea typeface="ＭＳ Ｐゴシック" charset="0"/>
              </a:rPr>
              <a:t>facility.unavco.org</a:t>
            </a:r>
            <a:r>
              <a:rPr lang="en-US" dirty="0">
                <a:latin typeface="Calibri" charset="0"/>
                <a:ea typeface="ＭＳ Ｐゴシック" charset="0"/>
              </a:rPr>
              <a:t>/data/maps/</a:t>
            </a:r>
            <a:r>
              <a:rPr lang="en-US" dirty="0" err="1">
                <a:latin typeface="Calibri" charset="0"/>
                <a:ea typeface="ＭＳ Ｐゴシック" charset="0"/>
              </a:rPr>
              <a:t>GPSVelocityViewer</a:t>
            </a:r>
            <a:r>
              <a:rPr lang="en-US" dirty="0">
                <a:latin typeface="Calibri" charset="0"/>
                <a:ea typeface="ＭＳ Ｐゴシック" charset="0"/>
              </a:rPr>
              <a:t>/</a:t>
            </a:r>
            <a:r>
              <a:rPr lang="en-US" dirty="0" err="1">
                <a:latin typeface="Calibri" charset="0"/>
                <a:ea typeface="ＭＳ Ｐゴシック" charset="0"/>
              </a:rPr>
              <a:t>GPSVelocityViewer.html</a:t>
            </a:r>
            <a:endParaRPr lang="en-US" dirty="0">
              <a:latin typeface="Calibri" charset="0"/>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defRPr/>
            </a:pPr>
            <a:r>
              <a:rPr lang="en-US" dirty="0"/>
              <a:t>One way to find your </a:t>
            </a:r>
            <a:r>
              <a:rPr lang="en-US" dirty="0" smtClean="0"/>
              <a:t>location –  </a:t>
            </a:r>
            <a:br>
              <a:rPr lang="en-US" dirty="0" smtClean="0"/>
            </a:br>
            <a:r>
              <a:rPr lang="en-US" dirty="0" smtClean="0"/>
              <a:t>4 </a:t>
            </a:r>
            <a:r>
              <a:rPr lang="en-US" dirty="0"/>
              <a:t>intersecting spheres</a:t>
            </a:r>
          </a:p>
        </p:txBody>
      </p:sp>
      <p:pic>
        <p:nvPicPr>
          <p:cNvPr id="3" name="Picture 2" descr="1-sphere-geo09b1_700.jpg"/>
          <p:cNvPicPr>
            <a:picLocks noChangeAspect="1"/>
          </p:cNvPicPr>
          <p:nvPr/>
        </p:nvPicPr>
        <p:blipFill rotWithShape="1">
          <a:blip r:embed="rId2">
            <a:extLst>
              <a:ext uri="{28A0092B-C50C-407E-A947-70E740481C1C}">
                <a14:useLocalDpi xmlns:a14="http://schemas.microsoft.com/office/drawing/2010/main" val="0"/>
              </a:ext>
            </a:extLst>
          </a:blip>
          <a:srcRect l="13698" t="5613"/>
          <a:stretch/>
        </p:blipFill>
        <p:spPr>
          <a:xfrm>
            <a:off x="16065" y="1981200"/>
            <a:ext cx="3796770" cy="23372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2-spheres-geo09b2_700.jpg"/>
          <p:cNvPicPr>
            <a:picLocks noChangeAspect="1"/>
          </p:cNvPicPr>
          <p:nvPr/>
        </p:nvPicPr>
        <p:blipFill rotWithShape="1">
          <a:blip r:embed="rId3">
            <a:extLst>
              <a:ext uri="{28A0092B-C50C-407E-A947-70E740481C1C}">
                <a14:useLocalDpi xmlns:a14="http://schemas.microsoft.com/office/drawing/2010/main" val="0"/>
              </a:ext>
            </a:extLst>
          </a:blip>
          <a:srcRect l="12900"/>
          <a:stretch/>
        </p:blipFill>
        <p:spPr>
          <a:xfrm>
            <a:off x="3657600" y="1066800"/>
            <a:ext cx="3646798" cy="23566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3-spheres-geo09b3_7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3962400"/>
            <a:ext cx="4399398" cy="24762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4-spheres-geo09b4_700.jpg"/>
          <p:cNvPicPr>
            <a:picLocks noChangeAspect="1"/>
          </p:cNvPicPr>
          <p:nvPr/>
        </p:nvPicPr>
        <p:blipFill rotWithShape="1">
          <a:blip r:embed="rId5">
            <a:extLst>
              <a:ext uri="{28A0092B-C50C-407E-A947-70E740481C1C}">
                <a14:useLocalDpi xmlns:a14="http://schemas.microsoft.com/office/drawing/2010/main" val="0"/>
              </a:ext>
            </a:extLst>
          </a:blip>
          <a:srcRect l="16231" t="-3662" b="-1"/>
          <a:stretch/>
        </p:blipFill>
        <p:spPr>
          <a:xfrm>
            <a:off x="4715561" y="4277574"/>
            <a:ext cx="3685299" cy="2566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0966" name="TextBox 6"/>
          <p:cNvSpPr txBox="1">
            <a:spLocks noChangeArrowheads="1"/>
          </p:cNvSpPr>
          <p:nvPr/>
        </p:nvSpPr>
        <p:spPr bwMode="auto">
          <a:xfrm>
            <a:off x="152400" y="784225"/>
            <a:ext cx="40386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algn="l" eaLnBrk="1" hangingPunct="1"/>
            <a:r>
              <a:rPr lang="en-US" dirty="0" smtClean="0"/>
              <a:t>O</a:t>
            </a:r>
            <a:r>
              <a:rPr lang="en-US" b="1" dirty="0" smtClean="0"/>
              <a:t>ne</a:t>
            </a:r>
            <a:r>
              <a:rPr lang="en-US" dirty="0" smtClean="0"/>
              <a:t> satellite</a:t>
            </a:r>
            <a:r>
              <a:rPr lang="en-US" dirty="0"/>
              <a:t>, </a:t>
            </a:r>
            <a:endParaRPr lang="en-US" dirty="0" smtClean="0"/>
          </a:p>
          <a:p>
            <a:pPr algn="l" eaLnBrk="1" hangingPunct="1"/>
            <a:r>
              <a:rPr lang="en-US" dirty="0" smtClean="0"/>
              <a:t>the </a:t>
            </a:r>
            <a:r>
              <a:rPr lang="en-US" dirty="0"/>
              <a:t>GPS </a:t>
            </a:r>
            <a:r>
              <a:rPr lang="en-US" dirty="0" smtClean="0"/>
              <a:t>could </a:t>
            </a:r>
            <a:r>
              <a:rPr lang="en-US" dirty="0"/>
              <a:t>be anywhere on the edge of the sphere.</a:t>
            </a:r>
          </a:p>
        </p:txBody>
      </p:sp>
      <p:sp>
        <p:nvSpPr>
          <p:cNvPr id="40967" name="TextBox 7"/>
          <p:cNvSpPr txBox="1">
            <a:spLocks noChangeArrowheads="1"/>
          </p:cNvSpPr>
          <p:nvPr/>
        </p:nvSpPr>
        <p:spPr bwMode="auto">
          <a:xfrm>
            <a:off x="7231063" y="990600"/>
            <a:ext cx="191293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r>
              <a:rPr lang="en-US" dirty="0" smtClean="0"/>
              <a:t>Two satellites</a:t>
            </a:r>
            <a:r>
              <a:rPr lang="en-US" dirty="0"/>
              <a:t>, </a:t>
            </a:r>
            <a:r>
              <a:rPr lang="en-US" dirty="0" smtClean="0"/>
              <a:t>GPS could </a:t>
            </a:r>
            <a:r>
              <a:rPr lang="en-US" dirty="0"/>
              <a:t>be on the circle where spheres intersect.</a:t>
            </a:r>
          </a:p>
        </p:txBody>
      </p:sp>
      <p:sp>
        <p:nvSpPr>
          <p:cNvPr id="40968" name="TextBox 8"/>
          <p:cNvSpPr txBox="1">
            <a:spLocks noChangeArrowheads="1"/>
          </p:cNvSpPr>
          <p:nvPr/>
        </p:nvSpPr>
        <p:spPr bwMode="auto">
          <a:xfrm>
            <a:off x="3429000" y="3276600"/>
            <a:ext cx="4076700"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algn="l" eaLnBrk="1" hangingPunct="1"/>
            <a:r>
              <a:rPr lang="en-US" dirty="0" smtClean="0"/>
              <a:t>3 satellites: </a:t>
            </a:r>
          </a:p>
          <a:p>
            <a:pPr algn="l" eaLnBrk="1" hangingPunct="1"/>
            <a:r>
              <a:rPr lang="en-US" dirty="0" smtClean="0"/>
              <a:t>spheres intersect in 2 places.</a:t>
            </a:r>
            <a:endParaRPr lang="en-US" dirty="0"/>
          </a:p>
        </p:txBody>
      </p:sp>
      <p:sp>
        <p:nvSpPr>
          <p:cNvPr id="40969" name="TextBox 9"/>
          <p:cNvSpPr txBox="1">
            <a:spLocks noChangeArrowheads="1"/>
          </p:cNvSpPr>
          <p:nvPr/>
        </p:nvSpPr>
        <p:spPr bwMode="auto">
          <a:xfrm>
            <a:off x="7634889" y="5273861"/>
            <a:ext cx="1509712"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r>
              <a:rPr lang="en-US" dirty="0" smtClean="0"/>
              <a:t>4 satellites</a:t>
            </a:r>
            <a:r>
              <a:rPr lang="en-US" dirty="0"/>
              <a:t>, </a:t>
            </a:r>
            <a:r>
              <a:rPr lang="en-US" dirty="0" smtClean="0"/>
              <a:t>spheres intersect in </a:t>
            </a:r>
            <a:r>
              <a:rPr lang="en-US" dirty="0"/>
              <a:t>one place.</a:t>
            </a:r>
          </a:p>
        </p:txBody>
      </p:sp>
    </p:spTree>
    <p:extLst>
      <p:ext uri="{BB962C8B-B14F-4D97-AF65-F5344CB8AC3E}">
        <p14:creationId xmlns:p14="http://schemas.microsoft.com/office/powerpoint/2010/main" val="40548132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ChangeArrowheads="1"/>
          </p:cNvSpPr>
          <p:nvPr>
            <p:ph type="title"/>
          </p:nvPr>
        </p:nvSpPr>
        <p:spPr>
          <a:xfrm>
            <a:off x="2333625" y="0"/>
            <a:ext cx="6810375" cy="755650"/>
          </a:xfrm>
        </p:spPr>
        <p:txBody>
          <a:bodyPr/>
          <a:lstStyle/>
          <a:p>
            <a:pPr eaLnBrk="1" hangingPunct="1"/>
            <a:r>
              <a:rPr lang="en-US" sz="3200" b="1">
                <a:latin typeface="Arial" charset="0"/>
                <a:cs typeface="ＭＳ Ｐゴシック" charset="0"/>
              </a:rPr>
              <a:t>Summary</a:t>
            </a:r>
          </a:p>
        </p:txBody>
      </p:sp>
      <p:sp>
        <p:nvSpPr>
          <p:cNvPr id="99330" name="Rectangle 3"/>
          <p:cNvSpPr>
            <a:spLocks noGrp="1" noChangeArrowheads="1"/>
          </p:cNvSpPr>
          <p:nvPr>
            <p:ph type="body" sz="half" idx="1"/>
          </p:nvPr>
        </p:nvSpPr>
        <p:spPr>
          <a:xfrm>
            <a:off x="331788" y="1193800"/>
            <a:ext cx="8643937" cy="5662613"/>
          </a:xfrm>
        </p:spPr>
        <p:txBody>
          <a:bodyPr/>
          <a:lstStyle/>
          <a:p>
            <a:pPr eaLnBrk="1" hangingPunct="1">
              <a:lnSpc>
                <a:spcPct val="120000"/>
              </a:lnSpc>
              <a:buFontTx/>
              <a:buNone/>
            </a:pPr>
            <a:r>
              <a:rPr lang="en-US">
                <a:latin typeface="Arial" charset="0"/>
                <a:ea typeface="ＭＳ Ｐゴシック" charset="0"/>
                <a:cs typeface="Arial" charset="0"/>
              </a:rPr>
              <a:t>You should now be able to:</a:t>
            </a:r>
          </a:p>
          <a:p>
            <a:pPr eaLnBrk="1" hangingPunct="1">
              <a:lnSpc>
                <a:spcPct val="120000"/>
              </a:lnSpc>
              <a:spcBef>
                <a:spcPts val="700"/>
              </a:spcBef>
              <a:spcAft>
                <a:spcPts val="600"/>
              </a:spcAft>
            </a:pPr>
            <a:r>
              <a:rPr lang="en-US" sz="2800">
                <a:latin typeface="Arial" charset="0"/>
                <a:ea typeface="ＭＳ Ｐゴシック" charset="0"/>
                <a:cs typeface="Arial" charset="0"/>
              </a:rPr>
              <a:t>Describe how GPS works;</a:t>
            </a:r>
          </a:p>
          <a:p>
            <a:pPr eaLnBrk="1" hangingPunct="1">
              <a:lnSpc>
                <a:spcPct val="120000"/>
              </a:lnSpc>
              <a:spcBef>
                <a:spcPts val="700"/>
              </a:spcBef>
              <a:spcAft>
                <a:spcPts val="600"/>
              </a:spcAft>
            </a:pPr>
            <a:r>
              <a:rPr lang="en-US" sz="2800">
                <a:latin typeface="Arial" charset="0"/>
                <a:ea typeface="ＭＳ Ｐゴシック" charset="0"/>
                <a:cs typeface="Arial" charset="0"/>
              </a:rPr>
              <a:t>Interpret graphs in a GPS time series plot; </a:t>
            </a:r>
          </a:p>
          <a:p>
            <a:pPr eaLnBrk="1" hangingPunct="1">
              <a:lnSpc>
                <a:spcPct val="120000"/>
              </a:lnSpc>
              <a:spcBef>
                <a:spcPts val="700"/>
              </a:spcBef>
              <a:spcAft>
                <a:spcPts val="600"/>
              </a:spcAft>
            </a:pPr>
            <a:r>
              <a:rPr lang="en-US" sz="2800">
                <a:latin typeface="Arial" charset="0"/>
                <a:ea typeface="ＭＳ Ｐゴシック" charset="0"/>
                <a:cs typeface="Arial" charset="0"/>
              </a:rPr>
              <a:t>Determine velocity vectors from GPS time series plots;</a:t>
            </a:r>
          </a:p>
          <a:p>
            <a:pPr eaLnBrk="1" hangingPunct="1">
              <a:lnSpc>
                <a:spcPct val="120000"/>
              </a:lnSpc>
              <a:spcBef>
                <a:spcPts val="700"/>
              </a:spcBef>
            </a:pPr>
            <a:r>
              <a:rPr lang="en-US" sz="2800">
                <a:latin typeface="Arial" charset="0"/>
                <a:ea typeface="ＭＳ Ｐゴシック" charset="0"/>
                <a:cs typeface="Arial" charset="0"/>
              </a:rPr>
              <a:t>Explain relative plate motions in Iceland; and</a:t>
            </a:r>
          </a:p>
          <a:p>
            <a:pPr eaLnBrk="1" hangingPunct="1">
              <a:lnSpc>
                <a:spcPct val="120000"/>
              </a:lnSpc>
              <a:spcBef>
                <a:spcPts val="700"/>
              </a:spcBef>
            </a:pPr>
            <a:r>
              <a:rPr lang="en-US" sz="2800">
                <a:latin typeface="Arial" charset="0"/>
                <a:ea typeface="ＭＳ Ｐゴシック" charset="0"/>
                <a:cs typeface="Arial" charset="0"/>
              </a:rPr>
              <a:t>Explore global GPS data.</a:t>
            </a:r>
          </a:p>
          <a:p>
            <a:pPr eaLnBrk="1" hangingPunct="1">
              <a:lnSpc>
                <a:spcPct val="120000"/>
              </a:lnSpc>
              <a:spcBef>
                <a:spcPts val="700"/>
              </a:spcBef>
            </a:pPr>
            <a:endParaRPr lang="en-US" sz="2800">
              <a:latin typeface="Arial" charset="0"/>
              <a:ea typeface="ＭＳ Ｐゴシック"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9330">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933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9330">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9330">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933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Content Placeholder 2"/>
          <p:cNvSpPr>
            <a:spLocks noGrp="1"/>
          </p:cNvSpPr>
          <p:nvPr>
            <p:ph idx="1"/>
          </p:nvPr>
        </p:nvSpPr>
        <p:spPr>
          <a:xfrm>
            <a:off x="433388" y="1073150"/>
            <a:ext cx="8420100" cy="5784850"/>
          </a:xfrm>
        </p:spPr>
        <p:txBody>
          <a:bodyPr/>
          <a:lstStyle/>
          <a:p>
            <a:pPr algn="ctr">
              <a:buFont typeface="Arial" charset="0"/>
              <a:buNone/>
            </a:pPr>
            <a:endParaRPr lang="en-US" sz="2800" dirty="0">
              <a:latin typeface="Calibri" charset="0"/>
              <a:ea typeface="ＭＳ Ｐゴシック" charset="0"/>
              <a:cs typeface="ＭＳ Ｐゴシック" charset="0"/>
            </a:endParaRPr>
          </a:p>
          <a:p>
            <a:pPr algn="ctr">
              <a:buFont typeface="Arial" charset="0"/>
              <a:buNone/>
            </a:pPr>
            <a:r>
              <a:rPr lang="en-US" sz="3600" dirty="0">
                <a:latin typeface="Calibri" charset="0"/>
                <a:ea typeface="ＭＳ Ｐゴシック" charset="0"/>
                <a:cs typeface="ＭＳ Ｐゴシック" charset="0"/>
              </a:rPr>
              <a:t>Contact</a:t>
            </a:r>
            <a:r>
              <a:rPr lang="en-US" sz="3600" dirty="0" smtClean="0">
                <a:latin typeface="Calibri" charset="0"/>
                <a:ea typeface="ＭＳ Ｐゴシック" charset="0"/>
                <a:cs typeface="ＭＳ Ｐゴシック" charset="0"/>
              </a:rPr>
              <a:t>:</a:t>
            </a:r>
            <a:endParaRPr lang="en-US" sz="3600" dirty="0">
              <a:latin typeface="Calibri" charset="0"/>
              <a:ea typeface="ＭＳ Ｐゴシック" charset="0"/>
              <a:cs typeface="ＭＳ Ｐゴシック" charset="0"/>
            </a:endParaRPr>
          </a:p>
          <a:p>
            <a:pPr algn="ctr">
              <a:lnSpc>
                <a:spcPts val="2900"/>
              </a:lnSpc>
              <a:buFont typeface="Arial" charset="0"/>
              <a:buNone/>
            </a:pPr>
            <a:r>
              <a:rPr lang="en-US" sz="3600">
                <a:latin typeface="Calibri" charset="0"/>
                <a:ea typeface="ＭＳ Ｐゴシック" charset="0"/>
                <a:cs typeface="ＭＳ Ｐゴシック" charset="0"/>
              </a:rPr>
              <a:t>e</a:t>
            </a:r>
            <a:r>
              <a:rPr lang="en-US" sz="3600" smtClean="0">
                <a:latin typeface="Calibri" charset="0"/>
                <a:ea typeface="ＭＳ Ｐゴシック" charset="0"/>
                <a:cs typeface="ＭＳ Ｐゴシック" charset="0"/>
              </a:rPr>
              <a:t>ducation </a:t>
            </a:r>
            <a:r>
              <a:rPr lang="en-US" sz="3600" dirty="0" smtClean="0">
                <a:latin typeface="Calibri" charset="0"/>
                <a:ea typeface="ＭＳ Ｐゴシック" charset="0"/>
                <a:cs typeface="ＭＳ Ｐゴシック" charset="0"/>
              </a:rPr>
              <a:t>@ </a:t>
            </a:r>
            <a:r>
              <a:rPr lang="en-US" sz="3600" dirty="0" err="1" smtClean="0">
                <a:latin typeface="Calibri" charset="0"/>
                <a:ea typeface="ＭＳ Ｐゴシック" charset="0"/>
                <a:cs typeface="ＭＳ Ｐゴシック" charset="0"/>
              </a:rPr>
              <a:t>unavco.org</a:t>
            </a:r>
            <a:endParaRPr lang="en-US" sz="3600" dirty="0">
              <a:latin typeface="Calibri" charset="0"/>
              <a:ea typeface="ＭＳ Ｐゴシック" charset="0"/>
              <a:cs typeface="ＭＳ Ｐゴシック" charset="0"/>
            </a:endParaRPr>
          </a:p>
          <a:p>
            <a:pPr algn="ctr">
              <a:lnSpc>
                <a:spcPts val="2900"/>
              </a:lnSpc>
              <a:buFont typeface="Arial" charset="0"/>
              <a:buNone/>
            </a:pPr>
            <a:r>
              <a:rPr lang="en-US" sz="3600" dirty="0">
                <a:latin typeface="Calibri" charset="0"/>
                <a:ea typeface="ＭＳ Ｐゴシック" charset="0"/>
                <a:cs typeface="ＭＳ Ｐゴシック" charset="0"/>
              </a:rPr>
              <a:t>http://</a:t>
            </a:r>
            <a:r>
              <a:rPr lang="en-US" sz="3600" dirty="0" err="1">
                <a:latin typeface="Calibri" charset="0"/>
                <a:ea typeface="ＭＳ Ｐゴシック" charset="0"/>
                <a:cs typeface="ＭＳ Ｐゴシック" charset="0"/>
              </a:rPr>
              <a:t>www.unavco.org</a:t>
            </a:r>
            <a:r>
              <a:rPr lang="en-US" sz="3600" dirty="0">
                <a:latin typeface="Calibri" charset="0"/>
                <a:ea typeface="ＭＳ Ｐゴシック" charset="0"/>
                <a:cs typeface="ＭＳ Ｐゴシック" charset="0"/>
              </a:rPr>
              <a:t>/</a:t>
            </a:r>
          </a:p>
          <a:p>
            <a:pPr algn="ctr">
              <a:lnSpc>
                <a:spcPts val="2900"/>
              </a:lnSpc>
              <a:buFont typeface="Arial" charset="0"/>
              <a:buNone/>
            </a:pPr>
            <a:endParaRPr lang="en-US" sz="4000" dirty="0">
              <a:latin typeface="Calibri" charset="0"/>
              <a:ea typeface="ＭＳ Ｐゴシック" charset="0"/>
              <a:cs typeface="ＭＳ Ｐゴシック" charset="0"/>
            </a:endParaRPr>
          </a:p>
          <a:p>
            <a:pPr algn="ctr">
              <a:lnSpc>
                <a:spcPts val="2900"/>
              </a:lnSpc>
              <a:buFont typeface="Arial" charset="0"/>
              <a:buNone/>
            </a:pPr>
            <a:endParaRPr lang="en-US" sz="4000" dirty="0">
              <a:latin typeface="Calibri" charset="0"/>
              <a:ea typeface="ＭＳ Ｐゴシック" charset="0"/>
              <a:cs typeface="ＭＳ Ｐゴシック" charset="0"/>
            </a:endParaRPr>
          </a:p>
          <a:p>
            <a:pPr algn="ctr">
              <a:lnSpc>
                <a:spcPts val="2900"/>
              </a:lnSpc>
              <a:buFont typeface="Arial" charset="0"/>
              <a:buNone/>
            </a:pPr>
            <a:r>
              <a:rPr lang="en-US" sz="4000" dirty="0">
                <a:latin typeface="Calibri" charset="0"/>
                <a:ea typeface="ＭＳ Ｐゴシック" charset="0"/>
                <a:cs typeface="ＭＳ Ｐゴシック" charset="0"/>
              </a:rPr>
              <a:t>Follow UNAVCO on  </a:t>
            </a:r>
            <a:r>
              <a:rPr lang="en-US" sz="4000" dirty="0" err="1">
                <a:solidFill>
                  <a:schemeClr val="bg1"/>
                </a:solidFill>
                <a:latin typeface="Calibri" charset="0"/>
                <a:ea typeface="ＭＳ Ｐゴシック" charset="0"/>
                <a:cs typeface="ＭＳ Ｐゴシック" charset="0"/>
              </a:rPr>
              <a:t>facebook</a:t>
            </a:r>
            <a:endParaRPr lang="en-US" sz="4000" dirty="0">
              <a:solidFill>
                <a:schemeClr val="bg1"/>
              </a:solidFill>
              <a:latin typeface="Calibri" charset="0"/>
              <a:ea typeface="ＭＳ Ｐゴシック" charset="0"/>
              <a:cs typeface="ＭＳ Ｐゴシック" charset="0"/>
            </a:endParaRPr>
          </a:p>
          <a:p>
            <a:pPr algn="ctr">
              <a:lnSpc>
                <a:spcPts val="2900"/>
              </a:lnSpc>
              <a:buFont typeface="Arial" charset="0"/>
              <a:buNone/>
            </a:pPr>
            <a:r>
              <a:rPr lang="en-US" sz="1800" dirty="0">
                <a:latin typeface="Calibri" charset="0"/>
                <a:ea typeface="ＭＳ Ｐゴシック" charset="0"/>
                <a:cs typeface="ＭＳ Ｐゴシック" charset="0"/>
              </a:rPr>
              <a:t>											Facebook    Twitter</a:t>
            </a:r>
          </a:p>
        </p:txBody>
      </p:sp>
      <p:pic>
        <p:nvPicPr>
          <p:cNvPr id="113666" name="Picture 3">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26150" y="4167188"/>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7" name="Picture 4">
            <a:hlinkClick r:id="rId5"/>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53288" y="4059238"/>
            <a:ext cx="3810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Rectangle 3"/>
          <p:cNvSpPr>
            <a:spLocks noChangeArrowheads="1"/>
          </p:cNvSpPr>
          <p:nvPr/>
        </p:nvSpPr>
        <p:spPr bwMode="auto">
          <a:xfrm>
            <a:off x="6702425" y="0"/>
            <a:ext cx="2441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chemeClr val="bg1"/>
                </a:solidFill>
              </a:rPr>
              <a:t>Questions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1"/>
          <p:cNvSpPr>
            <a:spLocks noGrp="1"/>
          </p:cNvSpPr>
          <p:nvPr>
            <p:ph type="title"/>
          </p:nvPr>
        </p:nvSpPr>
        <p:spPr/>
        <p:txBody>
          <a:bodyPr/>
          <a:lstStyle/>
          <a:p>
            <a:r>
              <a:rPr lang="en-US" b="1">
                <a:latin typeface="Arial" charset="0"/>
                <a:cs typeface="ＭＳ Ｐゴシック" charset="0"/>
              </a:rPr>
              <a:t>Other tools to explore</a:t>
            </a:r>
          </a:p>
        </p:txBody>
      </p:sp>
      <p:sp>
        <p:nvSpPr>
          <p:cNvPr id="98306" name="Content Placeholder 2"/>
          <p:cNvSpPr>
            <a:spLocks noGrp="1"/>
          </p:cNvSpPr>
          <p:nvPr>
            <p:ph idx="1"/>
          </p:nvPr>
        </p:nvSpPr>
        <p:spPr/>
        <p:txBody>
          <a:bodyPr/>
          <a:lstStyle/>
          <a:p>
            <a:pPr>
              <a:defRPr/>
            </a:pPr>
            <a:r>
              <a:rPr lang="en-US" dirty="0">
                <a:latin typeface="Arial" charset="0"/>
                <a:ea typeface="ＭＳ Ｐゴシック" charset="0"/>
                <a:cs typeface="Arial" charset="0"/>
              </a:rPr>
              <a:t>UNAVCO GPS, Earthquake, Volcano Viewer</a:t>
            </a:r>
          </a:p>
          <a:p>
            <a:pPr lvl="1">
              <a:defRPr/>
            </a:pPr>
            <a:r>
              <a:rPr lang="en-US" dirty="0">
                <a:latin typeface="Arial" charset="0"/>
                <a:ea typeface="ＭＳ Ｐゴシック" charset="0"/>
                <a:cs typeface="Arial" charset="0"/>
                <a:hlinkClick r:id="rId3"/>
              </a:rPr>
              <a:t>http://geon.unavco.org/unavco/</a:t>
            </a:r>
            <a:r>
              <a:rPr lang="en-US" dirty="0" smtClean="0">
                <a:latin typeface="Arial" charset="0"/>
                <a:ea typeface="ＭＳ Ｐゴシック" charset="0"/>
                <a:cs typeface="Arial" charset="0"/>
                <a:hlinkClick r:id="rId3"/>
              </a:rPr>
              <a:t>GEV.php</a:t>
            </a:r>
            <a:endParaRPr lang="en-US" dirty="0" smtClean="0">
              <a:latin typeface="Arial" charset="0"/>
              <a:ea typeface="ＭＳ Ｐゴシック" charset="0"/>
              <a:cs typeface="Arial" charset="0"/>
            </a:endParaRPr>
          </a:p>
          <a:p>
            <a:pPr marL="457200" lvl="1" indent="0">
              <a:buFont typeface="Wingdings" charset="0"/>
              <a:buNone/>
              <a:defRPr/>
            </a:pPr>
            <a:endParaRPr lang="en-US" dirty="0">
              <a:latin typeface="Arial" charset="0"/>
              <a:ea typeface="ＭＳ Ｐゴシック" charset="0"/>
              <a:cs typeface="Arial" charset="0"/>
            </a:endParaRPr>
          </a:p>
          <a:p>
            <a:pPr>
              <a:defRPr/>
            </a:pPr>
            <a:r>
              <a:rPr lang="en-US" dirty="0" smtClean="0">
                <a:latin typeface="Arial" charset="0"/>
                <a:ea typeface="ＭＳ Ｐゴシック" charset="0"/>
                <a:cs typeface="Arial" charset="0"/>
              </a:rPr>
              <a:t>IRIS </a:t>
            </a:r>
            <a:r>
              <a:rPr lang="en-US" dirty="0">
                <a:latin typeface="Arial" charset="0"/>
                <a:ea typeface="ＭＳ Ｐゴシック" charset="0"/>
                <a:cs typeface="Arial" charset="0"/>
              </a:rPr>
              <a:t>Earthquake Browser</a:t>
            </a:r>
          </a:p>
          <a:p>
            <a:pPr lvl="1">
              <a:defRPr/>
            </a:pPr>
            <a:r>
              <a:rPr lang="en-US" dirty="0">
                <a:latin typeface="Arial" charset="0"/>
                <a:ea typeface="ＭＳ Ｐゴシック" charset="0"/>
                <a:cs typeface="Arial" charset="0"/>
                <a:hlinkClick r:id="rId4"/>
              </a:rPr>
              <a:t>http://www.iris.washington.edu/servlet/eventserver/map.do</a:t>
            </a:r>
            <a:endParaRPr lang="en-US" dirty="0">
              <a:latin typeface="Arial" charset="0"/>
              <a:ea typeface="ＭＳ Ｐゴシック" charset="0"/>
              <a:cs typeface="Arial" charset="0"/>
            </a:endParaRPr>
          </a:p>
        </p:txBody>
      </p:sp>
      <p:sp>
        <p:nvSpPr>
          <p:cNvPr id="114691" name="Slide Number Placeholder 3"/>
          <p:cNvSpPr>
            <a:spLocks noGrp="1"/>
          </p:cNvSpPr>
          <p:nvPr>
            <p:ph type="sldNum" sz="quarter" idx="12"/>
          </p:nvPr>
        </p:nvSpPr>
        <p:spPr bwMode="auto">
          <a:xfrm>
            <a:off x="7010400" y="6381750"/>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A8388AA-0A21-0E48-8450-11E308590D89}" type="slidenum">
              <a:rPr lang="en-US" sz="900">
                <a:solidFill>
                  <a:srgbClr val="898989"/>
                </a:solidFill>
              </a:rPr>
              <a:pPr eaLnBrk="1" hangingPunct="1"/>
              <a:t>72</a:t>
            </a:fld>
            <a:endParaRPr lang="en-US" sz="900">
              <a:solidFill>
                <a:srgbClr val="898989"/>
              </a:solidFill>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Comparing Plate Movement</a:t>
            </a:r>
            <a:endParaRPr lang="en-US" sz="3200" dirty="0"/>
          </a:p>
        </p:txBody>
      </p:sp>
      <p:pic>
        <p:nvPicPr>
          <p:cNvPr id="3" name="Picture 2" descr="midAtlantic-Velociti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231" y="803891"/>
            <a:ext cx="6419752" cy="5905835"/>
          </a:xfrm>
          <a:prstGeom prst="rect">
            <a:avLst/>
          </a:prstGeom>
        </p:spPr>
      </p:pic>
      <p:sp>
        <p:nvSpPr>
          <p:cNvPr id="4" name="Text Box 3"/>
          <p:cNvSpPr txBox="1">
            <a:spLocks noChangeArrowheads="1"/>
          </p:cNvSpPr>
          <p:nvPr/>
        </p:nvSpPr>
        <p:spPr bwMode="auto">
          <a:xfrm rot="16200000">
            <a:off x="8133029" y="5834462"/>
            <a:ext cx="1760343" cy="261610"/>
          </a:xfrm>
          <a:prstGeom prst="rect">
            <a:avLst/>
          </a:prstGeom>
          <a:noFill/>
          <a:ln>
            <a:noFill/>
          </a:ln>
          <a:effectLst/>
          <a:extLst>
            <a:ext uri="{909E8E84-426E-40dd-AFC4-6F175D3DCCD1}">
              <a14:hiddenFill xmlns:a14="http://schemas.microsoft.com/office/drawing/2010/main">
                <a:solidFill>
                  <a:schemeClr val="accent1">
                    <a:alpha val="25000"/>
                  </a:schemeClr>
                </a:solidFill>
              </a14:hiddenFill>
            </a:ext>
            <a:ext uri="{91240B29-F687-4f45-9708-019B960494DF}">
              <a14:hiddenLine xmlns:a14="http://schemas.microsoft.com/office/drawing/2010/main" w="19050">
                <a:solidFill>
                  <a:schemeClr val="tx1"/>
                </a:solidFill>
                <a:miter lim="800000"/>
                <a:headEnd/>
                <a:tailEnd type="none" w="med"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100" dirty="0" smtClean="0"/>
              <a:t>GSRM Project GPS Data</a:t>
            </a:r>
            <a:endParaRPr lang="en-US" sz="1100" dirty="0"/>
          </a:p>
        </p:txBody>
      </p:sp>
    </p:spTree>
    <p:extLst>
      <p:ext uri="{BB962C8B-B14F-4D97-AF65-F5344CB8AC3E}">
        <p14:creationId xmlns:p14="http://schemas.microsoft.com/office/powerpoint/2010/main" val="1552159412"/>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7558" y="60325"/>
            <a:ext cx="6436442" cy="673100"/>
          </a:xfrm>
        </p:spPr>
        <p:txBody>
          <a:bodyPr/>
          <a:lstStyle/>
          <a:p>
            <a:r>
              <a:rPr lang="en-US" sz="2800" dirty="0">
                <a:latin typeface="Arial" charset="0"/>
              </a:rPr>
              <a:t>Measuring the Crust and Mantle Move</a:t>
            </a:r>
            <a:endParaRPr lang="en-US" sz="2800" dirty="0"/>
          </a:p>
        </p:txBody>
      </p:sp>
      <p:sp>
        <p:nvSpPr>
          <p:cNvPr id="3" name="Text Box 3"/>
          <p:cNvSpPr txBox="1">
            <a:spLocks noChangeArrowheads="1"/>
          </p:cNvSpPr>
          <p:nvPr/>
        </p:nvSpPr>
        <p:spPr bwMode="auto">
          <a:xfrm>
            <a:off x="143764" y="1136268"/>
            <a:ext cx="2443991" cy="4739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2000" b="1" dirty="0" smtClean="0"/>
              <a:t>Sources</a:t>
            </a:r>
            <a:endParaRPr lang="en-US" b="1" dirty="0"/>
          </a:p>
          <a:p>
            <a:pPr>
              <a:defRPr/>
            </a:pPr>
            <a:r>
              <a:rPr lang="en-US" sz="2000" dirty="0" smtClean="0">
                <a:solidFill>
                  <a:schemeClr val="accent2"/>
                </a:solidFill>
              </a:rPr>
              <a:t>Ice</a:t>
            </a:r>
          </a:p>
          <a:p>
            <a:pPr marL="342900" indent="-342900">
              <a:buFont typeface="Arial"/>
              <a:buChar char="•"/>
              <a:defRPr/>
            </a:pPr>
            <a:r>
              <a:rPr lang="en-US" sz="2000" dirty="0" smtClean="0"/>
              <a:t>Ice-age melting</a:t>
            </a:r>
          </a:p>
          <a:p>
            <a:pPr marL="342900" indent="-342900">
              <a:buFont typeface="Arial"/>
              <a:buChar char="•"/>
              <a:defRPr/>
            </a:pPr>
            <a:r>
              <a:rPr lang="en-US" sz="2000" dirty="0" smtClean="0"/>
              <a:t>Present-day melting</a:t>
            </a:r>
            <a:endParaRPr lang="en-US" sz="2000" dirty="0"/>
          </a:p>
          <a:p>
            <a:pPr>
              <a:defRPr/>
            </a:pPr>
            <a:endParaRPr lang="en-US" dirty="0"/>
          </a:p>
          <a:p>
            <a:pPr>
              <a:defRPr/>
            </a:pPr>
            <a:r>
              <a:rPr lang="en-US" sz="2000" dirty="0">
                <a:solidFill>
                  <a:schemeClr val="accent2"/>
                </a:solidFill>
              </a:rPr>
              <a:t>Water</a:t>
            </a:r>
            <a:r>
              <a:rPr lang="en-US" dirty="0"/>
              <a:t> </a:t>
            </a:r>
            <a:endParaRPr lang="en-US" dirty="0" smtClean="0"/>
          </a:p>
          <a:p>
            <a:pPr marL="285750" indent="-285750">
              <a:buFont typeface="Arial"/>
              <a:buChar char="•"/>
              <a:defRPr/>
            </a:pPr>
            <a:r>
              <a:rPr lang="en-US" dirty="0" smtClean="0"/>
              <a:t>Ocean tides</a:t>
            </a:r>
          </a:p>
          <a:p>
            <a:pPr marL="285750" indent="-285750">
              <a:buFont typeface="Arial"/>
              <a:buChar char="•"/>
              <a:defRPr/>
            </a:pPr>
            <a:r>
              <a:rPr lang="en-US" dirty="0" smtClean="0"/>
              <a:t>Wind</a:t>
            </a:r>
            <a:r>
              <a:rPr lang="en-US" dirty="0"/>
              <a:t>-driven </a:t>
            </a:r>
            <a:r>
              <a:rPr lang="en-US" dirty="0" smtClean="0"/>
              <a:t>surges</a:t>
            </a:r>
          </a:p>
          <a:p>
            <a:pPr marL="285750" indent="-285750">
              <a:buFont typeface="Arial"/>
              <a:buChar char="•"/>
              <a:defRPr/>
            </a:pPr>
            <a:r>
              <a:rPr lang="en-US" dirty="0" smtClean="0"/>
              <a:t>Reservoir </a:t>
            </a:r>
            <a:r>
              <a:rPr lang="en-US" dirty="0"/>
              <a:t>depletion </a:t>
            </a:r>
          </a:p>
          <a:p>
            <a:pPr>
              <a:defRPr/>
            </a:pPr>
            <a:endParaRPr lang="en-US" dirty="0"/>
          </a:p>
          <a:p>
            <a:pPr>
              <a:defRPr/>
            </a:pPr>
            <a:r>
              <a:rPr lang="en-US" sz="2000" dirty="0">
                <a:solidFill>
                  <a:schemeClr val="accent2"/>
                </a:solidFill>
              </a:rPr>
              <a:t>Air</a:t>
            </a:r>
          </a:p>
          <a:p>
            <a:pPr marL="285750" indent="-285750">
              <a:buFont typeface="Arial"/>
              <a:buChar char="•"/>
              <a:defRPr/>
            </a:pPr>
            <a:r>
              <a:rPr lang="en-US" dirty="0" smtClean="0"/>
              <a:t>Water Vapor</a:t>
            </a:r>
          </a:p>
          <a:p>
            <a:pPr marL="285750" indent="-285750">
              <a:buFont typeface="Arial"/>
              <a:buChar char="•"/>
              <a:defRPr/>
            </a:pPr>
            <a:r>
              <a:rPr lang="en-US" dirty="0" smtClean="0"/>
              <a:t>Weather </a:t>
            </a:r>
            <a:r>
              <a:rPr lang="en-US" dirty="0"/>
              <a:t>systems </a:t>
            </a:r>
            <a:r>
              <a:rPr lang="en-US" dirty="0" smtClean="0"/>
              <a:t>as noise and signal (information)</a:t>
            </a:r>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9962" y="1006458"/>
            <a:ext cx="6518092" cy="4708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rot="16200000">
            <a:off x="8215024" y="5822592"/>
            <a:ext cx="1596342" cy="261610"/>
          </a:xfrm>
          <a:prstGeom prst="rect">
            <a:avLst/>
          </a:prstGeom>
          <a:noFill/>
          <a:ln>
            <a:noFill/>
          </a:ln>
          <a:effectLst/>
          <a:extLst>
            <a:ext uri="{909E8E84-426E-40dd-AFC4-6F175D3DCCD1}">
              <a14:hiddenFill xmlns:a14="http://schemas.microsoft.com/office/drawing/2010/main">
                <a:solidFill>
                  <a:schemeClr val="accent1">
                    <a:alpha val="25000"/>
                  </a:schemeClr>
                </a:solidFill>
              </a14:hiddenFill>
            </a:ext>
            <a:ext uri="{91240B29-F687-4f45-9708-019B960494DF}">
              <a14:hiddenLine xmlns:a14="http://schemas.microsoft.com/office/drawing/2010/main" w="19050">
                <a:solidFill>
                  <a:schemeClr val="tx1"/>
                </a:solidFill>
                <a:miter lim="800000"/>
                <a:headEnd/>
                <a:tailEnd type="none" w="med"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100" dirty="0" err="1" smtClean="0"/>
              <a:t>Sella</a:t>
            </a:r>
            <a:r>
              <a:rPr lang="en-US" sz="1100" dirty="0" smtClean="0"/>
              <a:t> </a:t>
            </a:r>
            <a:r>
              <a:rPr lang="en-US" sz="1100" dirty="0"/>
              <a:t>and others, </a:t>
            </a:r>
            <a:r>
              <a:rPr lang="en-US" sz="1100" dirty="0" smtClean="0"/>
              <a:t>2007</a:t>
            </a:r>
            <a:endParaRPr lang="en-US" sz="1100" dirty="0"/>
          </a:p>
        </p:txBody>
      </p:sp>
    </p:spTree>
    <p:extLst>
      <p:ext uri="{BB962C8B-B14F-4D97-AF65-F5344CB8AC3E}">
        <p14:creationId xmlns:p14="http://schemas.microsoft.com/office/powerpoint/2010/main" val="920324458"/>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192405" y="60325"/>
            <a:ext cx="6951596" cy="673100"/>
          </a:xfrm>
        </p:spPr>
        <p:txBody>
          <a:bodyPr/>
          <a:lstStyle/>
          <a:p>
            <a:r>
              <a:rPr lang="en-US" sz="2800" dirty="0" smtClean="0"/>
              <a:t>Measuring the Land Rebound (or Sink)</a:t>
            </a:r>
            <a:endParaRPr lang="en-US" sz="2800" dirty="0"/>
          </a:p>
        </p:txBody>
      </p:sp>
      <p:pic>
        <p:nvPicPr>
          <p:cNvPr id="3" name="Picture 7" descr="vertical+strain-crop.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0009" y="817930"/>
            <a:ext cx="7128307" cy="60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rot="16200000">
            <a:off x="8230866" y="5845277"/>
            <a:ext cx="15646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100" dirty="0"/>
              <a:t>Calais et al.</a:t>
            </a:r>
            <a:r>
              <a:rPr lang="en-US" sz="1100" dirty="0" smtClean="0"/>
              <a:t>, GU 2009</a:t>
            </a:r>
            <a:endParaRPr lang="en-US" sz="1100" dirty="0"/>
          </a:p>
        </p:txBody>
      </p:sp>
      <p:sp>
        <p:nvSpPr>
          <p:cNvPr id="6" name="Content Placeholder 5"/>
          <p:cNvSpPr txBox="1">
            <a:spLocks/>
          </p:cNvSpPr>
          <p:nvPr/>
        </p:nvSpPr>
        <p:spPr bwMode="auto">
          <a:xfrm>
            <a:off x="4959864" y="773466"/>
            <a:ext cx="4184135" cy="54451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Wingdings" charset="0"/>
              <a:buChar char="Ø"/>
              <a:defRPr sz="2400" kern="1200">
                <a:solidFill>
                  <a:schemeClr val="tx1"/>
                </a:solidFill>
                <a:latin typeface="+mn-lt"/>
                <a:ea typeface="ＭＳ Ｐゴシック" pitchFamily="-112" charset="-128"/>
                <a:cs typeface="+mn-cs"/>
              </a:defRPr>
            </a:lvl2pPr>
            <a:lvl3pPr marL="1143000" indent="-228600" algn="l" rtl="0" eaLnBrk="0" fontAlgn="base" hangingPunct="0">
              <a:spcBef>
                <a:spcPct val="20000"/>
              </a:spcBef>
              <a:spcAft>
                <a:spcPct val="0"/>
              </a:spcAft>
              <a:buFont typeface="Wingdings" charset="0"/>
              <a:buChar char="§"/>
              <a:defRPr sz="2000" kern="1200">
                <a:solidFill>
                  <a:schemeClr val="tx1"/>
                </a:solidFill>
                <a:latin typeface="+mn-lt"/>
                <a:ea typeface="ＭＳ Ｐゴシック" pitchFamily="-112" charset="-128"/>
                <a:cs typeface="+mn-cs"/>
              </a:defRPr>
            </a:lvl3pPr>
            <a:lvl4pPr marL="1600200" indent="-228600" algn="l" rtl="0" eaLnBrk="0" fontAlgn="base" hangingPunct="0">
              <a:spcBef>
                <a:spcPct val="20000"/>
              </a:spcBef>
              <a:spcAft>
                <a:spcPct val="0"/>
              </a:spcAft>
              <a:buFont typeface="Arial" charset="0"/>
              <a:buChar char="–"/>
              <a:defRPr sz="1800" kern="1200">
                <a:solidFill>
                  <a:schemeClr val="tx1"/>
                </a:solidFill>
                <a:latin typeface="+mn-lt"/>
                <a:ea typeface="ＭＳ Ｐゴシック" pitchFamily="-112" charset="-128"/>
                <a:cs typeface="+mn-cs"/>
              </a:defRPr>
            </a:lvl4pPr>
            <a:lvl5pPr marL="2057400" indent="-228600" algn="l" rtl="0" eaLnBrk="0" fontAlgn="base" hangingPunct="0">
              <a:spcBef>
                <a:spcPct val="20000"/>
              </a:spcBef>
              <a:spcAft>
                <a:spcPct val="0"/>
              </a:spcAft>
              <a:buFont typeface="Arial" charset="0"/>
              <a:buChar char="»"/>
              <a:defRPr sz="1800" kern="1200">
                <a:solidFill>
                  <a:schemeClr val="tx1"/>
                </a:solidFill>
                <a:latin typeface="+mn-lt"/>
                <a:ea typeface="ＭＳ Ｐゴシック" pitchFamily="-112" charset="-128"/>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r">
              <a:buNone/>
            </a:pPr>
            <a:r>
              <a:rPr lang="en-US" dirty="0"/>
              <a:t>Glacial </a:t>
            </a:r>
            <a:r>
              <a:rPr lang="en-US" dirty="0" err="1"/>
              <a:t>Isostatic</a:t>
            </a:r>
            <a:r>
              <a:rPr lang="en-US" dirty="0"/>
              <a:t> Adjustment </a:t>
            </a:r>
          </a:p>
        </p:txBody>
      </p:sp>
      <p:sp>
        <p:nvSpPr>
          <p:cNvPr id="2" name="Rectangle 1"/>
          <p:cNvSpPr/>
          <p:nvPr/>
        </p:nvSpPr>
        <p:spPr>
          <a:xfrm>
            <a:off x="6529289" y="5271928"/>
            <a:ext cx="1018330" cy="311523"/>
          </a:xfrm>
          <a:prstGeom prst="rect">
            <a:avLst/>
          </a:prstGeom>
          <a:solidFill>
            <a:srgbClr val="D9EC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9377026"/>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Picture 6" descr="Sella-2006-grl21953-fig-0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93" y="945056"/>
            <a:ext cx="8862883" cy="4789067"/>
          </a:xfrm>
          <a:prstGeom prst="rect">
            <a:avLst/>
          </a:prstGeom>
        </p:spPr>
      </p:pic>
      <p:sp>
        <p:nvSpPr>
          <p:cNvPr id="8" name="Rectangle 7"/>
          <p:cNvSpPr/>
          <p:nvPr/>
        </p:nvSpPr>
        <p:spPr>
          <a:xfrm rot="16200000">
            <a:off x="6504057" y="4218057"/>
            <a:ext cx="4572000" cy="707886"/>
          </a:xfrm>
          <a:prstGeom prst="rect">
            <a:avLst/>
          </a:prstGeom>
        </p:spPr>
        <p:txBody>
          <a:bodyPr>
            <a:spAutoFit/>
          </a:bodyPr>
          <a:lstStyle/>
          <a:p>
            <a:r>
              <a:rPr lang="en-US" sz="1000" dirty="0" err="1"/>
              <a:t>Sella</a:t>
            </a:r>
            <a:r>
              <a:rPr lang="en-US" sz="1000" dirty="0"/>
              <a:t>, G. F., S. Stein, T. H. Dixon, M. </a:t>
            </a:r>
            <a:r>
              <a:rPr lang="en-US" sz="1000" dirty="0" err="1"/>
              <a:t>Craymer</a:t>
            </a:r>
            <a:r>
              <a:rPr lang="en-US" sz="1000" dirty="0"/>
              <a:t>, T. S. James, S. </a:t>
            </a:r>
            <a:r>
              <a:rPr lang="en-US" sz="1000" dirty="0" err="1"/>
              <a:t>Mazzotti</a:t>
            </a:r>
            <a:r>
              <a:rPr lang="en-US" sz="1000" dirty="0"/>
              <a:t>, and R. K. </a:t>
            </a:r>
            <a:r>
              <a:rPr lang="en-US" sz="1000" dirty="0" err="1"/>
              <a:t>Dokka</a:t>
            </a:r>
            <a:r>
              <a:rPr lang="en-US" sz="1000" dirty="0"/>
              <a:t> (2007), Observation of glacial </a:t>
            </a:r>
            <a:r>
              <a:rPr lang="en-US" sz="1000" dirty="0" err="1"/>
              <a:t>isostatic</a:t>
            </a:r>
            <a:r>
              <a:rPr lang="en-US" sz="1000" dirty="0"/>
              <a:t> adjustment in “stable” North America with GPS, </a:t>
            </a:r>
            <a:r>
              <a:rPr lang="en-US" sz="1000" dirty="0" err="1"/>
              <a:t>Geophys</a:t>
            </a:r>
            <a:r>
              <a:rPr lang="en-US" sz="1000" dirty="0"/>
              <a:t>. Res. </a:t>
            </a:r>
            <a:r>
              <a:rPr lang="en-US" sz="1000" dirty="0" err="1"/>
              <a:t>Lett</a:t>
            </a:r>
            <a:r>
              <a:rPr lang="en-US" sz="1000" dirty="0"/>
              <a:t>., 34, L02306, doi:</a:t>
            </a:r>
            <a:r>
              <a:rPr lang="en-US" sz="1000" dirty="0">
                <a:hlinkClick r:id="rId4"/>
              </a:rPr>
              <a:t>10.1029/2006GL027081.</a:t>
            </a:r>
            <a:endParaRPr lang="en-US" sz="1000" dirty="0"/>
          </a:p>
        </p:txBody>
      </p:sp>
      <p:sp>
        <p:nvSpPr>
          <p:cNvPr id="9" name="Rectangle 8"/>
          <p:cNvSpPr/>
          <p:nvPr/>
        </p:nvSpPr>
        <p:spPr>
          <a:xfrm>
            <a:off x="110802" y="5696400"/>
            <a:ext cx="8413957" cy="1200329"/>
          </a:xfrm>
          <a:prstGeom prst="rect">
            <a:avLst/>
          </a:prstGeom>
        </p:spPr>
        <p:txBody>
          <a:bodyPr wrap="square">
            <a:spAutoFit/>
          </a:bodyPr>
          <a:lstStyle/>
          <a:p>
            <a:r>
              <a:rPr lang="en-US" dirty="0"/>
              <a:t>Green line </a:t>
            </a:r>
            <a:r>
              <a:rPr lang="en-US" dirty="0" smtClean="0"/>
              <a:t>shows</a:t>
            </a:r>
            <a:r>
              <a:rPr lang="en-US" dirty="0"/>
              <a:t> 0 </a:t>
            </a:r>
            <a:r>
              <a:rPr lang="en-US" dirty="0" err="1"/>
              <a:t>mmyr</a:t>
            </a:r>
            <a:r>
              <a:rPr lang="en-US" dirty="0"/>
              <a:t> vertical “hinge line” separating uplift from subsidence.</a:t>
            </a:r>
            <a:endParaRPr lang="en-US" dirty="0" smtClean="0"/>
          </a:p>
          <a:p>
            <a:r>
              <a:rPr lang="en-US" dirty="0" smtClean="0"/>
              <a:t>(</a:t>
            </a:r>
            <a:r>
              <a:rPr lang="en-US" dirty="0"/>
              <a:t>left) Vertical GPS site motions </a:t>
            </a:r>
            <a:endParaRPr lang="en-US" dirty="0" smtClean="0"/>
          </a:p>
          <a:p>
            <a:r>
              <a:rPr lang="en-US" dirty="0" smtClean="0"/>
              <a:t>(</a:t>
            </a:r>
            <a:r>
              <a:rPr lang="en-US" dirty="0"/>
              <a:t>right) Horizontal </a:t>
            </a:r>
            <a:r>
              <a:rPr lang="en-US" dirty="0" smtClean="0"/>
              <a:t>motion</a:t>
            </a:r>
            <a:r>
              <a:rPr lang="en-US" dirty="0"/>
              <a:t> Red vectors represent sites primarily affected by GIA. </a:t>
            </a:r>
            <a:endParaRPr lang="en-US" dirty="0" smtClean="0"/>
          </a:p>
          <a:p>
            <a:r>
              <a:rPr lang="en-US" dirty="0" smtClean="0"/>
              <a:t>Purple</a:t>
            </a:r>
            <a:r>
              <a:rPr lang="en-US" dirty="0"/>
              <a:t> vectors represent sites that include effects of tectonics.</a:t>
            </a:r>
          </a:p>
        </p:txBody>
      </p:sp>
    </p:spTree>
    <p:extLst>
      <p:ext uri="{BB962C8B-B14F-4D97-AF65-F5344CB8AC3E}">
        <p14:creationId xmlns:p14="http://schemas.microsoft.com/office/powerpoint/2010/main" val="14610346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ella-2006-grl21953-fig-00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83" y="997985"/>
            <a:ext cx="9321638" cy="4333744"/>
          </a:xfrm>
          <a:prstGeom prst="rect">
            <a:avLst/>
          </a:prstGeom>
        </p:spPr>
      </p:pic>
      <p:sp>
        <p:nvSpPr>
          <p:cNvPr id="5" name="Rectangle 4"/>
          <p:cNvSpPr/>
          <p:nvPr/>
        </p:nvSpPr>
        <p:spPr>
          <a:xfrm>
            <a:off x="121893" y="5390511"/>
            <a:ext cx="7653342" cy="646331"/>
          </a:xfrm>
          <a:prstGeom prst="rect">
            <a:avLst/>
          </a:prstGeom>
        </p:spPr>
        <p:txBody>
          <a:bodyPr wrap="square">
            <a:spAutoFit/>
          </a:bodyPr>
          <a:lstStyle/>
          <a:p>
            <a:r>
              <a:rPr lang="en-US" dirty="0"/>
              <a:t>GPS horizontal velocities with motion of rigid North America removed. Interpolated velocity field based on these data derived using </a:t>
            </a:r>
            <a:r>
              <a:rPr lang="en-US" dirty="0" smtClean="0"/>
              <a:t>GMT</a:t>
            </a:r>
            <a:endParaRPr lang="en-US" dirty="0"/>
          </a:p>
        </p:txBody>
      </p:sp>
      <p:sp>
        <p:nvSpPr>
          <p:cNvPr id="6" name="Rectangle 5"/>
          <p:cNvSpPr/>
          <p:nvPr/>
        </p:nvSpPr>
        <p:spPr>
          <a:xfrm rot="16200000">
            <a:off x="6504057" y="4218057"/>
            <a:ext cx="4572000" cy="707886"/>
          </a:xfrm>
          <a:prstGeom prst="rect">
            <a:avLst/>
          </a:prstGeom>
        </p:spPr>
        <p:txBody>
          <a:bodyPr>
            <a:spAutoFit/>
          </a:bodyPr>
          <a:lstStyle/>
          <a:p>
            <a:r>
              <a:rPr lang="en-US" sz="1000" dirty="0" err="1"/>
              <a:t>Sella</a:t>
            </a:r>
            <a:r>
              <a:rPr lang="en-US" sz="1000" dirty="0"/>
              <a:t>, G. F., S. Stein, T. H. Dixon, M. </a:t>
            </a:r>
            <a:r>
              <a:rPr lang="en-US" sz="1000" dirty="0" err="1"/>
              <a:t>Craymer</a:t>
            </a:r>
            <a:r>
              <a:rPr lang="en-US" sz="1000" dirty="0"/>
              <a:t>, T. S. James, S. </a:t>
            </a:r>
            <a:r>
              <a:rPr lang="en-US" sz="1000" dirty="0" err="1"/>
              <a:t>Mazzotti</a:t>
            </a:r>
            <a:r>
              <a:rPr lang="en-US" sz="1000" dirty="0"/>
              <a:t>, and R. K. </a:t>
            </a:r>
            <a:r>
              <a:rPr lang="en-US" sz="1000" dirty="0" err="1"/>
              <a:t>Dokka</a:t>
            </a:r>
            <a:r>
              <a:rPr lang="en-US" sz="1000" dirty="0"/>
              <a:t> (2007), Observation of glacial </a:t>
            </a:r>
            <a:r>
              <a:rPr lang="en-US" sz="1000" dirty="0" err="1"/>
              <a:t>isostatic</a:t>
            </a:r>
            <a:r>
              <a:rPr lang="en-US" sz="1000" dirty="0"/>
              <a:t> adjustment in “stable” North America with GPS, </a:t>
            </a:r>
            <a:r>
              <a:rPr lang="en-US" sz="1000" dirty="0" err="1"/>
              <a:t>Geophys</a:t>
            </a:r>
            <a:r>
              <a:rPr lang="en-US" sz="1000" dirty="0"/>
              <a:t>. Res. </a:t>
            </a:r>
            <a:r>
              <a:rPr lang="en-US" sz="1000" dirty="0" err="1"/>
              <a:t>Lett</a:t>
            </a:r>
            <a:r>
              <a:rPr lang="en-US" sz="1000" dirty="0"/>
              <a:t>., 34, L02306, doi:</a:t>
            </a:r>
            <a:r>
              <a:rPr lang="en-US" sz="1000" dirty="0">
                <a:hlinkClick r:id="rId4"/>
              </a:rPr>
              <a:t>10.1029/2006GL027081.</a:t>
            </a:r>
            <a:endParaRPr lang="en-US" sz="1000" dirty="0"/>
          </a:p>
        </p:txBody>
      </p:sp>
    </p:spTree>
    <p:extLst>
      <p:ext uri="{BB962C8B-B14F-4D97-AF65-F5344CB8AC3E}">
        <p14:creationId xmlns:p14="http://schemas.microsoft.com/office/powerpoint/2010/main" val="38262012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Horizontal GPS Motions</a:t>
            </a:r>
            <a:endParaRPr lang="en-US" dirty="0"/>
          </a:p>
        </p:txBody>
      </p:sp>
      <p:pic>
        <p:nvPicPr>
          <p:cNvPr id="3" name="Picture 2"/>
          <p:cNvPicPr>
            <a:picLocks noChangeAspect="1"/>
          </p:cNvPicPr>
          <p:nvPr/>
        </p:nvPicPr>
        <p:blipFill>
          <a:blip r:embed="rId2"/>
          <a:stretch>
            <a:fillRect/>
          </a:stretch>
        </p:blipFill>
        <p:spPr>
          <a:xfrm>
            <a:off x="75438" y="987094"/>
            <a:ext cx="8480877" cy="5262597"/>
          </a:xfrm>
          <a:prstGeom prst="rect">
            <a:avLst/>
          </a:prstGeom>
        </p:spPr>
      </p:pic>
      <p:sp>
        <p:nvSpPr>
          <p:cNvPr id="4" name="TextBox 3"/>
          <p:cNvSpPr txBox="1"/>
          <p:nvPr/>
        </p:nvSpPr>
        <p:spPr>
          <a:xfrm>
            <a:off x="433825" y="6390345"/>
            <a:ext cx="7620000" cy="317500"/>
          </a:xfrm>
          <a:prstGeom prst="rect">
            <a:avLst/>
          </a:prstGeom>
        </p:spPr>
        <p:txBody>
          <a:bodyPr/>
          <a:lstStyle/>
          <a:p>
            <a:r>
              <a:rPr lang="en-US" sz="1000" i="0" baseline="0" dirty="0">
                <a:latin typeface="Arial"/>
              </a:rPr>
              <a:t> Fig. 5. Assessment of core station selection. Velocities of core stations (with yellow circles) are shown together with other frame stations, indicating the effects of plate boundary deformation in the west, and post-glacial rebound in the northeast. To compar...</a:t>
            </a:r>
          </a:p>
        </p:txBody>
      </p:sp>
      <p:sp>
        <p:nvSpPr>
          <p:cNvPr id="5" name="TextBox 4"/>
          <p:cNvSpPr txBox="1"/>
          <p:nvPr/>
        </p:nvSpPr>
        <p:spPr>
          <a:xfrm rot="16200000">
            <a:off x="5898638" y="3494748"/>
            <a:ext cx="5859874" cy="630852"/>
          </a:xfrm>
          <a:prstGeom prst="rect">
            <a:avLst/>
          </a:prstGeom>
        </p:spPr>
        <p:txBody>
          <a:bodyPr/>
          <a:lstStyle/>
          <a:p>
            <a:r>
              <a:rPr lang="en-US" sz="1000" dirty="0">
                <a:latin typeface="Arial"/>
              </a:rPr>
              <a:t>Geoffrey </a:t>
            </a:r>
            <a:r>
              <a:rPr lang="en-US" sz="1000" dirty="0" err="1">
                <a:latin typeface="Arial"/>
              </a:rPr>
              <a:t>Blewitt</a:t>
            </a:r>
            <a:r>
              <a:rPr lang="en-US" sz="1000" dirty="0">
                <a:latin typeface="Arial"/>
              </a:rPr>
              <a:t>,  </a:t>
            </a:r>
            <a:r>
              <a:rPr lang="en-US" sz="1000" dirty="0" err="1">
                <a:latin typeface="Arial"/>
              </a:rPr>
              <a:t>Corné</a:t>
            </a:r>
            <a:r>
              <a:rPr lang="en-US" sz="1000" dirty="0">
                <a:latin typeface="Arial"/>
              </a:rPr>
              <a:t> </a:t>
            </a:r>
            <a:r>
              <a:rPr lang="en-US" sz="1000" dirty="0" err="1">
                <a:latin typeface="Arial"/>
              </a:rPr>
              <a:t>Kreemer</a:t>
            </a:r>
            <a:r>
              <a:rPr lang="en-US" sz="1000" dirty="0">
                <a:latin typeface="Arial"/>
              </a:rPr>
              <a:t>,  William C. Hammond,  Jay M. </a:t>
            </a:r>
            <a:r>
              <a:rPr lang="en-US" sz="1000" dirty="0" smtClean="0">
                <a:latin typeface="Arial"/>
              </a:rPr>
              <a:t>Goldfarb, </a:t>
            </a:r>
            <a:r>
              <a:rPr lang="en-US" sz="1000" b="1" dirty="0">
                <a:latin typeface="Arial"/>
              </a:rPr>
              <a:t>Terrestrial reference frame NA12 for crustal deformation studies in North </a:t>
            </a:r>
            <a:r>
              <a:rPr lang="en-US" sz="1000" b="1" dirty="0" smtClean="0">
                <a:latin typeface="Arial"/>
              </a:rPr>
              <a:t>America, </a:t>
            </a:r>
            <a:r>
              <a:rPr lang="en-US" sz="1000" dirty="0">
                <a:latin typeface="Arial"/>
              </a:rPr>
              <a:t>Journal of Geodynamics, Volume 72, 2013, 11–</a:t>
            </a:r>
            <a:r>
              <a:rPr lang="en-US" sz="1000" dirty="0" smtClean="0">
                <a:latin typeface="Arial"/>
              </a:rPr>
              <a:t>24. </a:t>
            </a:r>
            <a:r>
              <a:rPr lang="en-US" sz="1000" dirty="0">
                <a:latin typeface="Arial"/>
                <a:hlinkClick r:id="rId3"/>
              </a:rPr>
              <a:t>http://</a:t>
            </a:r>
            <a:r>
              <a:rPr lang="en-US" sz="1000" dirty="0" err="1">
                <a:latin typeface="Arial"/>
                <a:hlinkClick r:id="rId3"/>
              </a:rPr>
              <a:t>dx.doi.org</a:t>
            </a:r>
            <a:r>
              <a:rPr lang="en-US" sz="1000" dirty="0">
                <a:latin typeface="Arial"/>
                <a:hlinkClick r:id="rId3"/>
              </a:rPr>
              <a:t>/10.1016/j.jog.2013.08.004</a:t>
            </a:r>
            <a:endParaRPr lang="en-US" sz="1000" dirty="0">
              <a:latin typeface="Arial"/>
            </a:endParaRPr>
          </a:p>
          <a:p>
            <a:endParaRPr lang="en-US" sz="1000" dirty="0">
              <a:latin typeface="Arial"/>
            </a:endParaRPr>
          </a:p>
          <a:p>
            <a:endParaRPr lang="en-US" sz="1000" dirty="0">
              <a:latin typeface="Arial"/>
            </a:endParaRPr>
          </a:p>
        </p:txBody>
      </p:sp>
      <p:sp>
        <p:nvSpPr>
          <p:cNvPr id="6" name="TextBox 5"/>
          <p:cNvSpPr txBox="1"/>
          <p:nvPr/>
        </p:nvSpPr>
        <p:spPr>
          <a:xfrm>
            <a:off x="635000" y="5270500"/>
            <a:ext cx="7620000" cy="254000"/>
          </a:xfrm>
          <a:prstGeom prst="rect">
            <a:avLst/>
          </a:prstGeom>
        </p:spPr>
        <p:txBody>
          <a:bodyPr/>
          <a:lstStyle/>
          <a:p>
            <a:endParaRPr lang="en-US" sz="1000" b="1" i="0" baseline="0" dirty="0">
              <a:latin typeface="Arial"/>
            </a:endParaRPr>
          </a:p>
        </p:txBody>
      </p:sp>
      <p:sp>
        <p:nvSpPr>
          <p:cNvPr id="7" name="TextBox 6"/>
          <p:cNvSpPr txBox="1"/>
          <p:nvPr/>
        </p:nvSpPr>
        <p:spPr>
          <a:xfrm>
            <a:off x="635000" y="5651500"/>
            <a:ext cx="7620000" cy="254000"/>
          </a:xfrm>
          <a:prstGeom prst="rect">
            <a:avLst/>
          </a:prstGeom>
        </p:spPr>
        <p:txBody>
          <a:bodyPr/>
          <a:lstStyle/>
          <a:p>
            <a:endParaRPr lang="en-US" sz="1000" dirty="0">
              <a:latin typeface="Arial"/>
            </a:endParaRPr>
          </a:p>
        </p:txBody>
      </p:sp>
      <p:sp>
        <p:nvSpPr>
          <p:cNvPr id="8" name="TextBox 7"/>
          <p:cNvSpPr txBox="1"/>
          <p:nvPr/>
        </p:nvSpPr>
        <p:spPr>
          <a:xfrm>
            <a:off x="635000" y="6032500"/>
            <a:ext cx="7620000" cy="254000"/>
          </a:xfrm>
          <a:prstGeom prst="rect">
            <a:avLst/>
          </a:prstGeom>
        </p:spPr>
        <p:txBody>
          <a:bodyPr/>
          <a:lstStyle/>
          <a:p>
            <a:endParaRPr lang="en-US" sz="1000" dirty="0">
              <a:latin typeface="Arial"/>
            </a:endParaRPr>
          </a:p>
        </p:txBody>
      </p:sp>
    </p:spTree>
    <p:extLst>
      <p:ext uri="{BB962C8B-B14F-4D97-AF65-F5344CB8AC3E}">
        <p14:creationId xmlns:p14="http://schemas.microsoft.com/office/powerpoint/2010/main" val="14812535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1071563" y="3228975"/>
            <a:ext cx="7023100" cy="30163"/>
          </a:xfrm>
          <a:prstGeom prst="line">
            <a:avLst/>
          </a:prstGeom>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0" y="3259138"/>
            <a:ext cx="9144000" cy="1147762"/>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 name="Cross 7"/>
          <p:cNvSpPr/>
          <p:nvPr/>
        </p:nvSpPr>
        <p:spPr>
          <a:xfrm>
            <a:off x="5476875" y="2671763"/>
            <a:ext cx="460375" cy="587375"/>
          </a:xfrm>
          <a:prstGeom prst="plus">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5365" name="TextBox 9"/>
          <p:cNvSpPr txBox="1">
            <a:spLocks noChangeArrowheads="1"/>
          </p:cNvSpPr>
          <p:nvPr/>
        </p:nvSpPr>
        <p:spPr bwMode="auto">
          <a:xfrm>
            <a:off x="5278438" y="2173288"/>
            <a:ext cx="917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GPS</a:t>
            </a:r>
          </a:p>
        </p:txBody>
      </p:sp>
    </p:spTree>
    <p:extLst>
      <p:ext uri="{BB962C8B-B14F-4D97-AF65-F5344CB8AC3E}">
        <p14:creationId xmlns:p14="http://schemas.microsoft.com/office/powerpoint/2010/main" val="230102320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noFill/>
        </p:spPr>
        <p:txBody>
          <a:bodyPr lIns="92075" tIns="46038" rIns="92075" bIns="46038"/>
          <a:lstStyle/>
          <a:p>
            <a:pPr eaLnBrk="1" hangingPunct="1"/>
            <a:r>
              <a:rPr lang="en-US" sz="2600">
                <a:latin typeface="Arial" charset="0"/>
                <a:cs typeface="ＭＳ Ｐゴシック" charset="0"/>
              </a:rPr>
              <a:t>Instantaneous positioning with GPS</a:t>
            </a:r>
            <a:r>
              <a:rPr lang="en-US">
                <a:latin typeface="Arial" charset="0"/>
                <a:cs typeface="ＭＳ Ｐゴシック" charset="0"/>
              </a:rPr>
              <a:t> </a:t>
            </a:r>
          </a:p>
        </p:txBody>
      </p:sp>
      <p:sp>
        <p:nvSpPr>
          <p:cNvPr id="69634" name="Rectangle 3"/>
          <p:cNvSpPr>
            <a:spLocks noGrp="1" noChangeArrowheads="1"/>
          </p:cNvSpPr>
          <p:nvPr>
            <p:ph type="body" idx="4294967295"/>
          </p:nvPr>
        </p:nvSpPr>
        <p:spPr>
          <a:xfrm>
            <a:off x="2354263" y="915988"/>
            <a:ext cx="4397375" cy="1631950"/>
          </a:xfrm>
        </p:spPr>
        <p:txBody>
          <a:bodyPr/>
          <a:lstStyle/>
          <a:p>
            <a:pPr eaLnBrk="1" hangingPunct="1">
              <a:lnSpc>
                <a:spcPct val="80000"/>
              </a:lnSpc>
              <a:buFontTx/>
              <a:buNone/>
            </a:pPr>
            <a:r>
              <a:rPr lang="en-US" sz="2400" b="1">
                <a:latin typeface="Calibri" charset="0"/>
                <a:ea typeface="ＭＳ Ｐゴシック" charset="0"/>
                <a:cs typeface="ＭＳ Ｐゴシック" charset="0"/>
              </a:rPr>
              <a:t>Consumer grade accuracy of</a:t>
            </a:r>
          </a:p>
          <a:p>
            <a:pPr eaLnBrk="1" hangingPunct="1">
              <a:lnSpc>
                <a:spcPct val="80000"/>
              </a:lnSpc>
            </a:pPr>
            <a:r>
              <a:rPr lang="en-US" sz="2400" b="1">
                <a:latin typeface="Calibri" charset="0"/>
                <a:ea typeface="ＭＳ Ｐゴシック" charset="0"/>
                <a:cs typeface="ＭＳ Ｐゴシック" charset="0"/>
              </a:rPr>
              <a:t>+/- 10 m (30 ft) error (horizontal)</a:t>
            </a:r>
          </a:p>
          <a:p>
            <a:pPr eaLnBrk="1" hangingPunct="1">
              <a:lnSpc>
                <a:spcPct val="80000"/>
              </a:lnSpc>
            </a:pPr>
            <a:r>
              <a:rPr lang="en-US" sz="2400" b="1">
                <a:latin typeface="Calibri" charset="0"/>
                <a:ea typeface="ＭＳ Ｐゴシック" charset="0"/>
                <a:cs typeface="ＭＳ Ｐゴシック" charset="0"/>
              </a:rPr>
              <a:t>+/- 15 m (45 ft) error (vertical)</a:t>
            </a:r>
          </a:p>
        </p:txBody>
      </p:sp>
      <p:grpSp>
        <p:nvGrpSpPr>
          <p:cNvPr id="69635" name="Group 4"/>
          <p:cNvGrpSpPr>
            <a:grpSpLocks/>
          </p:cNvGrpSpPr>
          <p:nvPr/>
        </p:nvGrpSpPr>
        <p:grpSpPr bwMode="auto">
          <a:xfrm>
            <a:off x="228600" y="1662113"/>
            <a:ext cx="8329613" cy="5195887"/>
            <a:chOff x="144" y="480"/>
            <a:chExt cx="5247" cy="3273"/>
          </a:xfrm>
        </p:grpSpPr>
        <p:sp>
          <p:nvSpPr>
            <p:cNvPr id="69637" name="Oval 5"/>
            <p:cNvSpPr>
              <a:spLocks noChangeArrowheads="1"/>
            </p:cNvSpPr>
            <p:nvPr/>
          </p:nvSpPr>
          <p:spPr bwMode="auto">
            <a:xfrm>
              <a:off x="288" y="2112"/>
              <a:ext cx="5103" cy="1641"/>
            </a:xfrm>
            <a:prstGeom prst="ellipse">
              <a:avLst/>
            </a:prstGeom>
            <a:solidFill>
              <a:srgbClr val="05C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9638" name="Oval 6"/>
            <p:cNvSpPr>
              <a:spLocks noChangeArrowheads="1"/>
            </p:cNvSpPr>
            <p:nvPr/>
          </p:nvSpPr>
          <p:spPr bwMode="auto">
            <a:xfrm>
              <a:off x="1412" y="2276"/>
              <a:ext cx="3041" cy="1271"/>
            </a:xfrm>
            <a:prstGeom prst="ellipse">
              <a:avLst/>
            </a:prstGeom>
            <a:noFill/>
            <a:ln w="25400">
              <a:solidFill>
                <a:srgbClr val="1C1C1C"/>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639" name="Oval 7"/>
            <p:cNvSpPr>
              <a:spLocks noChangeArrowheads="1"/>
            </p:cNvSpPr>
            <p:nvPr/>
          </p:nvSpPr>
          <p:spPr bwMode="auto">
            <a:xfrm>
              <a:off x="2942" y="2804"/>
              <a:ext cx="38" cy="30"/>
            </a:xfrm>
            <a:prstGeom prst="ellipse">
              <a:avLst/>
            </a:prstGeom>
            <a:solidFill>
              <a:schemeClr val="tx2"/>
            </a:solidFill>
            <a:ln w="25400">
              <a:solidFill>
                <a:schemeClr val="tx2"/>
              </a:solidFill>
              <a:round/>
              <a:headEnd/>
              <a:tailEnd/>
            </a:ln>
          </p:spPr>
          <p:txBody>
            <a:bodyPr wrap="none" anchor="ctr"/>
            <a:lstStyle/>
            <a:p>
              <a:endParaRPr lang="en-US"/>
            </a:p>
          </p:txBody>
        </p:sp>
        <p:sp>
          <p:nvSpPr>
            <p:cNvPr id="69640" name="Freeform 8"/>
            <p:cNvSpPr>
              <a:spLocks/>
            </p:cNvSpPr>
            <p:nvPr/>
          </p:nvSpPr>
          <p:spPr bwMode="auto">
            <a:xfrm rot="-3294368">
              <a:off x="2480" y="1406"/>
              <a:ext cx="1779" cy="241"/>
            </a:xfrm>
            <a:custGeom>
              <a:avLst/>
              <a:gdLst>
                <a:gd name="T0" fmla="*/ 0 w 3828"/>
                <a:gd name="T1" fmla="*/ 1 h 367"/>
                <a:gd name="T2" fmla="*/ 0 w 3828"/>
                <a:gd name="T3" fmla="*/ 1 h 367"/>
                <a:gd name="T4" fmla="*/ 0 w 3828"/>
                <a:gd name="T5" fmla="*/ 0 h 367"/>
                <a:gd name="T6" fmla="*/ 0 w 3828"/>
                <a:gd name="T7" fmla="*/ 0 h 367"/>
                <a:gd name="T8" fmla="*/ 0 w 3828"/>
                <a:gd name="T9" fmla="*/ 1 h 367"/>
                <a:gd name="T10" fmla="*/ 0 w 3828"/>
                <a:gd name="T11" fmla="*/ 1 h 367"/>
                <a:gd name="T12" fmla="*/ 0 w 3828"/>
                <a:gd name="T13" fmla="*/ 1 h 367"/>
                <a:gd name="T14" fmla="*/ 0 w 3828"/>
                <a:gd name="T15" fmla="*/ 0 h 367"/>
                <a:gd name="T16" fmla="*/ 0 w 3828"/>
                <a:gd name="T17" fmla="*/ 0 h 367"/>
                <a:gd name="T18" fmla="*/ 0 w 3828"/>
                <a:gd name="T19" fmla="*/ 1 h 367"/>
                <a:gd name="T20" fmla="*/ 0 w 3828"/>
                <a:gd name="T21" fmla="*/ 1 h 367"/>
                <a:gd name="T22" fmla="*/ 0 w 3828"/>
                <a:gd name="T23" fmla="*/ 0 h 367"/>
                <a:gd name="T24" fmla="*/ 0 w 3828"/>
                <a:gd name="T25" fmla="*/ 0 h 367"/>
                <a:gd name="T26" fmla="*/ 0 w 3828"/>
                <a:gd name="T27" fmla="*/ 1 h 367"/>
                <a:gd name="T28" fmla="*/ 0 w 3828"/>
                <a:gd name="T29" fmla="*/ 1 h 367"/>
                <a:gd name="T30" fmla="*/ 0 w 3828"/>
                <a:gd name="T31" fmla="*/ 0 h 367"/>
                <a:gd name="T32" fmla="*/ 0 w 3828"/>
                <a:gd name="T33" fmla="*/ 0 h 367"/>
                <a:gd name="T34" fmla="*/ 0 w 3828"/>
                <a:gd name="T35" fmla="*/ 1 h 367"/>
                <a:gd name="T36" fmla="*/ 0 w 3828"/>
                <a:gd name="T37" fmla="*/ 1 h 367"/>
                <a:gd name="T38" fmla="*/ 0 w 3828"/>
                <a:gd name="T39" fmla="*/ 0 h 367"/>
                <a:gd name="T40" fmla="*/ 0 w 3828"/>
                <a:gd name="T41" fmla="*/ 0 h 367"/>
                <a:gd name="T42" fmla="*/ 0 w 3828"/>
                <a:gd name="T43" fmla="*/ 1 h 367"/>
                <a:gd name="T44" fmla="*/ 0 w 3828"/>
                <a:gd name="T45" fmla="*/ 1 h 367"/>
                <a:gd name="T46" fmla="*/ 0 w 3828"/>
                <a:gd name="T47" fmla="*/ 0 h 367"/>
                <a:gd name="T48" fmla="*/ 0 w 3828"/>
                <a:gd name="T49" fmla="*/ 0 h 367"/>
                <a:gd name="T50" fmla="*/ 0 w 3828"/>
                <a:gd name="T51" fmla="*/ 1 h 367"/>
                <a:gd name="T52" fmla="*/ 0 w 3828"/>
                <a:gd name="T53" fmla="*/ 1 h 367"/>
                <a:gd name="T54" fmla="*/ 0 w 3828"/>
                <a:gd name="T55" fmla="*/ 0 h 367"/>
                <a:gd name="T56" fmla="*/ 0 w 3828"/>
                <a:gd name="T57" fmla="*/ 0 h 367"/>
                <a:gd name="T58" fmla="*/ 0 w 3828"/>
                <a:gd name="T59" fmla="*/ 1 h 367"/>
                <a:gd name="T60" fmla="*/ 0 w 3828"/>
                <a:gd name="T61" fmla="*/ 1 h 367"/>
                <a:gd name="T62" fmla="*/ 0 w 3828"/>
                <a:gd name="T63" fmla="*/ 1 h 367"/>
                <a:gd name="T64" fmla="*/ 0 w 3828"/>
                <a:gd name="T65" fmla="*/ 0 h 367"/>
                <a:gd name="T66" fmla="*/ 0 w 3828"/>
                <a:gd name="T67" fmla="*/ 0 h 367"/>
                <a:gd name="T68" fmla="*/ 0 w 3828"/>
                <a:gd name="T69" fmla="*/ 1 h 367"/>
                <a:gd name="T70" fmla="*/ 0 w 3828"/>
                <a:gd name="T71" fmla="*/ 1 h 367"/>
                <a:gd name="T72" fmla="*/ 0 w 3828"/>
                <a:gd name="T73" fmla="*/ 1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lstStyle/>
            <a:p>
              <a:endParaRPr lang="en-US"/>
            </a:p>
          </p:txBody>
        </p:sp>
        <p:grpSp>
          <p:nvGrpSpPr>
            <p:cNvPr id="69641" name="Group 9"/>
            <p:cNvGrpSpPr>
              <a:grpSpLocks/>
            </p:cNvGrpSpPr>
            <p:nvPr/>
          </p:nvGrpSpPr>
          <p:grpSpPr bwMode="auto">
            <a:xfrm>
              <a:off x="3888" y="480"/>
              <a:ext cx="430" cy="435"/>
              <a:chOff x="5138" y="768"/>
              <a:chExt cx="430" cy="435"/>
            </a:xfrm>
          </p:grpSpPr>
          <p:sp>
            <p:nvSpPr>
              <p:cNvPr id="69720" name="Freeform 10"/>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lstStyle/>
              <a:p>
                <a:endParaRPr lang="en-US"/>
              </a:p>
            </p:txBody>
          </p:sp>
          <p:sp>
            <p:nvSpPr>
              <p:cNvPr id="69721" name="Freeform 11"/>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lstStyle/>
              <a:p>
                <a:endParaRPr lang="en-US"/>
              </a:p>
            </p:txBody>
          </p:sp>
          <p:sp>
            <p:nvSpPr>
              <p:cNvPr id="69722" name="Freeform 12"/>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lstStyle/>
              <a:p>
                <a:endParaRPr lang="en-US"/>
              </a:p>
            </p:txBody>
          </p:sp>
          <p:sp>
            <p:nvSpPr>
              <p:cNvPr id="69723" name="Freeform 13"/>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724" name="Freeform 14"/>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725" name="Line 15"/>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9726" name="Line 16"/>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69642" name="Freeform 17"/>
            <p:cNvSpPr>
              <a:spLocks/>
            </p:cNvSpPr>
            <p:nvPr/>
          </p:nvSpPr>
          <p:spPr bwMode="auto">
            <a:xfrm rot="-2328402">
              <a:off x="2832" y="1584"/>
              <a:ext cx="2163" cy="241"/>
            </a:xfrm>
            <a:custGeom>
              <a:avLst/>
              <a:gdLst>
                <a:gd name="T0" fmla="*/ 0 w 3828"/>
                <a:gd name="T1" fmla="*/ 1 h 367"/>
                <a:gd name="T2" fmla="*/ 1 w 3828"/>
                <a:gd name="T3" fmla="*/ 1 h 367"/>
                <a:gd name="T4" fmla="*/ 1 w 3828"/>
                <a:gd name="T5" fmla="*/ 0 h 367"/>
                <a:gd name="T6" fmla="*/ 1 w 3828"/>
                <a:gd name="T7" fmla="*/ 0 h 367"/>
                <a:gd name="T8" fmla="*/ 1 w 3828"/>
                <a:gd name="T9" fmla="*/ 1 h 367"/>
                <a:gd name="T10" fmla="*/ 1 w 3828"/>
                <a:gd name="T11" fmla="*/ 1 h 367"/>
                <a:gd name="T12" fmla="*/ 1 w 3828"/>
                <a:gd name="T13" fmla="*/ 1 h 367"/>
                <a:gd name="T14" fmla="*/ 1 w 3828"/>
                <a:gd name="T15" fmla="*/ 0 h 367"/>
                <a:gd name="T16" fmla="*/ 1 w 3828"/>
                <a:gd name="T17" fmla="*/ 0 h 367"/>
                <a:gd name="T18" fmla="*/ 1 w 3828"/>
                <a:gd name="T19" fmla="*/ 1 h 367"/>
                <a:gd name="T20" fmla="*/ 1 w 3828"/>
                <a:gd name="T21" fmla="*/ 1 h 367"/>
                <a:gd name="T22" fmla="*/ 1 w 3828"/>
                <a:gd name="T23" fmla="*/ 0 h 367"/>
                <a:gd name="T24" fmla="*/ 1 w 3828"/>
                <a:gd name="T25" fmla="*/ 0 h 367"/>
                <a:gd name="T26" fmla="*/ 1 w 3828"/>
                <a:gd name="T27" fmla="*/ 1 h 367"/>
                <a:gd name="T28" fmla="*/ 1 w 3828"/>
                <a:gd name="T29" fmla="*/ 1 h 367"/>
                <a:gd name="T30" fmla="*/ 1 w 3828"/>
                <a:gd name="T31" fmla="*/ 0 h 367"/>
                <a:gd name="T32" fmla="*/ 1 w 3828"/>
                <a:gd name="T33" fmla="*/ 0 h 367"/>
                <a:gd name="T34" fmla="*/ 1 w 3828"/>
                <a:gd name="T35" fmla="*/ 1 h 367"/>
                <a:gd name="T36" fmla="*/ 1 w 3828"/>
                <a:gd name="T37" fmla="*/ 1 h 367"/>
                <a:gd name="T38" fmla="*/ 1 w 3828"/>
                <a:gd name="T39" fmla="*/ 0 h 367"/>
                <a:gd name="T40" fmla="*/ 1 w 3828"/>
                <a:gd name="T41" fmla="*/ 0 h 367"/>
                <a:gd name="T42" fmla="*/ 1 w 3828"/>
                <a:gd name="T43" fmla="*/ 1 h 367"/>
                <a:gd name="T44" fmla="*/ 1 w 3828"/>
                <a:gd name="T45" fmla="*/ 1 h 367"/>
                <a:gd name="T46" fmla="*/ 1 w 3828"/>
                <a:gd name="T47" fmla="*/ 0 h 367"/>
                <a:gd name="T48" fmla="*/ 1 w 3828"/>
                <a:gd name="T49" fmla="*/ 0 h 367"/>
                <a:gd name="T50" fmla="*/ 1 w 3828"/>
                <a:gd name="T51" fmla="*/ 1 h 367"/>
                <a:gd name="T52" fmla="*/ 1 w 3828"/>
                <a:gd name="T53" fmla="*/ 1 h 367"/>
                <a:gd name="T54" fmla="*/ 1 w 3828"/>
                <a:gd name="T55" fmla="*/ 0 h 367"/>
                <a:gd name="T56" fmla="*/ 1 w 3828"/>
                <a:gd name="T57" fmla="*/ 0 h 367"/>
                <a:gd name="T58" fmla="*/ 1 w 3828"/>
                <a:gd name="T59" fmla="*/ 1 h 367"/>
                <a:gd name="T60" fmla="*/ 1 w 3828"/>
                <a:gd name="T61" fmla="*/ 1 h 367"/>
                <a:gd name="T62" fmla="*/ 1 w 3828"/>
                <a:gd name="T63" fmla="*/ 1 h 367"/>
                <a:gd name="T64" fmla="*/ 1 w 3828"/>
                <a:gd name="T65" fmla="*/ 0 h 367"/>
                <a:gd name="T66" fmla="*/ 1 w 3828"/>
                <a:gd name="T67" fmla="*/ 0 h 367"/>
                <a:gd name="T68" fmla="*/ 1 w 3828"/>
                <a:gd name="T69" fmla="*/ 1 h 367"/>
                <a:gd name="T70" fmla="*/ 1 w 3828"/>
                <a:gd name="T71" fmla="*/ 1 h 367"/>
                <a:gd name="T72" fmla="*/ 1 w 3828"/>
                <a:gd name="T73" fmla="*/ 1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lstStyle/>
            <a:p>
              <a:endParaRPr lang="en-US"/>
            </a:p>
          </p:txBody>
        </p:sp>
        <p:grpSp>
          <p:nvGrpSpPr>
            <p:cNvPr id="69643" name="Group 18"/>
            <p:cNvGrpSpPr>
              <a:grpSpLocks/>
            </p:cNvGrpSpPr>
            <p:nvPr/>
          </p:nvGrpSpPr>
          <p:grpSpPr bwMode="auto">
            <a:xfrm>
              <a:off x="4800" y="720"/>
              <a:ext cx="430" cy="435"/>
              <a:chOff x="5138" y="768"/>
              <a:chExt cx="430" cy="435"/>
            </a:xfrm>
          </p:grpSpPr>
          <p:sp>
            <p:nvSpPr>
              <p:cNvPr id="69713" name="Freeform 19"/>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lstStyle/>
              <a:p>
                <a:endParaRPr lang="en-US"/>
              </a:p>
            </p:txBody>
          </p:sp>
          <p:sp>
            <p:nvSpPr>
              <p:cNvPr id="69714" name="Freeform 20"/>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lstStyle/>
              <a:p>
                <a:endParaRPr lang="en-US"/>
              </a:p>
            </p:txBody>
          </p:sp>
          <p:sp>
            <p:nvSpPr>
              <p:cNvPr id="69715" name="Freeform 21"/>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lstStyle/>
              <a:p>
                <a:endParaRPr lang="en-US"/>
              </a:p>
            </p:txBody>
          </p:sp>
          <p:sp>
            <p:nvSpPr>
              <p:cNvPr id="69716" name="Freeform 22"/>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717" name="Freeform 23"/>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718" name="Line 24"/>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9719" name="Line 25"/>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69644" name="Freeform 26"/>
            <p:cNvSpPr>
              <a:spLocks/>
            </p:cNvSpPr>
            <p:nvPr/>
          </p:nvSpPr>
          <p:spPr bwMode="auto">
            <a:xfrm rot="-7728402">
              <a:off x="1055" y="1489"/>
              <a:ext cx="2163" cy="241"/>
            </a:xfrm>
            <a:custGeom>
              <a:avLst/>
              <a:gdLst>
                <a:gd name="T0" fmla="*/ 0 w 3828"/>
                <a:gd name="T1" fmla="*/ 1 h 367"/>
                <a:gd name="T2" fmla="*/ 1 w 3828"/>
                <a:gd name="T3" fmla="*/ 1 h 367"/>
                <a:gd name="T4" fmla="*/ 1 w 3828"/>
                <a:gd name="T5" fmla="*/ 0 h 367"/>
                <a:gd name="T6" fmla="*/ 1 w 3828"/>
                <a:gd name="T7" fmla="*/ 0 h 367"/>
                <a:gd name="T8" fmla="*/ 1 w 3828"/>
                <a:gd name="T9" fmla="*/ 1 h 367"/>
                <a:gd name="T10" fmla="*/ 1 w 3828"/>
                <a:gd name="T11" fmla="*/ 1 h 367"/>
                <a:gd name="T12" fmla="*/ 1 w 3828"/>
                <a:gd name="T13" fmla="*/ 1 h 367"/>
                <a:gd name="T14" fmla="*/ 1 w 3828"/>
                <a:gd name="T15" fmla="*/ 0 h 367"/>
                <a:gd name="T16" fmla="*/ 1 w 3828"/>
                <a:gd name="T17" fmla="*/ 0 h 367"/>
                <a:gd name="T18" fmla="*/ 1 w 3828"/>
                <a:gd name="T19" fmla="*/ 1 h 367"/>
                <a:gd name="T20" fmla="*/ 1 w 3828"/>
                <a:gd name="T21" fmla="*/ 1 h 367"/>
                <a:gd name="T22" fmla="*/ 1 w 3828"/>
                <a:gd name="T23" fmla="*/ 0 h 367"/>
                <a:gd name="T24" fmla="*/ 1 w 3828"/>
                <a:gd name="T25" fmla="*/ 0 h 367"/>
                <a:gd name="T26" fmla="*/ 1 w 3828"/>
                <a:gd name="T27" fmla="*/ 1 h 367"/>
                <a:gd name="T28" fmla="*/ 1 w 3828"/>
                <a:gd name="T29" fmla="*/ 1 h 367"/>
                <a:gd name="T30" fmla="*/ 1 w 3828"/>
                <a:gd name="T31" fmla="*/ 0 h 367"/>
                <a:gd name="T32" fmla="*/ 1 w 3828"/>
                <a:gd name="T33" fmla="*/ 0 h 367"/>
                <a:gd name="T34" fmla="*/ 1 w 3828"/>
                <a:gd name="T35" fmla="*/ 1 h 367"/>
                <a:gd name="T36" fmla="*/ 1 w 3828"/>
                <a:gd name="T37" fmla="*/ 1 h 367"/>
                <a:gd name="T38" fmla="*/ 1 w 3828"/>
                <a:gd name="T39" fmla="*/ 0 h 367"/>
                <a:gd name="T40" fmla="*/ 1 w 3828"/>
                <a:gd name="T41" fmla="*/ 0 h 367"/>
                <a:gd name="T42" fmla="*/ 1 w 3828"/>
                <a:gd name="T43" fmla="*/ 1 h 367"/>
                <a:gd name="T44" fmla="*/ 1 w 3828"/>
                <a:gd name="T45" fmla="*/ 1 h 367"/>
                <a:gd name="T46" fmla="*/ 1 w 3828"/>
                <a:gd name="T47" fmla="*/ 0 h 367"/>
                <a:gd name="T48" fmla="*/ 1 w 3828"/>
                <a:gd name="T49" fmla="*/ 0 h 367"/>
                <a:gd name="T50" fmla="*/ 1 w 3828"/>
                <a:gd name="T51" fmla="*/ 1 h 367"/>
                <a:gd name="T52" fmla="*/ 1 w 3828"/>
                <a:gd name="T53" fmla="*/ 1 h 367"/>
                <a:gd name="T54" fmla="*/ 1 w 3828"/>
                <a:gd name="T55" fmla="*/ 0 h 367"/>
                <a:gd name="T56" fmla="*/ 1 w 3828"/>
                <a:gd name="T57" fmla="*/ 0 h 367"/>
                <a:gd name="T58" fmla="*/ 1 w 3828"/>
                <a:gd name="T59" fmla="*/ 1 h 367"/>
                <a:gd name="T60" fmla="*/ 1 w 3828"/>
                <a:gd name="T61" fmla="*/ 1 h 367"/>
                <a:gd name="T62" fmla="*/ 1 w 3828"/>
                <a:gd name="T63" fmla="*/ 1 h 367"/>
                <a:gd name="T64" fmla="*/ 1 w 3828"/>
                <a:gd name="T65" fmla="*/ 0 h 367"/>
                <a:gd name="T66" fmla="*/ 1 w 3828"/>
                <a:gd name="T67" fmla="*/ 0 h 367"/>
                <a:gd name="T68" fmla="*/ 1 w 3828"/>
                <a:gd name="T69" fmla="*/ 1 h 367"/>
                <a:gd name="T70" fmla="*/ 1 w 3828"/>
                <a:gd name="T71" fmla="*/ 1 h 367"/>
                <a:gd name="T72" fmla="*/ 1 w 3828"/>
                <a:gd name="T73" fmla="*/ 1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lstStyle/>
            <a:p>
              <a:endParaRPr lang="en-US"/>
            </a:p>
          </p:txBody>
        </p:sp>
        <p:grpSp>
          <p:nvGrpSpPr>
            <p:cNvPr id="69645" name="Group 27"/>
            <p:cNvGrpSpPr>
              <a:grpSpLocks/>
            </p:cNvGrpSpPr>
            <p:nvPr/>
          </p:nvGrpSpPr>
          <p:grpSpPr bwMode="auto">
            <a:xfrm rot="-5400000">
              <a:off x="1107" y="477"/>
              <a:ext cx="430" cy="435"/>
              <a:chOff x="5138" y="768"/>
              <a:chExt cx="430" cy="435"/>
            </a:xfrm>
          </p:grpSpPr>
          <p:sp>
            <p:nvSpPr>
              <p:cNvPr id="69706" name="Freeform 28"/>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lstStyle/>
              <a:p>
                <a:endParaRPr lang="en-US"/>
              </a:p>
            </p:txBody>
          </p:sp>
          <p:sp>
            <p:nvSpPr>
              <p:cNvPr id="69707" name="Freeform 29"/>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lstStyle/>
              <a:p>
                <a:endParaRPr lang="en-US"/>
              </a:p>
            </p:txBody>
          </p:sp>
          <p:sp>
            <p:nvSpPr>
              <p:cNvPr id="69708" name="Freeform 30"/>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lstStyle/>
              <a:p>
                <a:endParaRPr lang="en-US"/>
              </a:p>
            </p:txBody>
          </p:sp>
          <p:sp>
            <p:nvSpPr>
              <p:cNvPr id="69709" name="Freeform 31"/>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710" name="Freeform 32"/>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711" name="Line 33"/>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9712" name="Line 34"/>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69646" name="Freeform 35"/>
            <p:cNvSpPr>
              <a:spLocks/>
            </p:cNvSpPr>
            <p:nvPr/>
          </p:nvSpPr>
          <p:spPr bwMode="auto">
            <a:xfrm rot="11940003" flipV="1">
              <a:off x="366" y="1953"/>
              <a:ext cx="2536" cy="241"/>
            </a:xfrm>
            <a:custGeom>
              <a:avLst/>
              <a:gdLst>
                <a:gd name="T0" fmla="*/ 0 w 3828"/>
                <a:gd name="T1" fmla="*/ 1 h 367"/>
                <a:gd name="T2" fmla="*/ 1 w 3828"/>
                <a:gd name="T3" fmla="*/ 1 h 367"/>
                <a:gd name="T4" fmla="*/ 1 w 3828"/>
                <a:gd name="T5" fmla="*/ 0 h 367"/>
                <a:gd name="T6" fmla="*/ 1 w 3828"/>
                <a:gd name="T7" fmla="*/ 0 h 367"/>
                <a:gd name="T8" fmla="*/ 1 w 3828"/>
                <a:gd name="T9" fmla="*/ 1 h 367"/>
                <a:gd name="T10" fmla="*/ 1 w 3828"/>
                <a:gd name="T11" fmla="*/ 1 h 367"/>
                <a:gd name="T12" fmla="*/ 1 w 3828"/>
                <a:gd name="T13" fmla="*/ 1 h 367"/>
                <a:gd name="T14" fmla="*/ 1 w 3828"/>
                <a:gd name="T15" fmla="*/ 0 h 367"/>
                <a:gd name="T16" fmla="*/ 1 w 3828"/>
                <a:gd name="T17" fmla="*/ 0 h 367"/>
                <a:gd name="T18" fmla="*/ 1 w 3828"/>
                <a:gd name="T19" fmla="*/ 1 h 367"/>
                <a:gd name="T20" fmla="*/ 1 w 3828"/>
                <a:gd name="T21" fmla="*/ 1 h 367"/>
                <a:gd name="T22" fmla="*/ 1 w 3828"/>
                <a:gd name="T23" fmla="*/ 0 h 367"/>
                <a:gd name="T24" fmla="*/ 1 w 3828"/>
                <a:gd name="T25" fmla="*/ 0 h 367"/>
                <a:gd name="T26" fmla="*/ 1 w 3828"/>
                <a:gd name="T27" fmla="*/ 1 h 367"/>
                <a:gd name="T28" fmla="*/ 1 w 3828"/>
                <a:gd name="T29" fmla="*/ 1 h 367"/>
                <a:gd name="T30" fmla="*/ 1 w 3828"/>
                <a:gd name="T31" fmla="*/ 0 h 367"/>
                <a:gd name="T32" fmla="*/ 2 w 3828"/>
                <a:gd name="T33" fmla="*/ 0 h 367"/>
                <a:gd name="T34" fmla="*/ 2 w 3828"/>
                <a:gd name="T35" fmla="*/ 1 h 367"/>
                <a:gd name="T36" fmla="*/ 2 w 3828"/>
                <a:gd name="T37" fmla="*/ 1 h 367"/>
                <a:gd name="T38" fmla="*/ 2 w 3828"/>
                <a:gd name="T39" fmla="*/ 0 h 367"/>
                <a:gd name="T40" fmla="*/ 2 w 3828"/>
                <a:gd name="T41" fmla="*/ 0 h 367"/>
                <a:gd name="T42" fmla="*/ 2 w 3828"/>
                <a:gd name="T43" fmla="*/ 1 h 367"/>
                <a:gd name="T44" fmla="*/ 2 w 3828"/>
                <a:gd name="T45" fmla="*/ 1 h 367"/>
                <a:gd name="T46" fmla="*/ 2 w 3828"/>
                <a:gd name="T47" fmla="*/ 0 h 367"/>
                <a:gd name="T48" fmla="*/ 3 w 3828"/>
                <a:gd name="T49" fmla="*/ 0 h 367"/>
                <a:gd name="T50" fmla="*/ 3 w 3828"/>
                <a:gd name="T51" fmla="*/ 1 h 367"/>
                <a:gd name="T52" fmla="*/ 3 w 3828"/>
                <a:gd name="T53" fmla="*/ 1 h 367"/>
                <a:gd name="T54" fmla="*/ 3 w 3828"/>
                <a:gd name="T55" fmla="*/ 0 h 367"/>
                <a:gd name="T56" fmla="*/ 3 w 3828"/>
                <a:gd name="T57" fmla="*/ 0 h 367"/>
                <a:gd name="T58" fmla="*/ 3 w 3828"/>
                <a:gd name="T59" fmla="*/ 1 h 367"/>
                <a:gd name="T60" fmla="*/ 3 w 3828"/>
                <a:gd name="T61" fmla="*/ 1 h 367"/>
                <a:gd name="T62" fmla="*/ 3 w 3828"/>
                <a:gd name="T63" fmla="*/ 1 h 367"/>
                <a:gd name="T64" fmla="*/ 3 w 3828"/>
                <a:gd name="T65" fmla="*/ 0 h 367"/>
                <a:gd name="T66" fmla="*/ 3 w 3828"/>
                <a:gd name="T67" fmla="*/ 0 h 367"/>
                <a:gd name="T68" fmla="*/ 3 w 3828"/>
                <a:gd name="T69" fmla="*/ 1 h 367"/>
                <a:gd name="T70" fmla="*/ 3 w 3828"/>
                <a:gd name="T71" fmla="*/ 1 h 367"/>
                <a:gd name="T72" fmla="*/ 3 w 3828"/>
                <a:gd name="T73" fmla="*/ 1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lstStyle/>
            <a:p>
              <a:endParaRPr lang="en-US"/>
            </a:p>
          </p:txBody>
        </p:sp>
        <p:grpSp>
          <p:nvGrpSpPr>
            <p:cNvPr id="69647" name="Group 36"/>
            <p:cNvGrpSpPr>
              <a:grpSpLocks/>
            </p:cNvGrpSpPr>
            <p:nvPr/>
          </p:nvGrpSpPr>
          <p:grpSpPr bwMode="auto">
            <a:xfrm rot="-6771571">
              <a:off x="166" y="1082"/>
              <a:ext cx="421" cy="465"/>
              <a:chOff x="5138" y="768"/>
              <a:chExt cx="430" cy="435"/>
            </a:xfrm>
          </p:grpSpPr>
          <p:sp>
            <p:nvSpPr>
              <p:cNvPr id="69699" name="Freeform 37"/>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lstStyle/>
              <a:p>
                <a:endParaRPr lang="en-US"/>
              </a:p>
            </p:txBody>
          </p:sp>
          <p:sp>
            <p:nvSpPr>
              <p:cNvPr id="69700" name="Freeform 38"/>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lstStyle/>
              <a:p>
                <a:endParaRPr lang="en-US"/>
              </a:p>
            </p:txBody>
          </p:sp>
          <p:sp>
            <p:nvSpPr>
              <p:cNvPr id="69701" name="Freeform 39"/>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lstStyle/>
              <a:p>
                <a:endParaRPr lang="en-US"/>
              </a:p>
            </p:txBody>
          </p:sp>
          <p:sp>
            <p:nvSpPr>
              <p:cNvPr id="69702" name="Freeform 40"/>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703" name="Freeform 41"/>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704" name="Line 42"/>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9705" name="Line 43"/>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69648" name="AutoShape 44"/>
            <p:cNvSpPr>
              <a:spLocks noChangeArrowheads="1"/>
            </p:cNvSpPr>
            <p:nvPr/>
          </p:nvSpPr>
          <p:spPr bwMode="auto">
            <a:xfrm flipH="1">
              <a:off x="1392" y="1968"/>
              <a:ext cx="1215" cy="743"/>
            </a:xfrm>
            <a:prstGeom prst="wedgeRoundRectCallout">
              <a:avLst>
                <a:gd name="adj1" fmla="val -24380"/>
                <a:gd name="adj2" fmla="val 66667"/>
                <a:gd name="adj3" fmla="val 16667"/>
              </a:avLst>
            </a:prstGeom>
            <a:solidFill>
              <a:schemeClr val="accent1"/>
            </a:solidFill>
            <a:ln w="12700">
              <a:solidFill>
                <a:srgbClr val="000000"/>
              </a:solidFill>
              <a:miter lim="800000"/>
              <a:headEnd/>
              <a:tailEnd/>
            </a:ln>
          </p:spPr>
          <p:txBody>
            <a:bodyPr wrap="none" lIns="92075" tIns="46038" rIns="92075" bIns="46038" anchor="ctr"/>
            <a:lstStyle/>
            <a:p>
              <a:pPr algn="ctr" eaLnBrk="0" hangingPunct="0"/>
              <a:r>
                <a:rPr lang="en-US">
                  <a:solidFill>
                    <a:srgbClr val="000000"/>
                  </a:solidFill>
                </a:rPr>
                <a:t>Your location is:</a:t>
              </a:r>
            </a:p>
            <a:p>
              <a:pPr algn="ctr" eaLnBrk="0" hangingPunct="0"/>
              <a:r>
                <a:rPr lang="en-US">
                  <a:solidFill>
                    <a:srgbClr val="000000"/>
                  </a:solidFill>
                </a:rPr>
                <a:t>37</a:t>
              </a:r>
              <a:r>
                <a:rPr lang="en-US" baseline="40000">
                  <a:solidFill>
                    <a:srgbClr val="000000"/>
                  </a:solidFill>
                </a:rPr>
                <a:t>o</a:t>
              </a:r>
              <a:r>
                <a:rPr lang="en-US">
                  <a:solidFill>
                    <a:srgbClr val="000000"/>
                  </a:solidFill>
                </a:rPr>
                <a:t> 23.323</a:t>
              </a:r>
              <a:r>
                <a:rPr lang="ja-JP" altLang="en-US">
                  <a:solidFill>
                    <a:srgbClr val="000000"/>
                  </a:solidFill>
                </a:rPr>
                <a:t>’</a:t>
              </a:r>
              <a:r>
                <a:rPr lang="en-US" altLang="ja-JP">
                  <a:solidFill>
                    <a:srgbClr val="000000"/>
                  </a:solidFill>
                </a:rPr>
                <a:t> N</a:t>
              </a:r>
            </a:p>
            <a:p>
              <a:pPr algn="ctr" eaLnBrk="0" hangingPunct="0"/>
              <a:r>
                <a:rPr lang="en-US">
                  <a:solidFill>
                    <a:srgbClr val="000000"/>
                  </a:solidFill>
                </a:rPr>
                <a:t>122</a:t>
              </a:r>
              <a:r>
                <a:rPr lang="en-US" baseline="40000">
                  <a:solidFill>
                    <a:srgbClr val="000000"/>
                  </a:solidFill>
                </a:rPr>
                <a:t>o</a:t>
              </a:r>
              <a:r>
                <a:rPr lang="en-US">
                  <a:solidFill>
                    <a:srgbClr val="000000"/>
                  </a:solidFill>
                </a:rPr>
                <a:t> 02.162</a:t>
              </a:r>
              <a:r>
                <a:rPr lang="ja-JP" altLang="en-US">
                  <a:solidFill>
                    <a:srgbClr val="000000"/>
                  </a:solidFill>
                </a:rPr>
                <a:t>’</a:t>
              </a:r>
              <a:r>
                <a:rPr lang="en-US" altLang="ja-JP">
                  <a:solidFill>
                    <a:srgbClr val="000000"/>
                  </a:solidFill>
                </a:rPr>
                <a:t> W</a:t>
              </a:r>
              <a:endParaRPr lang="en-US">
                <a:solidFill>
                  <a:srgbClr val="000000"/>
                </a:solidFill>
              </a:endParaRPr>
            </a:p>
          </p:txBody>
        </p:sp>
        <p:grpSp>
          <p:nvGrpSpPr>
            <p:cNvPr id="69649" name="Group 45"/>
            <p:cNvGrpSpPr>
              <a:grpSpLocks/>
            </p:cNvGrpSpPr>
            <p:nvPr/>
          </p:nvGrpSpPr>
          <p:grpSpPr bwMode="auto">
            <a:xfrm>
              <a:off x="1824" y="2352"/>
              <a:ext cx="1836" cy="1029"/>
              <a:chOff x="1677" y="2762"/>
              <a:chExt cx="2220" cy="1244"/>
            </a:xfrm>
          </p:grpSpPr>
          <p:sp>
            <p:nvSpPr>
              <p:cNvPr id="69650" name="Oval 46"/>
              <p:cNvSpPr>
                <a:spLocks noChangeArrowheads="1"/>
              </p:cNvSpPr>
              <p:nvPr/>
            </p:nvSpPr>
            <p:spPr bwMode="auto">
              <a:xfrm>
                <a:off x="1677" y="3250"/>
                <a:ext cx="2220" cy="756"/>
              </a:xfrm>
              <a:prstGeom prst="ellipse">
                <a:avLst/>
              </a:prstGeom>
              <a:solidFill>
                <a:srgbClr val="05C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69651" name="Group 47"/>
              <p:cNvGrpSpPr>
                <a:grpSpLocks/>
              </p:cNvGrpSpPr>
              <p:nvPr/>
            </p:nvGrpSpPr>
            <p:grpSpPr bwMode="auto">
              <a:xfrm>
                <a:off x="2877" y="2762"/>
                <a:ext cx="572" cy="910"/>
                <a:chOff x="2877" y="2762"/>
                <a:chExt cx="572" cy="910"/>
              </a:xfrm>
            </p:grpSpPr>
            <p:pic>
              <p:nvPicPr>
                <p:cNvPr id="69695" name="Picture 4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 y="2867"/>
                  <a:ext cx="572"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96" name="Oval 49"/>
                <p:cNvSpPr>
                  <a:spLocks noChangeArrowheads="1"/>
                </p:cNvSpPr>
                <p:nvPr/>
              </p:nvSpPr>
              <p:spPr bwMode="auto">
                <a:xfrm>
                  <a:off x="2986" y="2762"/>
                  <a:ext cx="367" cy="82"/>
                </a:xfrm>
                <a:prstGeom prst="ellipse">
                  <a:avLst/>
                </a:prstGeom>
                <a:solidFill>
                  <a:srgbClr val="FFFFFF"/>
                </a:solidFill>
                <a:ln w="12700">
                  <a:solidFill>
                    <a:srgbClr val="1C1C1C"/>
                  </a:solidFill>
                  <a:round/>
                  <a:headEnd/>
                  <a:tailEnd/>
                </a:ln>
              </p:spPr>
              <p:txBody>
                <a:bodyPr wrap="none" anchor="ctr"/>
                <a:lstStyle/>
                <a:p>
                  <a:endParaRPr lang="en-US"/>
                </a:p>
              </p:txBody>
            </p:sp>
            <p:sp>
              <p:nvSpPr>
                <p:cNvPr id="69697" name="Line 50"/>
                <p:cNvSpPr>
                  <a:spLocks noChangeShapeType="1"/>
                </p:cNvSpPr>
                <p:nvPr/>
              </p:nvSpPr>
              <p:spPr bwMode="auto">
                <a:xfrm flipV="1">
                  <a:off x="3092" y="2780"/>
                  <a:ext cx="69" cy="1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type="none" w="sm" len="sm"/>
                      <a:tailEnd type="none" w="sm" len="sm"/>
                    </a14:hiddenLine>
                  </a:ext>
                </a:extLst>
              </p:spPr>
              <p:txBody>
                <a:bodyPr wrap="none" anchor="ctr"/>
                <a:lstStyle/>
                <a:p>
                  <a:endParaRPr lang="en-US"/>
                </a:p>
              </p:txBody>
            </p:sp>
            <p:sp>
              <p:nvSpPr>
                <p:cNvPr id="69698" name="Line 51"/>
                <p:cNvSpPr>
                  <a:spLocks noChangeShapeType="1"/>
                </p:cNvSpPr>
                <p:nvPr/>
              </p:nvSpPr>
              <p:spPr bwMode="auto">
                <a:xfrm>
                  <a:off x="3160" y="2780"/>
                  <a:ext cx="58" cy="1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type="none" w="sm" len="sm"/>
                      <a:tailEnd type="none" w="sm" len="sm"/>
                    </a14:hiddenLine>
                  </a:ext>
                </a:extLst>
              </p:spPr>
              <p:txBody>
                <a:bodyPr wrap="none" anchor="ctr"/>
                <a:lstStyle/>
                <a:p>
                  <a:endParaRPr lang="en-US"/>
                </a:p>
              </p:txBody>
            </p:sp>
          </p:grpSp>
          <p:grpSp>
            <p:nvGrpSpPr>
              <p:cNvPr id="69652" name="Group 52"/>
              <p:cNvGrpSpPr>
                <a:grpSpLocks/>
              </p:cNvGrpSpPr>
              <p:nvPr/>
            </p:nvGrpSpPr>
            <p:grpSpPr bwMode="auto">
              <a:xfrm>
                <a:off x="2187" y="3433"/>
                <a:ext cx="496" cy="204"/>
                <a:chOff x="2187" y="3433"/>
                <a:chExt cx="496" cy="204"/>
              </a:xfrm>
            </p:grpSpPr>
            <p:sp>
              <p:nvSpPr>
                <p:cNvPr id="69654" name="Freeform 53"/>
                <p:cNvSpPr>
                  <a:spLocks/>
                </p:cNvSpPr>
                <p:nvPr/>
              </p:nvSpPr>
              <p:spPr bwMode="auto">
                <a:xfrm>
                  <a:off x="2188" y="3526"/>
                  <a:ext cx="368" cy="111"/>
                </a:xfrm>
                <a:custGeom>
                  <a:avLst/>
                  <a:gdLst>
                    <a:gd name="T0" fmla="*/ 0 w 368"/>
                    <a:gd name="T1" fmla="*/ 0 h 111"/>
                    <a:gd name="T2" fmla="*/ 367 w 368"/>
                    <a:gd name="T3" fmla="*/ 0 h 111"/>
                    <a:gd name="T4" fmla="*/ 367 w 368"/>
                    <a:gd name="T5" fmla="*/ 110 h 111"/>
                    <a:gd name="T6" fmla="*/ 0 w 368"/>
                    <a:gd name="T7" fmla="*/ 110 h 111"/>
                    <a:gd name="T8" fmla="*/ 0 w 368"/>
                    <a:gd name="T9" fmla="*/ 0 h 111"/>
                    <a:gd name="T10" fmla="*/ 0 60000 65536"/>
                    <a:gd name="T11" fmla="*/ 0 60000 65536"/>
                    <a:gd name="T12" fmla="*/ 0 60000 65536"/>
                    <a:gd name="T13" fmla="*/ 0 60000 65536"/>
                    <a:gd name="T14" fmla="*/ 0 60000 65536"/>
                    <a:gd name="T15" fmla="*/ 0 w 368"/>
                    <a:gd name="T16" fmla="*/ 0 h 111"/>
                    <a:gd name="T17" fmla="*/ 368 w 368"/>
                    <a:gd name="T18" fmla="*/ 111 h 111"/>
                  </a:gdLst>
                  <a:ahLst/>
                  <a:cxnLst>
                    <a:cxn ang="T10">
                      <a:pos x="T0" y="T1"/>
                    </a:cxn>
                    <a:cxn ang="T11">
                      <a:pos x="T2" y="T3"/>
                    </a:cxn>
                    <a:cxn ang="T12">
                      <a:pos x="T4" y="T5"/>
                    </a:cxn>
                    <a:cxn ang="T13">
                      <a:pos x="T6" y="T7"/>
                    </a:cxn>
                    <a:cxn ang="T14">
                      <a:pos x="T8" y="T9"/>
                    </a:cxn>
                  </a:cxnLst>
                  <a:rect l="T15" t="T16" r="T17" b="T18"/>
                  <a:pathLst>
                    <a:path w="368" h="111">
                      <a:moveTo>
                        <a:pt x="0" y="0"/>
                      </a:moveTo>
                      <a:lnTo>
                        <a:pt x="367" y="0"/>
                      </a:lnTo>
                      <a:lnTo>
                        <a:pt x="367" y="110"/>
                      </a:lnTo>
                      <a:lnTo>
                        <a:pt x="0" y="110"/>
                      </a:lnTo>
                      <a:lnTo>
                        <a:pt x="0" y="0"/>
                      </a:lnTo>
                    </a:path>
                  </a:pathLst>
                </a:custGeom>
                <a:solidFill>
                  <a:srgbClr val="FAFD00"/>
                </a:solidFill>
                <a:ln w="12700" cap="rnd">
                  <a:solidFill>
                    <a:srgbClr val="000000"/>
                  </a:solidFill>
                  <a:round/>
                  <a:headEnd/>
                  <a:tailEnd/>
                </a:ln>
              </p:spPr>
              <p:txBody>
                <a:bodyPr/>
                <a:lstStyle/>
                <a:p>
                  <a:endParaRPr lang="en-US"/>
                </a:p>
              </p:txBody>
            </p:sp>
            <p:sp>
              <p:nvSpPr>
                <p:cNvPr id="69655" name="Freeform 54"/>
                <p:cNvSpPr>
                  <a:spLocks/>
                </p:cNvSpPr>
                <p:nvPr/>
              </p:nvSpPr>
              <p:spPr bwMode="auto">
                <a:xfrm>
                  <a:off x="2202" y="3519"/>
                  <a:ext cx="366" cy="111"/>
                </a:xfrm>
                <a:custGeom>
                  <a:avLst/>
                  <a:gdLst>
                    <a:gd name="T0" fmla="*/ 0 w 366"/>
                    <a:gd name="T1" fmla="*/ 0 h 111"/>
                    <a:gd name="T2" fmla="*/ 365 w 366"/>
                    <a:gd name="T3" fmla="*/ 0 h 111"/>
                    <a:gd name="T4" fmla="*/ 365 w 366"/>
                    <a:gd name="T5" fmla="*/ 110 h 111"/>
                    <a:gd name="T6" fmla="*/ 0 60000 65536"/>
                    <a:gd name="T7" fmla="*/ 0 60000 65536"/>
                    <a:gd name="T8" fmla="*/ 0 60000 65536"/>
                    <a:gd name="T9" fmla="*/ 0 w 366"/>
                    <a:gd name="T10" fmla="*/ 0 h 111"/>
                    <a:gd name="T11" fmla="*/ 366 w 366"/>
                    <a:gd name="T12" fmla="*/ 111 h 111"/>
                  </a:gdLst>
                  <a:ahLst/>
                  <a:cxnLst>
                    <a:cxn ang="T6">
                      <a:pos x="T0" y="T1"/>
                    </a:cxn>
                    <a:cxn ang="T7">
                      <a:pos x="T2" y="T3"/>
                    </a:cxn>
                    <a:cxn ang="T8">
                      <a:pos x="T4" y="T5"/>
                    </a:cxn>
                  </a:cxnLst>
                  <a:rect l="T9" t="T10" r="T11" b="T12"/>
                  <a:pathLst>
                    <a:path w="366" h="111">
                      <a:moveTo>
                        <a:pt x="0" y="0"/>
                      </a:moveTo>
                      <a:lnTo>
                        <a:pt x="365" y="0"/>
                      </a:lnTo>
                      <a:lnTo>
                        <a:pt x="365" y="110"/>
                      </a:lnTo>
                    </a:path>
                  </a:pathLst>
                </a:custGeom>
                <a:solidFill>
                  <a:srgbClr val="FAFD00"/>
                </a:solidFill>
                <a:ln w="12700" cap="rnd">
                  <a:solidFill>
                    <a:srgbClr val="000000"/>
                  </a:solidFill>
                  <a:round/>
                  <a:headEnd type="none" w="sm" len="sm"/>
                  <a:tailEnd type="none" w="sm" len="sm"/>
                </a:ln>
              </p:spPr>
              <p:txBody>
                <a:bodyPr/>
                <a:lstStyle/>
                <a:p>
                  <a:endParaRPr lang="en-US"/>
                </a:p>
              </p:txBody>
            </p:sp>
            <p:sp>
              <p:nvSpPr>
                <p:cNvPr id="69656" name="Freeform 55"/>
                <p:cNvSpPr>
                  <a:spLocks/>
                </p:cNvSpPr>
                <p:nvPr/>
              </p:nvSpPr>
              <p:spPr bwMode="auto">
                <a:xfrm>
                  <a:off x="2208" y="3516"/>
                  <a:ext cx="367" cy="112"/>
                </a:xfrm>
                <a:custGeom>
                  <a:avLst/>
                  <a:gdLst>
                    <a:gd name="T0" fmla="*/ 0 w 367"/>
                    <a:gd name="T1" fmla="*/ 0 h 112"/>
                    <a:gd name="T2" fmla="*/ 366 w 367"/>
                    <a:gd name="T3" fmla="*/ 0 h 112"/>
                    <a:gd name="T4" fmla="*/ 366 w 367"/>
                    <a:gd name="T5" fmla="*/ 111 h 112"/>
                    <a:gd name="T6" fmla="*/ 0 60000 65536"/>
                    <a:gd name="T7" fmla="*/ 0 60000 65536"/>
                    <a:gd name="T8" fmla="*/ 0 60000 65536"/>
                    <a:gd name="T9" fmla="*/ 0 w 367"/>
                    <a:gd name="T10" fmla="*/ 0 h 112"/>
                    <a:gd name="T11" fmla="*/ 367 w 367"/>
                    <a:gd name="T12" fmla="*/ 112 h 112"/>
                  </a:gdLst>
                  <a:ahLst/>
                  <a:cxnLst>
                    <a:cxn ang="T6">
                      <a:pos x="T0" y="T1"/>
                    </a:cxn>
                    <a:cxn ang="T7">
                      <a:pos x="T2" y="T3"/>
                    </a:cxn>
                    <a:cxn ang="T8">
                      <a:pos x="T4" y="T5"/>
                    </a:cxn>
                  </a:cxnLst>
                  <a:rect l="T9" t="T10" r="T11" b="T12"/>
                  <a:pathLst>
                    <a:path w="367" h="112">
                      <a:moveTo>
                        <a:pt x="0" y="0"/>
                      </a:moveTo>
                      <a:lnTo>
                        <a:pt x="366" y="0"/>
                      </a:lnTo>
                      <a:lnTo>
                        <a:pt x="366" y="111"/>
                      </a:lnTo>
                    </a:path>
                  </a:pathLst>
                </a:custGeom>
                <a:solidFill>
                  <a:srgbClr val="FAFD00"/>
                </a:solidFill>
                <a:ln w="12700" cap="rnd">
                  <a:solidFill>
                    <a:srgbClr val="000000"/>
                  </a:solidFill>
                  <a:round/>
                  <a:headEnd type="none" w="sm" len="sm"/>
                  <a:tailEnd type="none" w="sm" len="sm"/>
                </a:ln>
              </p:spPr>
              <p:txBody>
                <a:bodyPr/>
                <a:lstStyle/>
                <a:p>
                  <a:endParaRPr lang="en-US"/>
                </a:p>
              </p:txBody>
            </p:sp>
            <p:sp>
              <p:nvSpPr>
                <p:cNvPr id="69657" name="Freeform 56"/>
                <p:cNvSpPr>
                  <a:spLocks/>
                </p:cNvSpPr>
                <p:nvPr/>
              </p:nvSpPr>
              <p:spPr bwMode="auto">
                <a:xfrm>
                  <a:off x="2195" y="3532"/>
                  <a:ext cx="354" cy="100"/>
                </a:xfrm>
                <a:custGeom>
                  <a:avLst/>
                  <a:gdLst>
                    <a:gd name="T0" fmla="*/ 0 w 354"/>
                    <a:gd name="T1" fmla="*/ 0 h 100"/>
                    <a:gd name="T2" fmla="*/ 353 w 354"/>
                    <a:gd name="T3" fmla="*/ 0 h 100"/>
                    <a:gd name="T4" fmla="*/ 353 w 354"/>
                    <a:gd name="T5" fmla="*/ 99 h 100"/>
                    <a:gd name="T6" fmla="*/ 0 w 354"/>
                    <a:gd name="T7" fmla="*/ 99 h 100"/>
                    <a:gd name="T8" fmla="*/ 0 w 354"/>
                    <a:gd name="T9" fmla="*/ 0 h 100"/>
                    <a:gd name="T10" fmla="*/ 0 60000 65536"/>
                    <a:gd name="T11" fmla="*/ 0 60000 65536"/>
                    <a:gd name="T12" fmla="*/ 0 60000 65536"/>
                    <a:gd name="T13" fmla="*/ 0 60000 65536"/>
                    <a:gd name="T14" fmla="*/ 0 60000 65536"/>
                    <a:gd name="T15" fmla="*/ 0 w 354"/>
                    <a:gd name="T16" fmla="*/ 0 h 100"/>
                    <a:gd name="T17" fmla="*/ 354 w 354"/>
                    <a:gd name="T18" fmla="*/ 100 h 100"/>
                  </a:gdLst>
                  <a:ahLst/>
                  <a:cxnLst>
                    <a:cxn ang="T10">
                      <a:pos x="T0" y="T1"/>
                    </a:cxn>
                    <a:cxn ang="T11">
                      <a:pos x="T2" y="T3"/>
                    </a:cxn>
                    <a:cxn ang="T12">
                      <a:pos x="T4" y="T5"/>
                    </a:cxn>
                    <a:cxn ang="T13">
                      <a:pos x="T6" y="T7"/>
                    </a:cxn>
                    <a:cxn ang="T14">
                      <a:pos x="T8" y="T9"/>
                    </a:cxn>
                  </a:cxnLst>
                  <a:rect l="T15" t="T16" r="T17" b="T18"/>
                  <a:pathLst>
                    <a:path w="354" h="100">
                      <a:moveTo>
                        <a:pt x="0" y="0"/>
                      </a:moveTo>
                      <a:lnTo>
                        <a:pt x="353" y="0"/>
                      </a:lnTo>
                      <a:lnTo>
                        <a:pt x="353" y="99"/>
                      </a:lnTo>
                      <a:lnTo>
                        <a:pt x="0" y="99"/>
                      </a:lnTo>
                      <a:lnTo>
                        <a:pt x="0" y="0"/>
                      </a:lnTo>
                    </a:path>
                  </a:pathLst>
                </a:custGeom>
                <a:solidFill>
                  <a:srgbClr val="FAFD00"/>
                </a:solidFill>
                <a:ln w="12700" cap="rnd">
                  <a:solidFill>
                    <a:srgbClr val="5F5F5F"/>
                  </a:solidFill>
                  <a:round/>
                  <a:headEnd/>
                  <a:tailEnd/>
                </a:ln>
              </p:spPr>
              <p:txBody>
                <a:bodyPr/>
                <a:lstStyle/>
                <a:p>
                  <a:endParaRPr lang="en-US"/>
                </a:p>
              </p:txBody>
            </p:sp>
            <p:sp>
              <p:nvSpPr>
                <p:cNvPr id="69658" name="Freeform 57"/>
                <p:cNvSpPr>
                  <a:spLocks/>
                </p:cNvSpPr>
                <p:nvPr/>
              </p:nvSpPr>
              <p:spPr bwMode="auto">
                <a:xfrm>
                  <a:off x="2204" y="3547"/>
                  <a:ext cx="276" cy="41"/>
                </a:xfrm>
                <a:custGeom>
                  <a:avLst/>
                  <a:gdLst>
                    <a:gd name="T0" fmla="*/ 0 w 276"/>
                    <a:gd name="T1" fmla="*/ 0 h 41"/>
                    <a:gd name="T2" fmla="*/ 275 w 276"/>
                    <a:gd name="T3" fmla="*/ 0 h 41"/>
                    <a:gd name="T4" fmla="*/ 275 w 276"/>
                    <a:gd name="T5" fmla="*/ 40 h 41"/>
                    <a:gd name="T6" fmla="*/ 0 w 276"/>
                    <a:gd name="T7" fmla="*/ 40 h 41"/>
                    <a:gd name="T8" fmla="*/ 0 w 276"/>
                    <a:gd name="T9" fmla="*/ 0 h 41"/>
                    <a:gd name="T10" fmla="*/ 0 60000 65536"/>
                    <a:gd name="T11" fmla="*/ 0 60000 65536"/>
                    <a:gd name="T12" fmla="*/ 0 60000 65536"/>
                    <a:gd name="T13" fmla="*/ 0 60000 65536"/>
                    <a:gd name="T14" fmla="*/ 0 60000 65536"/>
                    <a:gd name="T15" fmla="*/ 0 w 276"/>
                    <a:gd name="T16" fmla="*/ 0 h 41"/>
                    <a:gd name="T17" fmla="*/ 276 w 276"/>
                    <a:gd name="T18" fmla="*/ 41 h 41"/>
                  </a:gdLst>
                  <a:ahLst/>
                  <a:cxnLst>
                    <a:cxn ang="T10">
                      <a:pos x="T0" y="T1"/>
                    </a:cxn>
                    <a:cxn ang="T11">
                      <a:pos x="T2" y="T3"/>
                    </a:cxn>
                    <a:cxn ang="T12">
                      <a:pos x="T4" y="T5"/>
                    </a:cxn>
                    <a:cxn ang="T13">
                      <a:pos x="T6" y="T7"/>
                    </a:cxn>
                    <a:cxn ang="T14">
                      <a:pos x="T8" y="T9"/>
                    </a:cxn>
                  </a:cxnLst>
                  <a:rect l="T15" t="T16" r="T17" b="T18"/>
                  <a:pathLst>
                    <a:path w="276" h="41">
                      <a:moveTo>
                        <a:pt x="0" y="0"/>
                      </a:moveTo>
                      <a:lnTo>
                        <a:pt x="275" y="0"/>
                      </a:lnTo>
                      <a:lnTo>
                        <a:pt x="275" y="40"/>
                      </a:lnTo>
                      <a:lnTo>
                        <a:pt x="0" y="40"/>
                      </a:lnTo>
                      <a:lnTo>
                        <a:pt x="0" y="0"/>
                      </a:lnTo>
                    </a:path>
                  </a:pathLst>
                </a:custGeom>
                <a:solidFill>
                  <a:srgbClr val="FAFD00"/>
                </a:solidFill>
                <a:ln w="12700" cap="rnd">
                  <a:solidFill>
                    <a:srgbClr val="5F5F5F"/>
                  </a:solidFill>
                  <a:round/>
                  <a:headEnd/>
                  <a:tailEnd/>
                </a:ln>
              </p:spPr>
              <p:txBody>
                <a:bodyPr/>
                <a:lstStyle/>
                <a:p>
                  <a:endParaRPr lang="en-US"/>
                </a:p>
              </p:txBody>
            </p:sp>
            <p:sp>
              <p:nvSpPr>
                <p:cNvPr id="69659" name="Freeform 58"/>
                <p:cNvSpPr>
                  <a:spLocks/>
                </p:cNvSpPr>
                <p:nvPr/>
              </p:nvSpPr>
              <p:spPr bwMode="auto">
                <a:xfrm>
                  <a:off x="2235" y="3553"/>
                  <a:ext cx="225" cy="31"/>
                </a:xfrm>
                <a:custGeom>
                  <a:avLst/>
                  <a:gdLst>
                    <a:gd name="T0" fmla="*/ 0 w 225"/>
                    <a:gd name="T1" fmla="*/ 0 h 31"/>
                    <a:gd name="T2" fmla="*/ 224 w 225"/>
                    <a:gd name="T3" fmla="*/ 0 h 31"/>
                    <a:gd name="T4" fmla="*/ 224 w 225"/>
                    <a:gd name="T5" fmla="*/ 30 h 31"/>
                    <a:gd name="T6" fmla="*/ 0 w 225"/>
                    <a:gd name="T7" fmla="*/ 30 h 31"/>
                    <a:gd name="T8" fmla="*/ 0 w 225"/>
                    <a:gd name="T9" fmla="*/ 0 h 31"/>
                    <a:gd name="T10" fmla="*/ 0 60000 65536"/>
                    <a:gd name="T11" fmla="*/ 0 60000 65536"/>
                    <a:gd name="T12" fmla="*/ 0 60000 65536"/>
                    <a:gd name="T13" fmla="*/ 0 60000 65536"/>
                    <a:gd name="T14" fmla="*/ 0 60000 65536"/>
                    <a:gd name="T15" fmla="*/ 0 w 225"/>
                    <a:gd name="T16" fmla="*/ 0 h 31"/>
                    <a:gd name="T17" fmla="*/ 225 w 225"/>
                    <a:gd name="T18" fmla="*/ 31 h 31"/>
                  </a:gdLst>
                  <a:ahLst/>
                  <a:cxnLst>
                    <a:cxn ang="T10">
                      <a:pos x="T0" y="T1"/>
                    </a:cxn>
                    <a:cxn ang="T11">
                      <a:pos x="T2" y="T3"/>
                    </a:cxn>
                    <a:cxn ang="T12">
                      <a:pos x="T4" y="T5"/>
                    </a:cxn>
                    <a:cxn ang="T13">
                      <a:pos x="T6" y="T7"/>
                    </a:cxn>
                    <a:cxn ang="T14">
                      <a:pos x="T8" y="T9"/>
                    </a:cxn>
                  </a:cxnLst>
                  <a:rect l="T15" t="T16" r="T17" b="T18"/>
                  <a:pathLst>
                    <a:path w="225" h="31">
                      <a:moveTo>
                        <a:pt x="0" y="0"/>
                      </a:moveTo>
                      <a:lnTo>
                        <a:pt x="224" y="0"/>
                      </a:lnTo>
                      <a:lnTo>
                        <a:pt x="224" y="30"/>
                      </a:lnTo>
                      <a:lnTo>
                        <a:pt x="0" y="30"/>
                      </a:lnTo>
                      <a:lnTo>
                        <a:pt x="0" y="0"/>
                      </a:lnTo>
                    </a:path>
                  </a:pathLst>
                </a:custGeom>
                <a:solidFill>
                  <a:srgbClr val="51DC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69660" name="Freeform 59"/>
                <p:cNvSpPr>
                  <a:spLocks/>
                </p:cNvSpPr>
                <p:nvPr/>
              </p:nvSpPr>
              <p:spPr bwMode="auto">
                <a:xfrm>
                  <a:off x="2486" y="3607"/>
                  <a:ext cx="56" cy="19"/>
                </a:xfrm>
                <a:custGeom>
                  <a:avLst/>
                  <a:gdLst>
                    <a:gd name="T0" fmla="*/ 0 w 56"/>
                    <a:gd name="T1" fmla="*/ 0 h 19"/>
                    <a:gd name="T2" fmla="*/ 55 w 56"/>
                    <a:gd name="T3" fmla="*/ 0 h 19"/>
                    <a:gd name="T4" fmla="*/ 55 w 56"/>
                    <a:gd name="T5" fmla="*/ 18 h 19"/>
                    <a:gd name="T6" fmla="*/ 0 w 56"/>
                    <a:gd name="T7" fmla="*/ 18 h 19"/>
                    <a:gd name="T8" fmla="*/ 0 w 56"/>
                    <a:gd name="T9" fmla="*/ 0 h 19"/>
                    <a:gd name="T10" fmla="*/ 0 60000 65536"/>
                    <a:gd name="T11" fmla="*/ 0 60000 65536"/>
                    <a:gd name="T12" fmla="*/ 0 60000 65536"/>
                    <a:gd name="T13" fmla="*/ 0 60000 65536"/>
                    <a:gd name="T14" fmla="*/ 0 60000 65536"/>
                    <a:gd name="T15" fmla="*/ 0 w 56"/>
                    <a:gd name="T16" fmla="*/ 0 h 19"/>
                    <a:gd name="T17" fmla="*/ 56 w 56"/>
                    <a:gd name="T18" fmla="*/ 19 h 19"/>
                  </a:gdLst>
                  <a:ahLst/>
                  <a:cxnLst>
                    <a:cxn ang="T10">
                      <a:pos x="T0" y="T1"/>
                    </a:cxn>
                    <a:cxn ang="T11">
                      <a:pos x="T2" y="T3"/>
                    </a:cxn>
                    <a:cxn ang="T12">
                      <a:pos x="T4" y="T5"/>
                    </a:cxn>
                    <a:cxn ang="T13">
                      <a:pos x="T6" y="T7"/>
                    </a:cxn>
                    <a:cxn ang="T14">
                      <a:pos x="T8" y="T9"/>
                    </a:cxn>
                  </a:cxnLst>
                  <a:rect l="T15" t="T16" r="T17" b="T18"/>
                  <a:pathLst>
                    <a:path w="56" h="19">
                      <a:moveTo>
                        <a:pt x="0" y="0"/>
                      </a:moveTo>
                      <a:lnTo>
                        <a:pt x="55" y="0"/>
                      </a:lnTo>
                      <a:lnTo>
                        <a:pt x="55" y="18"/>
                      </a:lnTo>
                      <a:lnTo>
                        <a:pt x="0" y="18"/>
                      </a:lnTo>
                      <a:lnTo>
                        <a:pt x="0" y="0"/>
                      </a:lnTo>
                    </a:path>
                  </a:pathLst>
                </a:custGeom>
                <a:solidFill>
                  <a:srgbClr val="FAFD00"/>
                </a:solidFill>
                <a:ln w="12700" cap="rnd">
                  <a:solidFill>
                    <a:srgbClr val="5F5F5F"/>
                  </a:solidFill>
                  <a:round/>
                  <a:headEnd/>
                  <a:tailEnd/>
                </a:ln>
              </p:spPr>
              <p:txBody>
                <a:bodyPr/>
                <a:lstStyle/>
                <a:p>
                  <a:endParaRPr lang="en-US"/>
                </a:p>
              </p:txBody>
            </p:sp>
            <p:sp>
              <p:nvSpPr>
                <p:cNvPr id="69661" name="Freeform 60"/>
                <p:cNvSpPr>
                  <a:spLocks/>
                </p:cNvSpPr>
                <p:nvPr/>
              </p:nvSpPr>
              <p:spPr bwMode="auto">
                <a:xfrm>
                  <a:off x="2507" y="3539"/>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69662" name="Freeform 61"/>
                <p:cNvSpPr>
                  <a:spLocks/>
                </p:cNvSpPr>
                <p:nvPr/>
              </p:nvSpPr>
              <p:spPr bwMode="auto">
                <a:xfrm>
                  <a:off x="2507" y="3553"/>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69663" name="Freeform 62"/>
                <p:cNvSpPr>
                  <a:spLocks/>
                </p:cNvSpPr>
                <p:nvPr/>
              </p:nvSpPr>
              <p:spPr bwMode="auto">
                <a:xfrm>
                  <a:off x="2507" y="3570"/>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69664" name="Freeform 63"/>
                <p:cNvSpPr>
                  <a:spLocks/>
                </p:cNvSpPr>
                <p:nvPr/>
              </p:nvSpPr>
              <p:spPr bwMode="auto">
                <a:xfrm>
                  <a:off x="2507" y="3610"/>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69665" name="Freeform 64"/>
                <p:cNvSpPr>
                  <a:spLocks/>
                </p:cNvSpPr>
                <p:nvPr/>
              </p:nvSpPr>
              <p:spPr bwMode="auto">
                <a:xfrm>
                  <a:off x="2507" y="3587"/>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69666" name="Freeform 65"/>
                <p:cNvSpPr>
                  <a:spLocks/>
                </p:cNvSpPr>
                <p:nvPr/>
              </p:nvSpPr>
              <p:spPr bwMode="auto">
                <a:xfrm>
                  <a:off x="2237" y="3593"/>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69667" name="Freeform 66"/>
                <p:cNvSpPr>
                  <a:spLocks/>
                </p:cNvSpPr>
                <p:nvPr/>
              </p:nvSpPr>
              <p:spPr bwMode="auto">
                <a:xfrm>
                  <a:off x="2237" y="3606"/>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69668" name="Freeform 67"/>
                <p:cNvSpPr>
                  <a:spLocks/>
                </p:cNvSpPr>
                <p:nvPr/>
              </p:nvSpPr>
              <p:spPr bwMode="auto">
                <a:xfrm>
                  <a:off x="2237" y="3618"/>
                  <a:ext cx="25" cy="17"/>
                </a:xfrm>
                <a:custGeom>
                  <a:avLst/>
                  <a:gdLst>
                    <a:gd name="T0" fmla="*/ 0 w 25"/>
                    <a:gd name="T1" fmla="*/ 0 h 17"/>
                    <a:gd name="T2" fmla="*/ 24 w 25"/>
                    <a:gd name="T3" fmla="*/ 0 h 17"/>
                    <a:gd name="T4" fmla="*/ 24 w 25"/>
                    <a:gd name="T5" fmla="*/ 16 h 17"/>
                    <a:gd name="T6" fmla="*/ 0 w 25"/>
                    <a:gd name="T7" fmla="*/ 16 h 17"/>
                    <a:gd name="T8" fmla="*/ 0 w 25"/>
                    <a:gd name="T9" fmla="*/ 0 h 17"/>
                    <a:gd name="T10" fmla="*/ 0 60000 65536"/>
                    <a:gd name="T11" fmla="*/ 0 60000 65536"/>
                    <a:gd name="T12" fmla="*/ 0 60000 65536"/>
                    <a:gd name="T13" fmla="*/ 0 60000 65536"/>
                    <a:gd name="T14" fmla="*/ 0 60000 65536"/>
                    <a:gd name="T15" fmla="*/ 0 w 25"/>
                    <a:gd name="T16" fmla="*/ 0 h 17"/>
                    <a:gd name="T17" fmla="*/ 25 w 25"/>
                    <a:gd name="T18" fmla="*/ 17 h 17"/>
                  </a:gdLst>
                  <a:ahLst/>
                  <a:cxnLst>
                    <a:cxn ang="T10">
                      <a:pos x="T0" y="T1"/>
                    </a:cxn>
                    <a:cxn ang="T11">
                      <a:pos x="T2" y="T3"/>
                    </a:cxn>
                    <a:cxn ang="T12">
                      <a:pos x="T4" y="T5"/>
                    </a:cxn>
                    <a:cxn ang="T13">
                      <a:pos x="T6" y="T7"/>
                    </a:cxn>
                    <a:cxn ang="T14">
                      <a:pos x="T8" y="T9"/>
                    </a:cxn>
                  </a:cxnLst>
                  <a:rect l="T15" t="T16" r="T17" b="T18"/>
                  <a:pathLst>
                    <a:path w="25" h="17">
                      <a:moveTo>
                        <a:pt x="0" y="0"/>
                      </a:moveTo>
                      <a:lnTo>
                        <a:pt x="24" y="0"/>
                      </a:lnTo>
                      <a:lnTo>
                        <a:pt x="24"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69669" name="Freeform 68"/>
                <p:cNvSpPr>
                  <a:spLocks/>
                </p:cNvSpPr>
                <p:nvPr/>
              </p:nvSpPr>
              <p:spPr bwMode="auto">
                <a:xfrm>
                  <a:off x="2265"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69670" name="Freeform 69"/>
                <p:cNvSpPr>
                  <a:spLocks/>
                </p:cNvSpPr>
                <p:nvPr/>
              </p:nvSpPr>
              <p:spPr bwMode="auto">
                <a:xfrm>
                  <a:off x="2265" y="3606"/>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69671" name="Freeform 70"/>
                <p:cNvSpPr>
                  <a:spLocks/>
                </p:cNvSpPr>
                <p:nvPr/>
              </p:nvSpPr>
              <p:spPr bwMode="auto">
                <a:xfrm>
                  <a:off x="2265"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69672" name="Freeform 71"/>
                <p:cNvSpPr>
                  <a:spLocks/>
                </p:cNvSpPr>
                <p:nvPr/>
              </p:nvSpPr>
              <p:spPr bwMode="auto">
                <a:xfrm>
                  <a:off x="2292" y="3594"/>
                  <a:ext cx="25" cy="17"/>
                </a:xfrm>
                <a:custGeom>
                  <a:avLst/>
                  <a:gdLst>
                    <a:gd name="T0" fmla="*/ 0 w 25"/>
                    <a:gd name="T1" fmla="*/ 0 h 17"/>
                    <a:gd name="T2" fmla="*/ 24 w 25"/>
                    <a:gd name="T3" fmla="*/ 0 h 17"/>
                    <a:gd name="T4" fmla="*/ 24 w 25"/>
                    <a:gd name="T5" fmla="*/ 16 h 17"/>
                    <a:gd name="T6" fmla="*/ 0 w 25"/>
                    <a:gd name="T7" fmla="*/ 16 h 17"/>
                    <a:gd name="T8" fmla="*/ 0 w 25"/>
                    <a:gd name="T9" fmla="*/ 0 h 17"/>
                    <a:gd name="T10" fmla="*/ 0 60000 65536"/>
                    <a:gd name="T11" fmla="*/ 0 60000 65536"/>
                    <a:gd name="T12" fmla="*/ 0 60000 65536"/>
                    <a:gd name="T13" fmla="*/ 0 60000 65536"/>
                    <a:gd name="T14" fmla="*/ 0 60000 65536"/>
                    <a:gd name="T15" fmla="*/ 0 w 25"/>
                    <a:gd name="T16" fmla="*/ 0 h 17"/>
                    <a:gd name="T17" fmla="*/ 25 w 25"/>
                    <a:gd name="T18" fmla="*/ 17 h 17"/>
                  </a:gdLst>
                  <a:ahLst/>
                  <a:cxnLst>
                    <a:cxn ang="T10">
                      <a:pos x="T0" y="T1"/>
                    </a:cxn>
                    <a:cxn ang="T11">
                      <a:pos x="T2" y="T3"/>
                    </a:cxn>
                    <a:cxn ang="T12">
                      <a:pos x="T4" y="T5"/>
                    </a:cxn>
                    <a:cxn ang="T13">
                      <a:pos x="T6" y="T7"/>
                    </a:cxn>
                    <a:cxn ang="T14">
                      <a:pos x="T8" y="T9"/>
                    </a:cxn>
                  </a:cxnLst>
                  <a:rect l="T15" t="T16" r="T17" b="T18"/>
                  <a:pathLst>
                    <a:path w="25" h="17">
                      <a:moveTo>
                        <a:pt x="0" y="0"/>
                      </a:moveTo>
                      <a:lnTo>
                        <a:pt x="24" y="0"/>
                      </a:lnTo>
                      <a:lnTo>
                        <a:pt x="24"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69673" name="Freeform 72"/>
                <p:cNvSpPr>
                  <a:spLocks/>
                </p:cNvSpPr>
                <p:nvPr/>
              </p:nvSpPr>
              <p:spPr bwMode="auto">
                <a:xfrm>
                  <a:off x="2292" y="3606"/>
                  <a:ext cx="25" cy="17"/>
                </a:xfrm>
                <a:custGeom>
                  <a:avLst/>
                  <a:gdLst>
                    <a:gd name="T0" fmla="*/ 0 w 25"/>
                    <a:gd name="T1" fmla="*/ 0 h 17"/>
                    <a:gd name="T2" fmla="*/ 24 w 25"/>
                    <a:gd name="T3" fmla="*/ 0 h 17"/>
                    <a:gd name="T4" fmla="*/ 24 w 25"/>
                    <a:gd name="T5" fmla="*/ 16 h 17"/>
                    <a:gd name="T6" fmla="*/ 0 w 25"/>
                    <a:gd name="T7" fmla="*/ 16 h 17"/>
                    <a:gd name="T8" fmla="*/ 0 w 25"/>
                    <a:gd name="T9" fmla="*/ 0 h 17"/>
                    <a:gd name="T10" fmla="*/ 0 60000 65536"/>
                    <a:gd name="T11" fmla="*/ 0 60000 65536"/>
                    <a:gd name="T12" fmla="*/ 0 60000 65536"/>
                    <a:gd name="T13" fmla="*/ 0 60000 65536"/>
                    <a:gd name="T14" fmla="*/ 0 60000 65536"/>
                    <a:gd name="T15" fmla="*/ 0 w 25"/>
                    <a:gd name="T16" fmla="*/ 0 h 17"/>
                    <a:gd name="T17" fmla="*/ 25 w 25"/>
                    <a:gd name="T18" fmla="*/ 17 h 17"/>
                  </a:gdLst>
                  <a:ahLst/>
                  <a:cxnLst>
                    <a:cxn ang="T10">
                      <a:pos x="T0" y="T1"/>
                    </a:cxn>
                    <a:cxn ang="T11">
                      <a:pos x="T2" y="T3"/>
                    </a:cxn>
                    <a:cxn ang="T12">
                      <a:pos x="T4" y="T5"/>
                    </a:cxn>
                    <a:cxn ang="T13">
                      <a:pos x="T6" y="T7"/>
                    </a:cxn>
                    <a:cxn ang="T14">
                      <a:pos x="T8" y="T9"/>
                    </a:cxn>
                  </a:cxnLst>
                  <a:rect l="T15" t="T16" r="T17" b="T18"/>
                  <a:pathLst>
                    <a:path w="25" h="17">
                      <a:moveTo>
                        <a:pt x="0" y="0"/>
                      </a:moveTo>
                      <a:lnTo>
                        <a:pt x="24" y="0"/>
                      </a:lnTo>
                      <a:lnTo>
                        <a:pt x="24"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69674" name="Freeform 73"/>
                <p:cNvSpPr>
                  <a:spLocks/>
                </p:cNvSpPr>
                <p:nvPr/>
              </p:nvSpPr>
              <p:spPr bwMode="auto">
                <a:xfrm>
                  <a:off x="2293"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69675" name="Freeform 74"/>
                <p:cNvSpPr>
                  <a:spLocks/>
                </p:cNvSpPr>
                <p:nvPr/>
              </p:nvSpPr>
              <p:spPr bwMode="auto">
                <a:xfrm>
                  <a:off x="2320"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69676" name="Freeform 75"/>
                <p:cNvSpPr>
                  <a:spLocks/>
                </p:cNvSpPr>
                <p:nvPr/>
              </p:nvSpPr>
              <p:spPr bwMode="auto">
                <a:xfrm>
                  <a:off x="2333" y="3607"/>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69677" name="Freeform 76"/>
                <p:cNvSpPr>
                  <a:spLocks/>
                </p:cNvSpPr>
                <p:nvPr/>
              </p:nvSpPr>
              <p:spPr bwMode="auto">
                <a:xfrm>
                  <a:off x="2333"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69678" name="Freeform 77"/>
                <p:cNvSpPr>
                  <a:spLocks/>
                </p:cNvSpPr>
                <p:nvPr/>
              </p:nvSpPr>
              <p:spPr bwMode="auto">
                <a:xfrm>
                  <a:off x="2361"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69679" name="Freeform 78"/>
                <p:cNvSpPr>
                  <a:spLocks/>
                </p:cNvSpPr>
                <p:nvPr/>
              </p:nvSpPr>
              <p:spPr bwMode="auto">
                <a:xfrm>
                  <a:off x="2404"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69680" name="Freeform 79"/>
                <p:cNvSpPr>
                  <a:spLocks/>
                </p:cNvSpPr>
                <p:nvPr/>
              </p:nvSpPr>
              <p:spPr bwMode="auto">
                <a:xfrm>
                  <a:off x="2404" y="3607"/>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69681" name="Freeform 80"/>
                <p:cNvSpPr>
                  <a:spLocks/>
                </p:cNvSpPr>
                <p:nvPr/>
              </p:nvSpPr>
              <p:spPr bwMode="auto">
                <a:xfrm>
                  <a:off x="2404"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69682" name="Freeform 81"/>
                <p:cNvSpPr>
                  <a:spLocks/>
                </p:cNvSpPr>
                <p:nvPr/>
              </p:nvSpPr>
              <p:spPr bwMode="auto">
                <a:xfrm>
                  <a:off x="2431"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69683" name="Freeform 82"/>
                <p:cNvSpPr>
                  <a:spLocks/>
                </p:cNvSpPr>
                <p:nvPr/>
              </p:nvSpPr>
              <p:spPr bwMode="auto">
                <a:xfrm>
                  <a:off x="2431" y="3607"/>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69684" name="Freeform 83"/>
                <p:cNvSpPr>
                  <a:spLocks/>
                </p:cNvSpPr>
                <p:nvPr/>
              </p:nvSpPr>
              <p:spPr bwMode="auto">
                <a:xfrm>
                  <a:off x="2431"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69685" name="Freeform 84"/>
                <p:cNvSpPr>
                  <a:spLocks/>
                </p:cNvSpPr>
                <p:nvPr/>
              </p:nvSpPr>
              <p:spPr bwMode="auto">
                <a:xfrm>
                  <a:off x="2205" y="3606"/>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69686" name="Freeform 85"/>
                <p:cNvSpPr>
                  <a:spLocks/>
                </p:cNvSpPr>
                <p:nvPr/>
              </p:nvSpPr>
              <p:spPr bwMode="auto">
                <a:xfrm>
                  <a:off x="2211" y="3553"/>
                  <a:ext cx="17" cy="17"/>
                </a:xfrm>
                <a:custGeom>
                  <a:avLst/>
                  <a:gdLst>
                    <a:gd name="T0" fmla="*/ 8 w 17"/>
                    <a:gd name="T1" fmla="*/ 0 h 17"/>
                    <a:gd name="T2" fmla="*/ 9 w 17"/>
                    <a:gd name="T3" fmla="*/ 0 h 17"/>
                    <a:gd name="T4" fmla="*/ 11 w 17"/>
                    <a:gd name="T5" fmla="*/ 0 h 17"/>
                    <a:gd name="T6" fmla="*/ 12 w 17"/>
                    <a:gd name="T7" fmla="*/ 0 h 17"/>
                    <a:gd name="T8" fmla="*/ 12 w 17"/>
                    <a:gd name="T9" fmla="*/ 1 h 17"/>
                    <a:gd name="T10" fmla="*/ 13 w 17"/>
                    <a:gd name="T11" fmla="*/ 2 h 17"/>
                    <a:gd name="T12" fmla="*/ 14 w 17"/>
                    <a:gd name="T13" fmla="*/ 3 h 17"/>
                    <a:gd name="T14" fmla="*/ 14 w 17"/>
                    <a:gd name="T15" fmla="*/ 4 h 17"/>
                    <a:gd name="T16" fmla="*/ 15 w 17"/>
                    <a:gd name="T17" fmla="*/ 4 h 17"/>
                    <a:gd name="T18" fmla="*/ 16 w 17"/>
                    <a:gd name="T19" fmla="*/ 6 h 17"/>
                    <a:gd name="T20" fmla="*/ 16 w 17"/>
                    <a:gd name="T21" fmla="*/ 7 h 17"/>
                    <a:gd name="T22" fmla="*/ 16 w 17"/>
                    <a:gd name="T23" fmla="*/ 8 h 17"/>
                    <a:gd name="T24" fmla="*/ 16 w 17"/>
                    <a:gd name="T25" fmla="*/ 10 h 17"/>
                    <a:gd name="T26" fmla="*/ 15 w 17"/>
                    <a:gd name="T27" fmla="*/ 10 h 17"/>
                    <a:gd name="T28" fmla="*/ 15 w 17"/>
                    <a:gd name="T29" fmla="*/ 12 h 17"/>
                    <a:gd name="T30" fmla="*/ 14 w 17"/>
                    <a:gd name="T31" fmla="*/ 12 h 17"/>
                    <a:gd name="T32" fmla="*/ 13 w 17"/>
                    <a:gd name="T33" fmla="*/ 14 h 17"/>
                    <a:gd name="T34" fmla="*/ 12 w 17"/>
                    <a:gd name="T35" fmla="*/ 14 h 17"/>
                    <a:gd name="T36" fmla="*/ 11 w 17"/>
                    <a:gd name="T37" fmla="*/ 15 h 17"/>
                    <a:gd name="T38" fmla="*/ 10 w 17"/>
                    <a:gd name="T39" fmla="*/ 15 h 17"/>
                    <a:gd name="T40" fmla="*/ 9 w 17"/>
                    <a:gd name="T41" fmla="*/ 16 h 17"/>
                    <a:gd name="T42" fmla="*/ 8 w 17"/>
                    <a:gd name="T43" fmla="*/ 16 h 17"/>
                    <a:gd name="T44" fmla="*/ 6 w 17"/>
                    <a:gd name="T45" fmla="*/ 15 h 17"/>
                    <a:gd name="T46" fmla="*/ 5 w 17"/>
                    <a:gd name="T47" fmla="*/ 15 h 17"/>
                    <a:gd name="T48" fmla="*/ 4 w 17"/>
                    <a:gd name="T49" fmla="*/ 14 h 17"/>
                    <a:gd name="T50" fmla="*/ 3 w 17"/>
                    <a:gd name="T51" fmla="*/ 14 h 17"/>
                    <a:gd name="T52" fmla="*/ 2 w 17"/>
                    <a:gd name="T53" fmla="*/ 12 h 17"/>
                    <a:gd name="T54" fmla="*/ 1 w 17"/>
                    <a:gd name="T55" fmla="*/ 12 h 17"/>
                    <a:gd name="T56" fmla="*/ 1 w 17"/>
                    <a:gd name="T57" fmla="*/ 11 h 17"/>
                    <a:gd name="T58" fmla="*/ 0 w 17"/>
                    <a:gd name="T59" fmla="*/ 10 h 17"/>
                    <a:gd name="T60" fmla="*/ 0 w 17"/>
                    <a:gd name="T61" fmla="*/ 9 h 17"/>
                    <a:gd name="T62" fmla="*/ 0 w 17"/>
                    <a:gd name="T63" fmla="*/ 8 h 17"/>
                    <a:gd name="T64" fmla="*/ 0 w 17"/>
                    <a:gd name="T65" fmla="*/ 7 h 17"/>
                    <a:gd name="T66" fmla="*/ 0 w 17"/>
                    <a:gd name="T67" fmla="*/ 6 h 17"/>
                    <a:gd name="T68" fmla="*/ 0 w 17"/>
                    <a:gd name="T69" fmla="*/ 4 h 17"/>
                    <a:gd name="T70" fmla="*/ 1 w 17"/>
                    <a:gd name="T71" fmla="*/ 3 h 17"/>
                    <a:gd name="T72" fmla="*/ 2 w 17"/>
                    <a:gd name="T73" fmla="*/ 2 h 17"/>
                    <a:gd name="T74" fmla="*/ 3 w 17"/>
                    <a:gd name="T75" fmla="*/ 1 h 17"/>
                    <a:gd name="T76" fmla="*/ 4 w 17"/>
                    <a:gd name="T77" fmla="*/ 0 h 17"/>
                    <a:gd name="T78" fmla="*/ 5 w 17"/>
                    <a:gd name="T79" fmla="*/ 0 h 17"/>
                    <a:gd name="T80" fmla="*/ 6 w 17"/>
                    <a:gd name="T81" fmla="*/ 0 h 17"/>
                    <a:gd name="T82" fmla="*/ 7 w 17"/>
                    <a:gd name="T83" fmla="*/ 0 h 17"/>
                    <a:gd name="T84" fmla="*/ 8 w 17"/>
                    <a:gd name="T85" fmla="*/ 0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
                    <a:gd name="T130" fmla="*/ 0 h 17"/>
                    <a:gd name="T131" fmla="*/ 17 w 17"/>
                    <a:gd name="T132" fmla="*/ 17 h 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 h="17">
                      <a:moveTo>
                        <a:pt x="8" y="0"/>
                      </a:moveTo>
                      <a:lnTo>
                        <a:pt x="8" y="0"/>
                      </a:lnTo>
                      <a:lnTo>
                        <a:pt x="9" y="0"/>
                      </a:lnTo>
                      <a:lnTo>
                        <a:pt x="10" y="0"/>
                      </a:lnTo>
                      <a:lnTo>
                        <a:pt x="11" y="0"/>
                      </a:lnTo>
                      <a:lnTo>
                        <a:pt x="12" y="0"/>
                      </a:lnTo>
                      <a:lnTo>
                        <a:pt x="12" y="1"/>
                      </a:lnTo>
                      <a:lnTo>
                        <a:pt x="13" y="2"/>
                      </a:lnTo>
                      <a:lnTo>
                        <a:pt x="14" y="2"/>
                      </a:lnTo>
                      <a:lnTo>
                        <a:pt x="14" y="3"/>
                      </a:lnTo>
                      <a:lnTo>
                        <a:pt x="14" y="4"/>
                      </a:lnTo>
                      <a:lnTo>
                        <a:pt x="15" y="4"/>
                      </a:lnTo>
                      <a:lnTo>
                        <a:pt x="16" y="5"/>
                      </a:lnTo>
                      <a:lnTo>
                        <a:pt x="16" y="6"/>
                      </a:lnTo>
                      <a:lnTo>
                        <a:pt x="16" y="7"/>
                      </a:lnTo>
                      <a:lnTo>
                        <a:pt x="16" y="8"/>
                      </a:lnTo>
                      <a:lnTo>
                        <a:pt x="16" y="9"/>
                      </a:lnTo>
                      <a:lnTo>
                        <a:pt x="16" y="10"/>
                      </a:lnTo>
                      <a:lnTo>
                        <a:pt x="15" y="10"/>
                      </a:lnTo>
                      <a:lnTo>
                        <a:pt x="15" y="11"/>
                      </a:lnTo>
                      <a:lnTo>
                        <a:pt x="15" y="12"/>
                      </a:lnTo>
                      <a:lnTo>
                        <a:pt x="14" y="12"/>
                      </a:lnTo>
                      <a:lnTo>
                        <a:pt x="13" y="13"/>
                      </a:lnTo>
                      <a:lnTo>
                        <a:pt x="13" y="14"/>
                      </a:lnTo>
                      <a:lnTo>
                        <a:pt x="12" y="14"/>
                      </a:lnTo>
                      <a:lnTo>
                        <a:pt x="11" y="15"/>
                      </a:lnTo>
                      <a:lnTo>
                        <a:pt x="10" y="15"/>
                      </a:lnTo>
                      <a:lnTo>
                        <a:pt x="9" y="15"/>
                      </a:lnTo>
                      <a:lnTo>
                        <a:pt x="9" y="16"/>
                      </a:lnTo>
                      <a:lnTo>
                        <a:pt x="8" y="16"/>
                      </a:lnTo>
                      <a:lnTo>
                        <a:pt x="7" y="16"/>
                      </a:lnTo>
                      <a:lnTo>
                        <a:pt x="6" y="15"/>
                      </a:lnTo>
                      <a:lnTo>
                        <a:pt x="5" y="15"/>
                      </a:lnTo>
                      <a:lnTo>
                        <a:pt x="4" y="15"/>
                      </a:lnTo>
                      <a:lnTo>
                        <a:pt x="4" y="14"/>
                      </a:lnTo>
                      <a:lnTo>
                        <a:pt x="3" y="14"/>
                      </a:lnTo>
                      <a:lnTo>
                        <a:pt x="2" y="13"/>
                      </a:lnTo>
                      <a:lnTo>
                        <a:pt x="2" y="12"/>
                      </a:lnTo>
                      <a:lnTo>
                        <a:pt x="1" y="12"/>
                      </a:lnTo>
                      <a:lnTo>
                        <a:pt x="1" y="11"/>
                      </a:lnTo>
                      <a:lnTo>
                        <a:pt x="0" y="11"/>
                      </a:lnTo>
                      <a:lnTo>
                        <a:pt x="0" y="10"/>
                      </a:lnTo>
                      <a:lnTo>
                        <a:pt x="0" y="9"/>
                      </a:lnTo>
                      <a:lnTo>
                        <a:pt x="0" y="8"/>
                      </a:lnTo>
                      <a:lnTo>
                        <a:pt x="0" y="7"/>
                      </a:lnTo>
                      <a:lnTo>
                        <a:pt x="0" y="6"/>
                      </a:lnTo>
                      <a:lnTo>
                        <a:pt x="0" y="5"/>
                      </a:lnTo>
                      <a:lnTo>
                        <a:pt x="0" y="4"/>
                      </a:lnTo>
                      <a:lnTo>
                        <a:pt x="1" y="4"/>
                      </a:lnTo>
                      <a:lnTo>
                        <a:pt x="1" y="3"/>
                      </a:lnTo>
                      <a:lnTo>
                        <a:pt x="2" y="2"/>
                      </a:lnTo>
                      <a:lnTo>
                        <a:pt x="3" y="2"/>
                      </a:lnTo>
                      <a:lnTo>
                        <a:pt x="3" y="1"/>
                      </a:lnTo>
                      <a:lnTo>
                        <a:pt x="4" y="0"/>
                      </a:lnTo>
                      <a:lnTo>
                        <a:pt x="5" y="0"/>
                      </a:lnTo>
                      <a:lnTo>
                        <a:pt x="6" y="0"/>
                      </a:lnTo>
                      <a:lnTo>
                        <a:pt x="7" y="0"/>
                      </a:lnTo>
                      <a:lnTo>
                        <a:pt x="8" y="0"/>
                      </a:lnTo>
                    </a:path>
                  </a:pathLst>
                </a:custGeom>
                <a:solidFill>
                  <a:srgbClr val="FAFD00"/>
                </a:solidFill>
                <a:ln w="12700" cap="rnd">
                  <a:solidFill>
                    <a:srgbClr val="5F5F5F"/>
                  </a:solidFill>
                  <a:round/>
                  <a:headEnd/>
                  <a:tailEnd/>
                </a:ln>
              </p:spPr>
              <p:txBody>
                <a:bodyPr/>
                <a:lstStyle/>
                <a:p>
                  <a:endParaRPr lang="en-US"/>
                </a:p>
              </p:txBody>
            </p:sp>
            <p:sp>
              <p:nvSpPr>
                <p:cNvPr id="69687" name="Freeform 86"/>
                <p:cNvSpPr>
                  <a:spLocks/>
                </p:cNvSpPr>
                <p:nvPr/>
              </p:nvSpPr>
              <p:spPr bwMode="auto">
                <a:xfrm>
                  <a:off x="2211" y="3570"/>
                  <a:ext cx="17" cy="17"/>
                </a:xfrm>
                <a:custGeom>
                  <a:avLst/>
                  <a:gdLst>
                    <a:gd name="T0" fmla="*/ 8 w 17"/>
                    <a:gd name="T1" fmla="*/ 0 h 17"/>
                    <a:gd name="T2" fmla="*/ 9 w 17"/>
                    <a:gd name="T3" fmla="*/ 0 h 17"/>
                    <a:gd name="T4" fmla="*/ 11 w 17"/>
                    <a:gd name="T5" fmla="*/ 0 h 17"/>
                    <a:gd name="T6" fmla="*/ 11 w 17"/>
                    <a:gd name="T7" fmla="*/ 1 h 17"/>
                    <a:gd name="T8" fmla="*/ 12 w 17"/>
                    <a:gd name="T9" fmla="*/ 1 h 17"/>
                    <a:gd name="T10" fmla="*/ 13 w 17"/>
                    <a:gd name="T11" fmla="*/ 2 h 17"/>
                    <a:gd name="T12" fmla="*/ 14 w 17"/>
                    <a:gd name="T13" fmla="*/ 3 h 17"/>
                    <a:gd name="T14" fmla="*/ 15 w 17"/>
                    <a:gd name="T15" fmla="*/ 4 h 17"/>
                    <a:gd name="T16" fmla="*/ 15 w 17"/>
                    <a:gd name="T17" fmla="*/ 5 h 17"/>
                    <a:gd name="T18" fmla="*/ 16 w 17"/>
                    <a:gd name="T19" fmla="*/ 6 h 17"/>
                    <a:gd name="T20" fmla="*/ 16 w 17"/>
                    <a:gd name="T21" fmla="*/ 8 h 17"/>
                    <a:gd name="T22" fmla="*/ 16 w 17"/>
                    <a:gd name="T23" fmla="*/ 9 h 17"/>
                    <a:gd name="T24" fmla="*/ 15 w 17"/>
                    <a:gd name="T25" fmla="*/ 10 h 17"/>
                    <a:gd name="T26" fmla="*/ 15 w 17"/>
                    <a:gd name="T27" fmla="*/ 12 h 17"/>
                    <a:gd name="T28" fmla="*/ 14 w 17"/>
                    <a:gd name="T29" fmla="*/ 12 h 17"/>
                    <a:gd name="T30" fmla="*/ 13 w 17"/>
                    <a:gd name="T31" fmla="*/ 14 h 17"/>
                    <a:gd name="T32" fmla="*/ 12 w 17"/>
                    <a:gd name="T33" fmla="*/ 14 h 17"/>
                    <a:gd name="T34" fmla="*/ 11 w 17"/>
                    <a:gd name="T35" fmla="*/ 15 h 17"/>
                    <a:gd name="T36" fmla="*/ 9 w 17"/>
                    <a:gd name="T37" fmla="*/ 16 h 17"/>
                    <a:gd name="T38" fmla="*/ 8 w 17"/>
                    <a:gd name="T39" fmla="*/ 16 h 17"/>
                    <a:gd name="T40" fmla="*/ 7 w 17"/>
                    <a:gd name="T41" fmla="*/ 16 h 17"/>
                    <a:gd name="T42" fmla="*/ 6 w 17"/>
                    <a:gd name="T43" fmla="*/ 16 h 17"/>
                    <a:gd name="T44" fmla="*/ 4 w 17"/>
                    <a:gd name="T45" fmla="*/ 15 h 17"/>
                    <a:gd name="T46" fmla="*/ 3 w 17"/>
                    <a:gd name="T47" fmla="*/ 14 h 17"/>
                    <a:gd name="T48" fmla="*/ 2 w 17"/>
                    <a:gd name="T49" fmla="*/ 14 h 17"/>
                    <a:gd name="T50" fmla="*/ 1 w 17"/>
                    <a:gd name="T51" fmla="*/ 12 h 17"/>
                    <a:gd name="T52" fmla="*/ 0 w 17"/>
                    <a:gd name="T53" fmla="*/ 12 h 17"/>
                    <a:gd name="T54" fmla="*/ 0 w 17"/>
                    <a:gd name="T55" fmla="*/ 10 h 17"/>
                    <a:gd name="T56" fmla="*/ 0 w 17"/>
                    <a:gd name="T57" fmla="*/ 10 h 17"/>
                    <a:gd name="T58" fmla="*/ 0 w 17"/>
                    <a:gd name="T59" fmla="*/ 8 h 17"/>
                    <a:gd name="T60" fmla="*/ 0 w 17"/>
                    <a:gd name="T61" fmla="*/ 7 h 17"/>
                    <a:gd name="T62" fmla="*/ 0 w 17"/>
                    <a:gd name="T63" fmla="*/ 6 h 17"/>
                    <a:gd name="T64" fmla="*/ 0 w 17"/>
                    <a:gd name="T65" fmla="*/ 4 h 17"/>
                    <a:gd name="T66" fmla="*/ 1 w 17"/>
                    <a:gd name="T67" fmla="*/ 4 h 17"/>
                    <a:gd name="T68" fmla="*/ 2 w 17"/>
                    <a:gd name="T69" fmla="*/ 2 h 17"/>
                    <a:gd name="T70" fmla="*/ 3 w 17"/>
                    <a:gd name="T71" fmla="*/ 2 h 17"/>
                    <a:gd name="T72" fmla="*/ 3 w 17"/>
                    <a:gd name="T73" fmla="*/ 1 h 17"/>
                    <a:gd name="T74" fmla="*/ 4 w 17"/>
                    <a:gd name="T75" fmla="*/ 0 h 17"/>
                    <a:gd name="T76" fmla="*/ 5 w 17"/>
                    <a:gd name="T77" fmla="*/ 0 h 17"/>
                    <a:gd name="T78" fmla="*/ 6 w 17"/>
                    <a:gd name="T79" fmla="*/ 0 h 17"/>
                    <a:gd name="T80" fmla="*/ 8 w 17"/>
                    <a:gd name="T81" fmla="*/ 0 h 1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
                    <a:gd name="T124" fmla="*/ 0 h 17"/>
                    <a:gd name="T125" fmla="*/ 17 w 17"/>
                    <a:gd name="T126" fmla="*/ 17 h 1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 h="17">
                      <a:moveTo>
                        <a:pt x="8" y="0"/>
                      </a:moveTo>
                      <a:lnTo>
                        <a:pt x="8" y="0"/>
                      </a:lnTo>
                      <a:lnTo>
                        <a:pt x="9" y="0"/>
                      </a:lnTo>
                      <a:lnTo>
                        <a:pt x="10" y="0"/>
                      </a:lnTo>
                      <a:lnTo>
                        <a:pt x="11" y="0"/>
                      </a:lnTo>
                      <a:lnTo>
                        <a:pt x="11" y="1"/>
                      </a:lnTo>
                      <a:lnTo>
                        <a:pt x="12" y="1"/>
                      </a:lnTo>
                      <a:lnTo>
                        <a:pt x="12" y="2"/>
                      </a:lnTo>
                      <a:lnTo>
                        <a:pt x="13" y="2"/>
                      </a:lnTo>
                      <a:lnTo>
                        <a:pt x="14" y="3"/>
                      </a:lnTo>
                      <a:lnTo>
                        <a:pt x="14" y="4"/>
                      </a:lnTo>
                      <a:lnTo>
                        <a:pt x="15" y="4"/>
                      </a:lnTo>
                      <a:lnTo>
                        <a:pt x="15" y="5"/>
                      </a:lnTo>
                      <a:lnTo>
                        <a:pt x="16" y="6"/>
                      </a:lnTo>
                      <a:lnTo>
                        <a:pt x="16" y="7"/>
                      </a:lnTo>
                      <a:lnTo>
                        <a:pt x="16" y="8"/>
                      </a:lnTo>
                      <a:lnTo>
                        <a:pt x="16" y="9"/>
                      </a:lnTo>
                      <a:lnTo>
                        <a:pt x="16" y="10"/>
                      </a:lnTo>
                      <a:lnTo>
                        <a:pt x="15" y="10"/>
                      </a:lnTo>
                      <a:lnTo>
                        <a:pt x="15" y="11"/>
                      </a:lnTo>
                      <a:lnTo>
                        <a:pt x="15" y="12"/>
                      </a:lnTo>
                      <a:lnTo>
                        <a:pt x="14" y="12"/>
                      </a:lnTo>
                      <a:lnTo>
                        <a:pt x="13" y="13"/>
                      </a:lnTo>
                      <a:lnTo>
                        <a:pt x="13" y="14"/>
                      </a:lnTo>
                      <a:lnTo>
                        <a:pt x="12" y="14"/>
                      </a:lnTo>
                      <a:lnTo>
                        <a:pt x="11" y="15"/>
                      </a:lnTo>
                      <a:lnTo>
                        <a:pt x="10" y="16"/>
                      </a:lnTo>
                      <a:lnTo>
                        <a:pt x="9" y="16"/>
                      </a:lnTo>
                      <a:lnTo>
                        <a:pt x="8" y="16"/>
                      </a:lnTo>
                      <a:lnTo>
                        <a:pt x="7" y="16"/>
                      </a:lnTo>
                      <a:lnTo>
                        <a:pt x="6" y="16"/>
                      </a:lnTo>
                      <a:lnTo>
                        <a:pt x="5" y="16"/>
                      </a:lnTo>
                      <a:lnTo>
                        <a:pt x="4" y="15"/>
                      </a:lnTo>
                      <a:lnTo>
                        <a:pt x="3" y="14"/>
                      </a:lnTo>
                      <a:lnTo>
                        <a:pt x="2" y="14"/>
                      </a:lnTo>
                      <a:lnTo>
                        <a:pt x="2" y="13"/>
                      </a:lnTo>
                      <a:lnTo>
                        <a:pt x="1" y="12"/>
                      </a:lnTo>
                      <a:lnTo>
                        <a:pt x="0" y="12"/>
                      </a:lnTo>
                      <a:lnTo>
                        <a:pt x="0" y="11"/>
                      </a:lnTo>
                      <a:lnTo>
                        <a:pt x="0" y="10"/>
                      </a:lnTo>
                      <a:lnTo>
                        <a:pt x="0" y="9"/>
                      </a:lnTo>
                      <a:lnTo>
                        <a:pt x="0" y="8"/>
                      </a:lnTo>
                      <a:lnTo>
                        <a:pt x="0" y="7"/>
                      </a:lnTo>
                      <a:lnTo>
                        <a:pt x="0" y="6"/>
                      </a:lnTo>
                      <a:lnTo>
                        <a:pt x="0" y="5"/>
                      </a:lnTo>
                      <a:lnTo>
                        <a:pt x="0" y="4"/>
                      </a:lnTo>
                      <a:lnTo>
                        <a:pt x="1" y="4"/>
                      </a:lnTo>
                      <a:lnTo>
                        <a:pt x="1" y="3"/>
                      </a:lnTo>
                      <a:lnTo>
                        <a:pt x="2" y="2"/>
                      </a:lnTo>
                      <a:lnTo>
                        <a:pt x="3" y="2"/>
                      </a:lnTo>
                      <a:lnTo>
                        <a:pt x="3" y="1"/>
                      </a:lnTo>
                      <a:lnTo>
                        <a:pt x="4" y="1"/>
                      </a:lnTo>
                      <a:lnTo>
                        <a:pt x="4" y="0"/>
                      </a:lnTo>
                      <a:lnTo>
                        <a:pt x="5" y="0"/>
                      </a:lnTo>
                      <a:lnTo>
                        <a:pt x="6" y="0"/>
                      </a:lnTo>
                      <a:lnTo>
                        <a:pt x="7" y="0"/>
                      </a:lnTo>
                      <a:lnTo>
                        <a:pt x="8" y="0"/>
                      </a:lnTo>
                    </a:path>
                  </a:pathLst>
                </a:custGeom>
                <a:solidFill>
                  <a:srgbClr val="FAFD00"/>
                </a:solidFill>
                <a:ln w="12700" cap="rnd">
                  <a:solidFill>
                    <a:srgbClr val="5F5F5F"/>
                  </a:solidFill>
                  <a:round/>
                  <a:headEnd/>
                  <a:tailEnd/>
                </a:ln>
              </p:spPr>
              <p:txBody>
                <a:bodyPr/>
                <a:lstStyle/>
                <a:p>
                  <a:endParaRPr lang="en-US"/>
                </a:p>
              </p:txBody>
            </p:sp>
            <p:sp>
              <p:nvSpPr>
                <p:cNvPr id="69688" name="Freeform 87"/>
                <p:cNvSpPr>
                  <a:spLocks/>
                </p:cNvSpPr>
                <p:nvPr/>
              </p:nvSpPr>
              <p:spPr bwMode="auto">
                <a:xfrm>
                  <a:off x="2236" y="3538"/>
                  <a:ext cx="17" cy="17"/>
                </a:xfrm>
                <a:custGeom>
                  <a:avLst/>
                  <a:gdLst>
                    <a:gd name="T0" fmla="*/ 0 w 17"/>
                    <a:gd name="T1" fmla="*/ 0 h 17"/>
                    <a:gd name="T2" fmla="*/ 16 w 17"/>
                    <a:gd name="T3" fmla="*/ 0 h 17"/>
                    <a:gd name="T4" fmla="*/ 16 w 17"/>
                    <a:gd name="T5" fmla="*/ 16 h 17"/>
                    <a:gd name="T6" fmla="*/ 0 w 17"/>
                    <a:gd name="T7" fmla="*/ 16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16" y="0"/>
                      </a:lnTo>
                      <a:lnTo>
                        <a:pt x="16"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69689" name="Line 88"/>
                <p:cNvSpPr>
                  <a:spLocks noChangeShapeType="1"/>
                </p:cNvSpPr>
                <p:nvPr/>
              </p:nvSpPr>
              <p:spPr bwMode="auto">
                <a:xfrm flipV="1">
                  <a:off x="2555" y="3516"/>
                  <a:ext cx="19" cy="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90" name="Line 89"/>
                <p:cNvSpPr>
                  <a:spLocks noChangeShapeType="1"/>
                </p:cNvSpPr>
                <p:nvPr/>
              </p:nvSpPr>
              <p:spPr bwMode="auto">
                <a:xfrm flipV="1">
                  <a:off x="2187" y="3516"/>
                  <a:ext cx="19" cy="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91" name="Line 90"/>
                <p:cNvSpPr>
                  <a:spLocks noChangeShapeType="1"/>
                </p:cNvSpPr>
                <p:nvPr/>
              </p:nvSpPr>
              <p:spPr bwMode="auto">
                <a:xfrm flipV="1">
                  <a:off x="2555" y="3626"/>
                  <a:ext cx="19" cy="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92" name="AutoShape 91"/>
                <p:cNvSpPr>
                  <a:spLocks noChangeArrowheads="1"/>
                </p:cNvSpPr>
                <p:nvPr/>
              </p:nvSpPr>
              <p:spPr bwMode="auto">
                <a:xfrm>
                  <a:off x="2225" y="3434"/>
                  <a:ext cx="450" cy="79"/>
                </a:xfrm>
                <a:prstGeom prst="parallelogram">
                  <a:avLst>
                    <a:gd name="adj" fmla="val 142379"/>
                  </a:avLst>
                </a:prstGeom>
                <a:solidFill>
                  <a:srgbClr val="EAEC5E"/>
                </a:solidFill>
                <a:ln w="12700">
                  <a:solidFill>
                    <a:srgbClr val="5F5F5F"/>
                  </a:solidFill>
                  <a:miter lim="800000"/>
                  <a:headEnd/>
                  <a:tailEnd/>
                </a:ln>
              </p:spPr>
              <p:txBody>
                <a:bodyPr wrap="none" anchor="ctr"/>
                <a:lstStyle/>
                <a:p>
                  <a:endParaRPr lang="en-US"/>
                </a:p>
              </p:txBody>
            </p:sp>
            <p:sp>
              <p:nvSpPr>
                <p:cNvPr id="69693" name="Freeform 92"/>
                <p:cNvSpPr>
                  <a:spLocks/>
                </p:cNvSpPr>
                <p:nvPr/>
              </p:nvSpPr>
              <p:spPr bwMode="auto">
                <a:xfrm>
                  <a:off x="2557" y="3433"/>
                  <a:ext cx="126" cy="195"/>
                </a:xfrm>
                <a:custGeom>
                  <a:avLst/>
                  <a:gdLst>
                    <a:gd name="T0" fmla="*/ 0 w 126"/>
                    <a:gd name="T1" fmla="*/ 194 h 195"/>
                    <a:gd name="T2" fmla="*/ 125 w 126"/>
                    <a:gd name="T3" fmla="*/ 86 h 195"/>
                    <a:gd name="T4" fmla="*/ 121 w 126"/>
                    <a:gd name="T5" fmla="*/ 0 h 195"/>
                    <a:gd name="T6" fmla="*/ 6 w 126"/>
                    <a:gd name="T7" fmla="*/ 92 h 195"/>
                    <a:gd name="T8" fmla="*/ 0 60000 65536"/>
                    <a:gd name="T9" fmla="*/ 0 60000 65536"/>
                    <a:gd name="T10" fmla="*/ 0 60000 65536"/>
                    <a:gd name="T11" fmla="*/ 0 60000 65536"/>
                    <a:gd name="T12" fmla="*/ 0 w 126"/>
                    <a:gd name="T13" fmla="*/ 0 h 195"/>
                    <a:gd name="T14" fmla="*/ 126 w 126"/>
                    <a:gd name="T15" fmla="*/ 195 h 195"/>
                  </a:gdLst>
                  <a:ahLst/>
                  <a:cxnLst>
                    <a:cxn ang="T8">
                      <a:pos x="T0" y="T1"/>
                    </a:cxn>
                    <a:cxn ang="T9">
                      <a:pos x="T2" y="T3"/>
                    </a:cxn>
                    <a:cxn ang="T10">
                      <a:pos x="T4" y="T5"/>
                    </a:cxn>
                    <a:cxn ang="T11">
                      <a:pos x="T6" y="T7"/>
                    </a:cxn>
                  </a:cxnLst>
                  <a:rect l="T12" t="T13" r="T14" b="T15"/>
                  <a:pathLst>
                    <a:path w="126" h="195">
                      <a:moveTo>
                        <a:pt x="0" y="194"/>
                      </a:moveTo>
                      <a:lnTo>
                        <a:pt x="125" y="86"/>
                      </a:lnTo>
                      <a:lnTo>
                        <a:pt x="121" y="0"/>
                      </a:lnTo>
                      <a:lnTo>
                        <a:pt x="6" y="92"/>
                      </a:lnTo>
                    </a:path>
                  </a:pathLst>
                </a:custGeom>
                <a:solidFill>
                  <a:srgbClr val="FAFD00"/>
                </a:solidFill>
                <a:ln w="12700" cap="rnd">
                  <a:solidFill>
                    <a:srgbClr val="5F5F5F"/>
                  </a:solidFill>
                  <a:round/>
                  <a:headEnd type="none" w="sm" len="sm"/>
                  <a:tailEnd type="none" w="sm" len="sm"/>
                </a:ln>
              </p:spPr>
              <p:txBody>
                <a:bodyPr/>
                <a:lstStyle/>
                <a:p>
                  <a:endParaRPr lang="en-US"/>
                </a:p>
              </p:txBody>
            </p:sp>
            <p:sp>
              <p:nvSpPr>
                <p:cNvPr id="69694" name="Line 93"/>
                <p:cNvSpPr>
                  <a:spLocks noChangeShapeType="1"/>
                </p:cNvSpPr>
                <p:nvPr/>
              </p:nvSpPr>
              <p:spPr bwMode="auto">
                <a:xfrm>
                  <a:off x="2564" y="3525"/>
                  <a:ext cx="0" cy="9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69653" name="Freeform 94"/>
              <p:cNvSpPr>
                <a:spLocks/>
              </p:cNvSpPr>
              <p:nvPr/>
            </p:nvSpPr>
            <p:spPr bwMode="auto">
              <a:xfrm>
                <a:off x="2678" y="2887"/>
                <a:ext cx="437" cy="583"/>
              </a:xfrm>
              <a:custGeom>
                <a:avLst/>
                <a:gdLst>
                  <a:gd name="T0" fmla="*/ 436 w 437"/>
                  <a:gd name="T1" fmla="*/ 0 h 583"/>
                  <a:gd name="T2" fmla="*/ 318 w 437"/>
                  <a:gd name="T3" fmla="*/ 91 h 583"/>
                  <a:gd name="T4" fmla="*/ 263 w 437"/>
                  <a:gd name="T5" fmla="*/ 209 h 583"/>
                  <a:gd name="T6" fmla="*/ 254 w 437"/>
                  <a:gd name="T7" fmla="*/ 309 h 583"/>
                  <a:gd name="T8" fmla="*/ 254 w 437"/>
                  <a:gd name="T9" fmla="*/ 400 h 583"/>
                  <a:gd name="T10" fmla="*/ 236 w 437"/>
                  <a:gd name="T11" fmla="*/ 482 h 583"/>
                  <a:gd name="T12" fmla="*/ 181 w 437"/>
                  <a:gd name="T13" fmla="*/ 518 h 583"/>
                  <a:gd name="T14" fmla="*/ 109 w 437"/>
                  <a:gd name="T15" fmla="*/ 536 h 583"/>
                  <a:gd name="T16" fmla="*/ 27 w 437"/>
                  <a:gd name="T17" fmla="*/ 573 h 583"/>
                  <a:gd name="T18" fmla="*/ 0 w 437"/>
                  <a:gd name="T19" fmla="*/ 582 h 5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7"/>
                  <a:gd name="T31" fmla="*/ 0 h 583"/>
                  <a:gd name="T32" fmla="*/ 437 w 437"/>
                  <a:gd name="T33" fmla="*/ 583 h 5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7" h="583">
                    <a:moveTo>
                      <a:pt x="436" y="0"/>
                    </a:moveTo>
                    <a:lnTo>
                      <a:pt x="318" y="91"/>
                    </a:lnTo>
                    <a:lnTo>
                      <a:pt x="263" y="209"/>
                    </a:lnTo>
                    <a:lnTo>
                      <a:pt x="254" y="309"/>
                    </a:lnTo>
                    <a:lnTo>
                      <a:pt x="254" y="400"/>
                    </a:lnTo>
                    <a:lnTo>
                      <a:pt x="236" y="482"/>
                    </a:lnTo>
                    <a:lnTo>
                      <a:pt x="181" y="518"/>
                    </a:lnTo>
                    <a:lnTo>
                      <a:pt x="109" y="536"/>
                    </a:lnTo>
                    <a:lnTo>
                      <a:pt x="27" y="573"/>
                    </a:lnTo>
                    <a:lnTo>
                      <a:pt x="0" y="582"/>
                    </a:lnTo>
                  </a:path>
                </a:pathLst>
              </a:custGeom>
              <a:noFill/>
              <a:ln w="254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pic>
        <p:nvPicPr>
          <p:cNvPr id="69636" name="Picture 95" descr="hand_G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2413" y="3905250"/>
            <a:ext cx="190817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65489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1071563" y="3228975"/>
            <a:ext cx="7023100" cy="30163"/>
          </a:xfrm>
          <a:prstGeom prst="line">
            <a:avLst/>
          </a:prstGeom>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0" y="3259138"/>
            <a:ext cx="9144000" cy="1147762"/>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 name="Oval 5"/>
          <p:cNvSpPr/>
          <p:nvPr/>
        </p:nvSpPr>
        <p:spPr>
          <a:xfrm flipH="1">
            <a:off x="2171700" y="2897188"/>
            <a:ext cx="304800" cy="33178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 name="Cross 7"/>
          <p:cNvSpPr/>
          <p:nvPr/>
        </p:nvSpPr>
        <p:spPr>
          <a:xfrm>
            <a:off x="5476875" y="2671763"/>
            <a:ext cx="460375" cy="587375"/>
          </a:xfrm>
          <a:prstGeom prst="plus">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6390" name="TextBox 8"/>
          <p:cNvSpPr txBox="1">
            <a:spLocks noChangeArrowheads="1"/>
          </p:cNvSpPr>
          <p:nvPr/>
        </p:nvSpPr>
        <p:spPr bwMode="auto">
          <a:xfrm>
            <a:off x="1636713" y="2173288"/>
            <a:ext cx="13922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Add load</a:t>
            </a:r>
          </a:p>
        </p:txBody>
      </p:sp>
      <p:sp>
        <p:nvSpPr>
          <p:cNvPr id="16391" name="TextBox 9"/>
          <p:cNvSpPr txBox="1">
            <a:spLocks noChangeArrowheads="1"/>
          </p:cNvSpPr>
          <p:nvPr/>
        </p:nvSpPr>
        <p:spPr bwMode="auto">
          <a:xfrm>
            <a:off x="5278438" y="2173288"/>
            <a:ext cx="917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GPS</a:t>
            </a:r>
          </a:p>
        </p:txBody>
      </p:sp>
    </p:spTree>
    <p:extLst>
      <p:ext uri="{BB962C8B-B14F-4D97-AF65-F5344CB8AC3E}">
        <p14:creationId xmlns:p14="http://schemas.microsoft.com/office/powerpoint/2010/main" val="1849538562"/>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flipH="1">
            <a:off x="2171063" y="2896725"/>
            <a:ext cx="305437" cy="331469"/>
          </a:xfrm>
          <a:prstGeom prst="ellipse">
            <a:avLst/>
          </a:prstGeom>
          <a:noFill/>
          <a:ln>
            <a:solidFill>
              <a:srgbClr val="FF0000"/>
            </a:solidFill>
            <a:prstDash val="solid"/>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 name="Cross 7"/>
          <p:cNvSpPr/>
          <p:nvPr/>
        </p:nvSpPr>
        <p:spPr>
          <a:xfrm>
            <a:off x="5476875" y="2671763"/>
            <a:ext cx="460375" cy="587375"/>
          </a:xfrm>
          <a:prstGeom prst="plus">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7414" name="TextBox 8"/>
          <p:cNvSpPr txBox="1">
            <a:spLocks noChangeArrowheads="1"/>
          </p:cNvSpPr>
          <p:nvPr/>
        </p:nvSpPr>
        <p:spPr bwMode="auto">
          <a:xfrm>
            <a:off x="1636713" y="2173288"/>
            <a:ext cx="13922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Add load</a:t>
            </a:r>
          </a:p>
        </p:txBody>
      </p:sp>
      <p:sp>
        <p:nvSpPr>
          <p:cNvPr id="17415" name="TextBox 9"/>
          <p:cNvSpPr txBox="1">
            <a:spLocks noChangeArrowheads="1"/>
          </p:cNvSpPr>
          <p:nvPr/>
        </p:nvSpPr>
        <p:spPr bwMode="auto">
          <a:xfrm>
            <a:off x="5278438" y="2173288"/>
            <a:ext cx="917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GPS</a:t>
            </a:r>
          </a:p>
        </p:txBody>
      </p:sp>
      <p:sp>
        <p:nvSpPr>
          <p:cNvPr id="13" name="Block Arc 12"/>
          <p:cNvSpPr/>
          <p:nvPr/>
        </p:nvSpPr>
        <p:spPr>
          <a:xfrm rot="10800000">
            <a:off x="-2946400" y="1068388"/>
            <a:ext cx="12757150" cy="3657600"/>
          </a:xfrm>
          <a:prstGeom prst="blockArc">
            <a:avLst>
              <a:gd name="adj1" fmla="val 10867416"/>
              <a:gd name="adj2" fmla="val 0"/>
              <a:gd name="adj3" fmla="val 25000"/>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4" name="Oval 13"/>
          <p:cNvSpPr/>
          <p:nvPr/>
        </p:nvSpPr>
        <p:spPr>
          <a:xfrm flipH="1">
            <a:off x="2171700" y="3559175"/>
            <a:ext cx="304800" cy="33178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5" name="Cross 14"/>
          <p:cNvSpPr/>
          <p:nvPr/>
        </p:nvSpPr>
        <p:spPr>
          <a:xfrm>
            <a:off x="4818063" y="3228975"/>
            <a:ext cx="460375" cy="587375"/>
          </a:xfrm>
          <a:prstGeom prst="plus">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17" name="Straight Arrow Connector 16"/>
          <p:cNvCxnSpPr/>
          <p:nvPr/>
        </p:nvCxnSpPr>
        <p:spPr>
          <a:xfrm rot="5400000">
            <a:off x="5042694" y="2918619"/>
            <a:ext cx="661987" cy="6191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420" name="TextBox 17"/>
          <p:cNvSpPr txBox="1">
            <a:spLocks noChangeArrowheads="1"/>
          </p:cNvSpPr>
          <p:nvPr/>
        </p:nvSpPr>
        <p:spPr bwMode="auto">
          <a:xfrm>
            <a:off x="5937250" y="1249363"/>
            <a:ext cx="23971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GPS receiver moves downward and towards the load</a:t>
            </a:r>
          </a:p>
        </p:txBody>
      </p:sp>
      <p:sp>
        <p:nvSpPr>
          <p:cNvPr id="17421" name="TextBox 18"/>
          <p:cNvSpPr txBox="1">
            <a:spLocks noChangeArrowheads="1"/>
          </p:cNvSpPr>
          <p:nvPr/>
        </p:nvSpPr>
        <p:spPr bwMode="auto">
          <a:xfrm>
            <a:off x="1428750" y="571500"/>
            <a:ext cx="450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Displacements caused by adding a load</a:t>
            </a:r>
          </a:p>
        </p:txBody>
      </p:sp>
      <p:cxnSp>
        <p:nvCxnSpPr>
          <p:cNvPr id="23" name="Straight Arrow Connector 22"/>
          <p:cNvCxnSpPr/>
          <p:nvPr/>
        </p:nvCxnSpPr>
        <p:spPr>
          <a:xfrm rot="5400000">
            <a:off x="1990725" y="3382963"/>
            <a:ext cx="661987"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683386"/>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3228975"/>
            <a:ext cx="9144000" cy="1279525"/>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 name="Cross 7"/>
          <p:cNvSpPr/>
          <p:nvPr/>
        </p:nvSpPr>
        <p:spPr>
          <a:xfrm>
            <a:off x="5476875" y="2671763"/>
            <a:ext cx="460375" cy="587375"/>
          </a:xfrm>
          <a:prstGeom prst="plus">
            <a:avLst/>
          </a:prstGeom>
          <a:solidFill>
            <a:srgbClr val="FFFF00"/>
          </a:solidFill>
          <a:ln w="12700"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8436" name="TextBox 8"/>
          <p:cNvSpPr txBox="1">
            <a:spLocks noChangeArrowheads="1"/>
          </p:cNvSpPr>
          <p:nvPr/>
        </p:nvSpPr>
        <p:spPr bwMode="auto">
          <a:xfrm>
            <a:off x="1636713" y="2173288"/>
            <a:ext cx="17605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remove load</a:t>
            </a:r>
          </a:p>
        </p:txBody>
      </p:sp>
      <p:sp>
        <p:nvSpPr>
          <p:cNvPr id="18437" name="TextBox 9"/>
          <p:cNvSpPr txBox="1">
            <a:spLocks noChangeArrowheads="1"/>
          </p:cNvSpPr>
          <p:nvPr/>
        </p:nvSpPr>
        <p:spPr bwMode="auto">
          <a:xfrm>
            <a:off x="5278438" y="2173288"/>
            <a:ext cx="917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GPS</a:t>
            </a:r>
          </a:p>
        </p:txBody>
      </p:sp>
      <p:sp>
        <p:nvSpPr>
          <p:cNvPr id="14" name="Oval 13"/>
          <p:cNvSpPr/>
          <p:nvPr/>
        </p:nvSpPr>
        <p:spPr>
          <a:xfrm flipH="1">
            <a:off x="2171700" y="3559175"/>
            <a:ext cx="304800" cy="33178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5" name="Cross 14"/>
          <p:cNvSpPr/>
          <p:nvPr/>
        </p:nvSpPr>
        <p:spPr>
          <a:xfrm>
            <a:off x="4818063" y="3228975"/>
            <a:ext cx="460375" cy="587375"/>
          </a:xfrm>
          <a:prstGeom prst="plus">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8440" name="TextBox 17"/>
          <p:cNvSpPr txBox="1">
            <a:spLocks noChangeArrowheads="1"/>
          </p:cNvSpPr>
          <p:nvPr/>
        </p:nvSpPr>
        <p:spPr bwMode="auto">
          <a:xfrm>
            <a:off x="5937250" y="1249363"/>
            <a:ext cx="26987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GPS receiver moves upward and away from the load</a:t>
            </a:r>
          </a:p>
        </p:txBody>
      </p:sp>
      <p:sp>
        <p:nvSpPr>
          <p:cNvPr id="18441" name="TextBox 18"/>
          <p:cNvSpPr txBox="1">
            <a:spLocks noChangeArrowheads="1"/>
          </p:cNvSpPr>
          <p:nvPr/>
        </p:nvSpPr>
        <p:spPr bwMode="auto">
          <a:xfrm>
            <a:off x="1428750" y="571500"/>
            <a:ext cx="450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Displacements caused by removing a load</a:t>
            </a:r>
          </a:p>
        </p:txBody>
      </p:sp>
      <p:cxnSp>
        <p:nvCxnSpPr>
          <p:cNvPr id="16" name="Straight Arrow Connector 15"/>
          <p:cNvCxnSpPr/>
          <p:nvPr/>
        </p:nvCxnSpPr>
        <p:spPr>
          <a:xfrm rot="5400000" flipH="1" flipV="1">
            <a:off x="5058569" y="2902744"/>
            <a:ext cx="661987" cy="6508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4" idx="4"/>
          </p:cNvCxnSpPr>
          <p:nvPr/>
        </p:nvCxnSpPr>
        <p:spPr>
          <a:xfrm rot="5400000" flipH="1">
            <a:off x="1974056" y="3540919"/>
            <a:ext cx="693738" cy="63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Block Arc 23"/>
          <p:cNvSpPr/>
          <p:nvPr/>
        </p:nvSpPr>
        <p:spPr>
          <a:xfrm rot="10800000">
            <a:off x="-2946400" y="1068388"/>
            <a:ext cx="12757150" cy="3657600"/>
          </a:xfrm>
          <a:prstGeom prst="blockArc">
            <a:avLst>
              <a:gd name="adj1" fmla="val 10867416"/>
              <a:gd name="adj2" fmla="val 0"/>
              <a:gd name="adj3" fmla="val 25000"/>
            </a:avLst>
          </a:prstGeom>
          <a:no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Tree>
    <p:extLst>
      <p:ext uri="{BB962C8B-B14F-4D97-AF65-F5344CB8AC3E}">
        <p14:creationId xmlns:p14="http://schemas.microsoft.com/office/powerpoint/2010/main" val="722040256"/>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9125" y="92075"/>
            <a:ext cx="7254875" cy="673100"/>
          </a:xfrm>
        </p:spPr>
        <p:txBody>
          <a:bodyPr/>
          <a:lstStyle/>
          <a:p>
            <a:r>
              <a:rPr lang="en-US" sz="3200" dirty="0" smtClean="0"/>
              <a:t>Websites shown during demonstration</a:t>
            </a:r>
            <a:endParaRPr lang="en-US" sz="3200" dirty="0"/>
          </a:p>
        </p:txBody>
      </p:sp>
      <p:sp>
        <p:nvSpPr>
          <p:cNvPr id="5" name="Content Placeholder 4"/>
          <p:cNvSpPr>
            <a:spLocks noGrp="1"/>
          </p:cNvSpPr>
          <p:nvPr>
            <p:ph sz="half" idx="2"/>
          </p:nvPr>
        </p:nvSpPr>
        <p:spPr>
          <a:xfrm>
            <a:off x="508000" y="5222875"/>
            <a:ext cx="8020050" cy="871538"/>
          </a:xfrm>
        </p:spPr>
        <p:txBody>
          <a:bodyPr/>
          <a:lstStyle/>
          <a:p>
            <a:pPr marL="0" indent="0">
              <a:buNone/>
            </a:pPr>
            <a:r>
              <a:rPr lang="en-US" sz="1800" dirty="0" smtClean="0"/>
              <a:t>GPS Spotlight: </a:t>
            </a:r>
            <a:r>
              <a:rPr lang="en-US" sz="1800" dirty="0" smtClean="0">
                <a:hlinkClick r:id="rId2"/>
              </a:rPr>
              <a:t>http</a:t>
            </a:r>
            <a:r>
              <a:rPr lang="en-US" sz="1800" dirty="0">
                <a:hlinkClick r:id="rId2"/>
              </a:rPr>
              <a:t>://xenon.colorado.edu/spotlight/</a:t>
            </a:r>
            <a:r>
              <a:rPr lang="en-US" sz="1800" dirty="0" smtClean="0">
                <a:hlinkClick r:id="rId2"/>
              </a:rPr>
              <a:t>index.php</a:t>
            </a:r>
            <a:endParaRPr lang="en-US" sz="1800" dirty="0"/>
          </a:p>
          <a:p>
            <a:pPr marL="0" indent="0">
              <a:buNone/>
            </a:pPr>
            <a:r>
              <a:rPr lang="en-US" sz="1800" dirty="0"/>
              <a:t>PBO H2O: </a:t>
            </a:r>
            <a:r>
              <a:rPr lang="en-US" sz="1800" dirty="0">
                <a:hlinkClick r:id="rId3"/>
              </a:rPr>
              <a:t>http://xenon.colorado.edu/portal/</a:t>
            </a:r>
            <a:r>
              <a:rPr lang="en-US" sz="1800" dirty="0" smtClean="0">
                <a:hlinkClick r:id="rId3"/>
              </a:rPr>
              <a:t>index.php</a:t>
            </a:r>
            <a:r>
              <a:rPr lang="en-US" sz="1800" dirty="0" smtClean="0"/>
              <a:t> </a:t>
            </a:r>
            <a:endParaRPr lang="en-US" sz="1800" dirty="0"/>
          </a:p>
        </p:txBody>
      </p:sp>
      <p:pic>
        <p:nvPicPr>
          <p:cNvPr id="8" name="Picture 7"/>
          <p:cNvPicPr/>
          <p:nvPr/>
        </p:nvPicPr>
        <p:blipFill rotWithShape="1">
          <a:blip r:embed="rId4">
            <a:extLst>
              <a:ext uri="{28A0092B-C50C-407E-A947-70E740481C1C}">
                <a14:useLocalDpi xmlns:a14="http://schemas.microsoft.com/office/drawing/2010/main" val="0"/>
              </a:ext>
            </a:extLst>
          </a:blip>
          <a:srcRect l="10902"/>
          <a:stretch/>
        </p:blipFill>
        <p:spPr>
          <a:xfrm>
            <a:off x="234262" y="1047409"/>
            <a:ext cx="5787801" cy="3428766"/>
          </a:xfrm>
          <a:prstGeom prst="rect">
            <a:avLst/>
          </a:prstGeom>
        </p:spPr>
      </p:pic>
      <p:sp>
        <p:nvSpPr>
          <p:cNvPr id="6" name="Content Placeholder 4"/>
          <p:cNvSpPr>
            <a:spLocks noGrp="1"/>
          </p:cNvSpPr>
          <p:nvPr>
            <p:ph sz="half" idx="2"/>
          </p:nvPr>
        </p:nvSpPr>
        <p:spPr>
          <a:xfrm>
            <a:off x="1173238" y="742799"/>
            <a:ext cx="7970762" cy="345772"/>
          </a:xfrm>
        </p:spPr>
        <p:txBody>
          <a:bodyPr/>
          <a:lstStyle/>
          <a:p>
            <a:pPr marL="0" indent="0" algn="r">
              <a:buNone/>
            </a:pPr>
            <a:r>
              <a:rPr lang="en-US" sz="1600" b="1" dirty="0" smtClean="0"/>
              <a:t>Learn more about how GPS works and the science learned through research</a:t>
            </a:r>
            <a:endParaRPr lang="en-US" sz="1600" b="1" dirty="0"/>
          </a:p>
        </p:txBody>
      </p:sp>
      <p:pic>
        <p:nvPicPr>
          <p:cNvPr id="3" name="Picture 2" descr="PBO-H2O-waterData.png"/>
          <p:cNvPicPr>
            <a:picLocks noChangeAspect="1"/>
          </p:cNvPicPr>
          <p:nvPr/>
        </p:nvPicPr>
        <p:blipFill rotWithShape="1">
          <a:blip r:embed="rId5">
            <a:extLst>
              <a:ext uri="{28A0092B-C50C-407E-A947-70E740481C1C}">
                <a14:useLocalDpi xmlns:a14="http://schemas.microsoft.com/office/drawing/2010/main" val="0"/>
              </a:ext>
            </a:extLst>
          </a:blip>
          <a:srcRect t="13619" b="33498"/>
          <a:stretch/>
        </p:blipFill>
        <p:spPr>
          <a:xfrm>
            <a:off x="3205717" y="2835903"/>
            <a:ext cx="5938283" cy="2329943"/>
          </a:xfrm>
          <a:prstGeom prst="rect">
            <a:avLst/>
          </a:prstGeom>
        </p:spPr>
      </p:pic>
    </p:spTree>
    <p:extLst>
      <p:ext uri="{BB962C8B-B14F-4D97-AF65-F5344CB8AC3E}">
        <p14:creationId xmlns:p14="http://schemas.microsoft.com/office/powerpoint/2010/main" val="3012557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9125" y="92075"/>
            <a:ext cx="7254875" cy="673100"/>
          </a:xfrm>
        </p:spPr>
        <p:txBody>
          <a:bodyPr/>
          <a:lstStyle/>
          <a:p>
            <a:r>
              <a:rPr lang="en-US" sz="3200" dirty="0" smtClean="0"/>
              <a:t>Websites shown during demonstration</a:t>
            </a:r>
            <a:endParaRPr lang="en-US" sz="3200" dirty="0"/>
          </a:p>
        </p:txBody>
      </p:sp>
      <p:sp>
        <p:nvSpPr>
          <p:cNvPr id="5" name="Content Placeholder 4"/>
          <p:cNvSpPr>
            <a:spLocks noGrp="1"/>
          </p:cNvSpPr>
          <p:nvPr>
            <p:ph sz="half" idx="2"/>
          </p:nvPr>
        </p:nvSpPr>
        <p:spPr>
          <a:xfrm>
            <a:off x="508000" y="5222875"/>
            <a:ext cx="8020050" cy="871538"/>
          </a:xfrm>
        </p:spPr>
        <p:txBody>
          <a:bodyPr/>
          <a:lstStyle/>
          <a:p>
            <a:pPr marL="0" indent="0">
              <a:spcBef>
                <a:spcPts val="0"/>
              </a:spcBef>
              <a:buNone/>
            </a:pPr>
            <a:r>
              <a:rPr lang="en-US" sz="1400" dirty="0" smtClean="0"/>
              <a:t>Many </a:t>
            </a:r>
            <a:r>
              <a:rPr lang="en-US" sz="1400" dirty="0"/>
              <a:t>places to get </a:t>
            </a:r>
            <a:r>
              <a:rPr lang="en-US" sz="1400" dirty="0" err="1" smtClean="0"/>
              <a:t>LiDAR</a:t>
            </a:r>
            <a:r>
              <a:rPr lang="en-US" sz="1400" dirty="0" smtClean="0"/>
              <a:t>!</a:t>
            </a:r>
          </a:p>
          <a:p>
            <a:pPr marL="0" indent="0">
              <a:spcBef>
                <a:spcPts val="0"/>
              </a:spcBef>
              <a:buNone/>
            </a:pPr>
            <a:r>
              <a:rPr lang="en-US" sz="1400" dirty="0" smtClean="0"/>
              <a:t>Open Topography: http</a:t>
            </a:r>
            <a:r>
              <a:rPr lang="en-US" sz="1400" dirty="0"/>
              <a:t>://</a:t>
            </a:r>
            <a:r>
              <a:rPr lang="en-US" sz="1400" dirty="0" err="1"/>
              <a:t>www.opentopography.org</a:t>
            </a:r>
            <a:r>
              <a:rPr lang="en-US" sz="1400" dirty="0"/>
              <a:t>/</a:t>
            </a:r>
          </a:p>
          <a:p>
            <a:pPr marL="0" indent="0">
              <a:spcBef>
                <a:spcPts val="0"/>
              </a:spcBef>
              <a:buNone/>
            </a:pPr>
            <a:r>
              <a:rPr lang="en-US" sz="1400" dirty="0"/>
              <a:t>New York: http://</a:t>
            </a:r>
            <a:r>
              <a:rPr lang="en-US" sz="1400" dirty="0" err="1"/>
              <a:t>gis.ny.gov</a:t>
            </a:r>
            <a:r>
              <a:rPr lang="en-US" sz="1400" dirty="0"/>
              <a:t>/elevation/</a:t>
            </a:r>
            <a:r>
              <a:rPr lang="en-US" sz="1400" dirty="0" err="1"/>
              <a:t>lidar-coverage.htm</a:t>
            </a:r>
            <a:endParaRPr lang="en-US" sz="1400" dirty="0" smtClean="0"/>
          </a:p>
          <a:p>
            <a:pPr marL="0" indent="0">
              <a:spcBef>
                <a:spcPts val="0"/>
              </a:spcBef>
              <a:buNone/>
            </a:pPr>
            <a:r>
              <a:rPr lang="en-US" sz="1400" dirty="0" smtClean="0"/>
              <a:t>Maine: </a:t>
            </a:r>
            <a:r>
              <a:rPr lang="en-US" sz="1400" dirty="0" smtClean="0">
                <a:hlinkClick r:id="rId2"/>
              </a:rPr>
              <a:t>http</a:t>
            </a:r>
            <a:r>
              <a:rPr lang="en-US" sz="1400" dirty="0">
                <a:hlinkClick r:id="rId2"/>
              </a:rPr>
              <a:t>://www.maine.gov/megis/projects/</a:t>
            </a:r>
            <a:r>
              <a:rPr lang="en-US" sz="1400" dirty="0" smtClean="0">
                <a:hlinkClick r:id="rId2"/>
              </a:rPr>
              <a:t>lidar.shtml</a:t>
            </a:r>
            <a:endParaRPr lang="en-US" sz="1400" dirty="0" smtClean="0"/>
          </a:p>
          <a:p>
            <a:pPr marL="0" indent="0">
              <a:spcBef>
                <a:spcPts val="0"/>
              </a:spcBef>
              <a:buNone/>
            </a:pPr>
            <a:r>
              <a:rPr lang="en-US" sz="1400" dirty="0"/>
              <a:t>Vermont: </a:t>
            </a:r>
            <a:r>
              <a:rPr lang="en-US" sz="1400" dirty="0">
                <a:hlinkClick r:id="rId3"/>
              </a:rPr>
              <a:t>http://vcgi.vermont.gov/warehouse/products/ALL-</a:t>
            </a:r>
            <a:r>
              <a:rPr lang="en-US" sz="1400" dirty="0" smtClean="0">
                <a:hlinkClick r:id="rId3"/>
              </a:rPr>
              <a:t>LDR_MIX_LIDAR_STATE_ALL</a:t>
            </a:r>
            <a:endParaRPr lang="en-US" sz="1400" dirty="0" smtClean="0"/>
          </a:p>
          <a:p>
            <a:pPr marL="0" indent="0">
              <a:spcBef>
                <a:spcPts val="0"/>
              </a:spcBef>
              <a:buNone/>
            </a:pPr>
            <a:r>
              <a:rPr lang="en-US" sz="1400" dirty="0"/>
              <a:t>New Hampshire: http://</a:t>
            </a:r>
            <a:r>
              <a:rPr lang="en-US" sz="1400" dirty="0" err="1"/>
              <a:t>www.granit.unh.edu</a:t>
            </a:r>
            <a:r>
              <a:rPr lang="en-US" sz="1400" dirty="0"/>
              <a:t>/</a:t>
            </a:r>
            <a:r>
              <a:rPr lang="en-US" sz="1400" dirty="0" err="1"/>
              <a:t>resourcelibrary</a:t>
            </a:r>
            <a:r>
              <a:rPr lang="en-US" sz="1400" dirty="0"/>
              <a:t>/</a:t>
            </a:r>
            <a:r>
              <a:rPr lang="en-US" sz="1400" dirty="0" err="1"/>
              <a:t>specialtopics</a:t>
            </a:r>
            <a:r>
              <a:rPr lang="en-US" sz="1400" dirty="0"/>
              <a:t>/</a:t>
            </a:r>
            <a:r>
              <a:rPr lang="en-US" sz="1400" dirty="0" err="1"/>
              <a:t>lidar</a:t>
            </a:r>
            <a:r>
              <a:rPr lang="en-US" sz="1400" dirty="0"/>
              <a:t>/</a:t>
            </a:r>
          </a:p>
        </p:txBody>
      </p:sp>
      <p:pic>
        <p:nvPicPr>
          <p:cNvPr id="8" name="Picture 7"/>
          <p:cNvPicPr/>
          <p:nvPr/>
        </p:nvPicPr>
        <p:blipFill>
          <a:blip r:embed="rId4">
            <a:extLst>
              <a:ext uri="{28A0092B-C50C-407E-A947-70E740481C1C}">
                <a14:useLocalDpi xmlns:a14="http://schemas.microsoft.com/office/drawing/2010/main" val="0"/>
              </a:ext>
            </a:extLst>
          </a:blip>
          <a:stretch>
            <a:fillRect/>
          </a:stretch>
        </p:blipFill>
        <p:spPr>
          <a:xfrm>
            <a:off x="142499" y="1057651"/>
            <a:ext cx="6496050" cy="41480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Content Placeholder 4"/>
          <p:cNvSpPr>
            <a:spLocks noGrp="1"/>
          </p:cNvSpPr>
          <p:nvPr>
            <p:ph sz="half" idx="2"/>
          </p:nvPr>
        </p:nvSpPr>
        <p:spPr>
          <a:xfrm>
            <a:off x="1173238" y="742799"/>
            <a:ext cx="7970762" cy="345772"/>
          </a:xfrm>
        </p:spPr>
        <p:txBody>
          <a:bodyPr/>
          <a:lstStyle/>
          <a:p>
            <a:pPr marL="0" indent="0" algn="r">
              <a:buNone/>
            </a:pPr>
            <a:r>
              <a:rPr lang="en-US" sz="1600" b="1" dirty="0" smtClean="0"/>
              <a:t>See the ground and forests with </a:t>
            </a:r>
            <a:r>
              <a:rPr lang="en-US" sz="1600" b="1" dirty="0" err="1" smtClean="0"/>
              <a:t>LiDAR</a:t>
            </a:r>
            <a:endParaRPr lang="en-US" sz="1600" b="1" dirty="0"/>
          </a:p>
        </p:txBody>
      </p:sp>
      <p:pic>
        <p:nvPicPr>
          <p:cNvPr id="4" name="Picture 3" descr="LiDAR-Maine-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0328" y="1984966"/>
            <a:ext cx="4881057" cy="34958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98763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GRACE</a:t>
            </a:r>
            <a:endParaRPr lang="en-US" dirty="0"/>
          </a:p>
        </p:txBody>
      </p:sp>
      <p:pic>
        <p:nvPicPr>
          <p:cNvPr id="4" name="Picture 3" descr="NASA-GRACE-geoids_s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9500" y="2057400"/>
            <a:ext cx="4445000" cy="2743200"/>
          </a:xfrm>
          <a:prstGeom prst="rect">
            <a:avLst/>
          </a:prstGeom>
        </p:spPr>
      </p:pic>
      <p:sp>
        <p:nvSpPr>
          <p:cNvPr id="5" name="Rectangle 4"/>
          <p:cNvSpPr/>
          <p:nvPr/>
        </p:nvSpPr>
        <p:spPr>
          <a:xfrm>
            <a:off x="826045" y="5111896"/>
            <a:ext cx="7743765" cy="369332"/>
          </a:xfrm>
          <a:prstGeom prst="rect">
            <a:avLst/>
          </a:prstGeom>
        </p:spPr>
        <p:txBody>
          <a:bodyPr wrap="square">
            <a:spAutoFit/>
          </a:bodyPr>
          <a:lstStyle/>
          <a:p>
            <a:r>
              <a:rPr lang="en-US" dirty="0"/>
              <a:t>http://</a:t>
            </a:r>
            <a:r>
              <a:rPr lang="en-US" dirty="0" err="1"/>
              <a:t>earthobservatory.nasa.gov</a:t>
            </a:r>
            <a:r>
              <a:rPr lang="en-US" dirty="0"/>
              <a:t>/Features/GRACE/page3.php</a:t>
            </a:r>
          </a:p>
        </p:txBody>
      </p:sp>
    </p:spTree>
    <p:extLst>
      <p:ext uri="{BB962C8B-B14F-4D97-AF65-F5344CB8AC3E}">
        <p14:creationId xmlns:p14="http://schemas.microsoft.com/office/powerpoint/2010/main" val="2774503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the Plates Move</a:t>
            </a:r>
            <a:endParaRPr lang="en-US" dirty="0"/>
          </a:p>
        </p:txBody>
      </p:sp>
      <p:pic>
        <p:nvPicPr>
          <p:cNvPr id="3" name="Picture 2" descr="Eastern-US-Velocity-ma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8761" y="850697"/>
            <a:ext cx="5810150" cy="5779651"/>
          </a:xfrm>
          <a:prstGeom prst="rect">
            <a:avLst/>
          </a:prstGeom>
        </p:spPr>
      </p:pic>
      <p:sp>
        <p:nvSpPr>
          <p:cNvPr id="4" name="Text Box 3"/>
          <p:cNvSpPr txBox="1">
            <a:spLocks noChangeArrowheads="1"/>
          </p:cNvSpPr>
          <p:nvPr/>
        </p:nvSpPr>
        <p:spPr bwMode="auto">
          <a:xfrm rot="16200000">
            <a:off x="7550135" y="5157862"/>
            <a:ext cx="2926120" cy="261610"/>
          </a:xfrm>
          <a:prstGeom prst="rect">
            <a:avLst/>
          </a:prstGeom>
          <a:noFill/>
          <a:ln>
            <a:noFill/>
          </a:ln>
          <a:effectLst/>
          <a:extLst>
            <a:ext uri="{909E8E84-426E-40dd-AFC4-6F175D3DCCD1}">
              <a14:hiddenFill xmlns:a14="http://schemas.microsoft.com/office/drawing/2010/main">
                <a:solidFill>
                  <a:schemeClr val="accent1">
                    <a:alpha val="25000"/>
                  </a:schemeClr>
                </a:solidFill>
              </a14:hiddenFill>
            </a:ext>
            <a:ext uri="{91240B29-F687-4f45-9708-019B960494DF}">
              <a14:hiddenLine xmlns:a14="http://schemas.microsoft.com/office/drawing/2010/main" w="19050">
                <a:solidFill>
                  <a:schemeClr val="tx1"/>
                </a:solidFill>
                <a:miter lim="800000"/>
                <a:headEnd/>
                <a:tailEnd type="none" w="med"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100" dirty="0" smtClean="0"/>
              <a:t>UNAVCO Plate Boundary Observatory Data</a:t>
            </a:r>
            <a:endParaRPr lang="en-US" sz="1100" dirty="0"/>
          </a:p>
        </p:txBody>
      </p:sp>
    </p:spTree>
    <p:extLst>
      <p:ext uri="{BB962C8B-B14F-4D97-AF65-F5344CB8AC3E}">
        <p14:creationId xmlns:p14="http://schemas.microsoft.com/office/powerpoint/2010/main" val="3241666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Oval 2"/>
          <p:cNvSpPr>
            <a:spLocks noChangeArrowheads="1"/>
          </p:cNvSpPr>
          <p:nvPr/>
        </p:nvSpPr>
        <p:spPr bwMode="auto">
          <a:xfrm>
            <a:off x="266700" y="5413375"/>
            <a:ext cx="3044825" cy="1074738"/>
          </a:xfrm>
          <a:prstGeom prst="ellipse">
            <a:avLst/>
          </a:prstGeom>
          <a:solidFill>
            <a:srgbClr val="05C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1682" name="Rectangle 3"/>
          <p:cNvSpPr>
            <a:spLocks noGrp="1" noChangeArrowheads="1"/>
          </p:cNvSpPr>
          <p:nvPr>
            <p:ph type="title"/>
          </p:nvPr>
        </p:nvSpPr>
        <p:spPr>
          <a:noFill/>
        </p:spPr>
        <p:txBody>
          <a:bodyPr lIns="92075" tIns="46038" rIns="92075" bIns="46038"/>
          <a:lstStyle/>
          <a:p>
            <a:pPr eaLnBrk="1" hangingPunct="1"/>
            <a:r>
              <a:rPr lang="en-US">
                <a:latin typeface="Arial" charset="0"/>
                <a:cs typeface="ＭＳ Ｐゴシック" charset="0"/>
              </a:rPr>
              <a:t>High-precision GPS </a:t>
            </a:r>
          </a:p>
        </p:txBody>
      </p:sp>
      <p:grpSp>
        <p:nvGrpSpPr>
          <p:cNvPr id="71683" name="Group 4"/>
          <p:cNvGrpSpPr>
            <a:grpSpLocks/>
          </p:cNvGrpSpPr>
          <p:nvPr/>
        </p:nvGrpSpPr>
        <p:grpSpPr bwMode="auto">
          <a:xfrm>
            <a:off x="6215063" y="539750"/>
            <a:ext cx="682625" cy="690563"/>
            <a:chOff x="5138" y="768"/>
            <a:chExt cx="430" cy="435"/>
          </a:xfrm>
        </p:grpSpPr>
        <p:sp>
          <p:nvSpPr>
            <p:cNvPr id="71800" name="Freeform 5"/>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lstStyle/>
            <a:p>
              <a:endParaRPr lang="en-US"/>
            </a:p>
          </p:txBody>
        </p:sp>
        <p:sp>
          <p:nvSpPr>
            <p:cNvPr id="71801" name="Freeform 6"/>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lstStyle/>
            <a:p>
              <a:endParaRPr lang="en-US"/>
            </a:p>
          </p:txBody>
        </p:sp>
        <p:sp>
          <p:nvSpPr>
            <p:cNvPr id="71802" name="Freeform 7"/>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lstStyle/>
            <a:p>
              <a:endParaRPr lang="en-US"/>
            </a:p>
          </p:txBody>
        </p:sp>
        <p:sp>
          <p:nvSpPr>
            <p:cNvPr id="71803" name="Freeform 8"/>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804" name="Freeform 9"/>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805" name="Line 10"/>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71806" name="Line 11"/>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71684" name="Group 12"/>
          <p:cNvGrpSpPr>
            <a:grpSpLocks/>
          </p:cNvGrpSpPr>
          <p:nvPr/>
        </p:nvGrpSpPr>
        <p:grpSpPr bwMode="auto">
          <a:xfrm>
            <a:off x="1190625" y="4262438"/>
            <a:ext cx="1198563" cy="1812925"/>
            <a:chOff x="1035" y="2880"/>
            <a:chExt cx="755" cy="1142"/>
          </a:xfrm>
        </p:grpSpPr>
        <p:pic>
          <p:nvPicPr>
            <p:cNvPr id="71796" name="Picture 1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 y="3012"/>
              <a:ext cx="755" cy="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97" name="Oval 14"/>
            <p:cNvSpPr>
              <a:spLocks noChangeArrowheads="1"/>
            </p:cNvSpPr>
            <p:nvPr/>
          </p:nvSpPr>
          <p:spPr bwMode="auto">
            <a:xfrm>
              <a:off x="1178" y="2880"/>
              <a:ext cx="486" cy="105"/>
            </a:xfrm>
            <a:prstGeom prst="ellipse">
              <a:avLst/>
            </a:prstGeom>
            <a:solidFill>
              <a:srgbClr val="FFFFFF"/>
            </a:solidFill>
            <a:ln w="12700">
              <a:solidFill>
                <a:srgbClr val="000000"/>
              </a:solidFill>
              <a:round/>
              <a:headEnd/>
              <a:tailEnd/>
            </a:ln>
          </p:spPr>
          <p:txBody>
            <a:bodyPr wrap="none" anchor="ctr"/>
            <a:lstStyle/>
            <a:p>
              <a:endParaRPr lang="en-US"/>
            </a:p>
          </p:txBody>
        </p:sp>
        <p:sp>
          <p:nvSpPr>
            <p:cNvPr id="71798" name="Line 15"/>
            <p:cNvSpPr>
              <a:spLocks noChangeShapeType="1"/>
            </p:cNvSpPr>
            <p:nvPr/>
          </p:nvSpPr>
          <p:spPr bwMode="auto">
            <a:xfrm flipV="1">
              <a:off x="1318" y="2908"/>
              <a:ext cx="94" cy="1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71799" name="Line 16"/>
            <p:cNvSpPr>
              <a:spLocks noChangeShapeType="1"/>
            </p:cNvSpPr>
            <p:nvPr/>
          </p:nvSpPr>
          <p:spPr bwMode="auto">
            <a:xfrm>
              <a:off x="1404" y="2908"/>
              <a:ext cx="78" cy="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71685" name="Line 17"/>
          <p:cNvSpPr>
            <a:spLocks noChangeShapeType="1"/>
          </p:cNvSpPr>
          <p:nvPr/>
        </p:nvSpPr>
        <p:spPr bwMode="auto">
          <a:xfrm flipH="1">
            <a:off x="2095500" y="1162050"/>
            <a:ext cx="4271963" cy="3024188"/>
          </a:xfrm>
          <a:prstGeom prst="line">
            <a:avLst/>
          </a:prstGeom>
          <a:noFill/>
          <a:ln w="12700">
            <a:solidFill>
              <a:schemeClr val="tx2"/>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71686" name="Group 18"/>
          <p:cNvGrpSpPr>
            <a:grpSpLocks/>
          </p:cNvGrpSpPr>
          <p:nvPr/>
        </p:nvGrpSpPr>
        <p:grpSpPr bwMode="auto">
          <a:xfrm>
            <a:off x="1817688" y="1127125"/>
            <a:ext cx="4660900" cy="3194050"/>
            <a:chOff x="1430" y="1060"/>
            <a:chExt cx="3787" cy="1857"/>
          </a:xfrm>
        </p:grpSpPr>
        <p:sp>
          <p:nvSpPr>
            <p:cNvPr id="71746" name="Freeform 19"/>
            <p:cNvSpPr>
              <a:spLocks/>
            </p:cNvSpPr>
            <p:nvPr/>
          </p:nvSpPr>
          <p:spPr bwMode="auto">
            <a:xfrm>
              <a:off x="1732" y="2696"/>
              <a:ext cx="51" cy="123"/>
            </a:xfrm>
            <a:custGeom>
              <a:avLst/>
              <a:gdLst>
                <a:gd name="T0" fmla="*/ 37 w 51"/>
                <a:gd name="T1" fmla="*/ 45 h 123"/>
                <a:gd name="T2" fmla="*/ 35 w 51"/>
                <a:gd name="T3" fmla="*/ 37 h 123"/>
                <a:gd name="T4" fmla="*/ 34 w 51"/>
                <a:gd name="T5" fmla="*/ 29 h 123"/>
                <a:gd name="T6" fmla="*/ 36 w 51"/>
                <a:gd name="T7" fmla="*/ 22 h 123"/>
                <a:gd name="T8" fmla="*/ 36 w 51"/>
                <a:gd name="T9" fmla="*/ 17 h 123"/>
                <a:gd name="T10" fmla="*/ 38 w 51"/>
                <a:gd name="T11" fmla="*/ 13 h 123"/>
                <a:gd name="T12" fmla="*/ 42 w 51"/>
                <a:gd name="T13" fmla="*/ 9 h 123"/>
                <a:gd name="T14" fmla="*/ 45 w 51"/>
                <a:gd name="T15" fmla="*/ 6 h 123"/>
                <a:gd name="T16" fmla="*/ 50 w 51"/>
                <a:gd name="T17" fmla="*/ 3 h 123"/>
                <a:gd name="T18" fmla="*/ 45 w 51"/>
                <a:gd name="T19" fmla="*/ 1 h 123"/>
                <a:gd name="T20" fmla="*/ 41 w 51"/>
                <a:gd name="T21" fmla="*/ 0 h 123"/>
                <a:gd name="T22" fmla="*/ 33 w 51"/>
                <a:gd name="T23" fmla="*/ 0 h 123"/>
                <a:gd name="T24" fmla="*/ 28 w 51"/>
                <a:gd name="T25" fmla="*/ 0 h 123"/>
                <a:gd name="T26" fmla="*/ 23 w 51"/>
                <a:gd name="T27" fmla="*/ 1 h 123"/>
                <a:gd name="T28" fmla="*/ 18 w 51"/>
                <a:gd name="T29" fmla="*/ 3 h 123"/>
                <a:gd name="T30" fmla="*/ 13 w 51"/>
                <a:gd name="T31" fmla="*/ 4 h 123"/>
                <a:gd name="T32" fmla="*/ 7 w 51"/>
                <a:gd name="T33" fmla="*/ 6 h 123"/>
                <a:gd name="T34" fmla="*/ 4 w 51"/>
                <a:gd name="T35" fmla="*/ 8 h 123"/>
                <a:gd name="T36" fmla="*/ 1 w 51"/>
                <a:gd name="T37" fmla="*/ 11 h 123"/>
                <a:gd name="T38" fmla="*/ 0 w 51"/>
                <a:gd name="T39" fmla="*/ 15 h 123"/>
                <a:gd name="T40" fmla="*/ 0 w 51"/>
                <a:gd name="T41" fmla="*/ 19 h 123"/>
                <a:gd name="T42" fmla="*/ 0 w 51"/>
                <a:gd name="T43" fmla="*/ 22 h 123"/>
                <a:gd name="T44" fmla="*/ 4 w 51"/>
                <a:gd name="T45" fmla="*/ 63 h 123"/>
                <a:gd name="T46" fmla="*/ 10 w 51"/>
                <a:gd name="T47" fmla="*/ 99 h 123"/>
                <a:gd name="T48" fmla="*/ 11 w 51"/>
                <a:gd name="T49" fmla="*/ 103 h 123"/>
                <a:gd name="T50" fmla="*/ 11 w 51"/>
                <a:gd name="T51" fmla="*/ 106 h 123"/>
                <a:gd name="T52" fmla="*/ 10 w 51"/>
                <a:gd name="T53" fmla="*/ 108 h 123"/>
                <a:gd name="T54" fmla="*/ 7 w 51"/>
                <a:gd name="T55" fmla="*/ 111 h 123"/>
                <a:gd name="T56" fmla="*/ 4 w 51"/>
                <a:gd name="T57" fmla="*/ 114 h 123"/>
                <a:gd name="T58" fmla="*/ 14 w 51"/>
                <a:gd name="T59" fmla="*/ 119 h 123"/>
                <a:gd name="T60" fmla="*/ 25 w 51"/>
                <a:gd name="T61" fmla="*/ 122 h 123"/>
                <a:gd name="T62" fmla="*/ 32 w 51"/>
                <a:gd name="T63" fmla="*/ 121 h 123"/>
                <a:gd name="T64" fmla="*/ 37 w 51"/>
                <a:gd name="T65" fmla="*/ 121 h 123"/>
                <a:gd name="T66" fmla="*/ 41 w 51"/>
                <a:gd name="T67" fmla="*/ 118 h 123"/>
                <a:gd name="T68" fmla="*/ 45 w 51"/>
                <a:gd name="T69" fmla="*/ 116 h 123"/>
                <a:gd name="T70" fmla="*/ 47 w 51"/>
                <a:gd name="T71" fmla="*/ 112 h 123"/>
                <a:gd name="T72" fmla="*/ 47 w 51"/>
                <a:gd name="T73" fmla="*/ 109 h 123"/>
                <a:gd name="T74" fmla="*/ 47 w 51"/>
                <a:gd name="T75" fmla="*/ 105 h 123"/>
                <a:gd name="T76" fmla="*/ 47 w 51"/>
                <a:gd name="T77" fmla="*/ 100 h 123"/>
                <a:gd name="T78" fmla="*/ 46 w 51"/>
                <a:gd name="T79" fmla="*/ 94 h 123"/>
                <a:gd name="T80" fmla="*/ 44 w 51"/>
                <a:gd name="T81" fmla="*/ 86 h 123"/>
                <a:gd name="T82" fmla="*/ 37 w 51"/>
                <a:gd name="T83" fmla="*/ 45 h 1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123"/>
                <a:gd name="T128" fmla="*/ 51 w 51"/>
                <a:gd name="T129" fmla="*/ 123 h 1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123">
                  <a:moveTo>
                    <a:pt x="37" y="45"/>
                  </a:moveTo>
                  <a:lnTo>
                    <a:pt x="35" y="37"/>
                  </a:lnTo>
                  <a:lnTo>
                    <a:pt x="34" y="29"/>
                  </a:lnTo>
                  <a:lnTo>
                    <a:pt x="36" y="22"/>
                  </a:lnTo>
                  <a:lnTo>
                    <a:pt x="36" y="17"/>
                  </a:lnTo>
                  <a:lnTo>
                    <a:pt x="38" y="13"/>
                  </a:lnTo>
                  <a:lnTo>
                    <a:pt x="42" y="9"/>
                  </a:lnTo>
                  <a:lnTo>
                    <a:pt x="45" y="6"/>
                  </a:lnTo>
                  <a:lnTo>
                    <a:pt x="50" y="3"/>
                  </a:lnTo>
                  <a:lnTo>
                    <a:pt x="45" y="1"/>
                  </a:lnTo>
                  <a:lnTo>
                    <a:pt x="41" y="0"/>
                  </a:lnTo>
                  <a:lnTo>
                    <a:pt x="33" y="0"/>
                  </a:lnTo>
                  <a:lnTo>
                    <a:pt x="28" y="0"/>
                  </a:lnTo>
                  <a:lnTo>
                    <a:pt x="23" y="1"/>
                  </a:lnTo>
                  <a:lnTo>
                    <a:pt x="18" y="3"/>
                  </a:lnTo>
                  <a:lnTo>
                    <a:pt x="13" y="4"/>
                  </a:lnTo>
                  <a:lnTo>
                    <a:pt x="7" y="6"/>
                  </a:lnTo>
                  <a:lnTo>
                    <a:pt x="4" y="8"/>
                  </a:lnTo>
                  <a:lnTo>
                    <a:pt x="1" y="11"/>
                  </a:lnTo>
                  <a:lnTo>
                    <a:pt x="0" y="15"/>
                  </a:lnTo>
                  <a:lnTo>
                    <a:pt x="0" y="19"/>
                  </a:lnTo>
                  <a:lnTo>
                    <a:pt x="0" y="22"/>
                  </a:lnTo>
                  <a:lnTo>
                    <a:pt x="4" y="63"/>
                  </a:lnTo>
                  <a:lnTo>
                    <a:pt x="10" y="99"/>
                  </a:lnTo>
                  <a:lnTo>
                    <a:pt x="11" y="103"/>
                  </a:lnTo>
                  <a:lnTo>
                    <a:pt x="11" y="106"/>
                  </a:lnTo>
                  <a:lnTo>
                    <a:pt x="10" y="108"/>
                  </a:lnTo>
                  <a:lnTo>
                    <a:pt x="7" y="111"/>
                  </a:lnTo>
                  <a:lnTo>
                    <a:pt x="4" y="114"/>
                  </a:lnTo>
                  <a:lnTo>
                    <a:pt x="14" y="119"/>
                  </a:lnTo>
                  <a:lnTo>
                    <a:pt x="25" y="122"/>
                  </a:lnTo>
                  <a:lnTo>
                    <a:pt x="32" y="121"/>
                  </a:lnTo>
                  <a:lnTo>
                    <a:pt x="37" y="121"/>
                  </a:lnTo>
                  <a:lnTo>
                    <a:pt x="41" y="118"/>
                  </a:lnTo>
                  <a:lnTo>
                    <a:pt x="45" y="116"/>
                  </a:lnTo>
                  <a:lnTo>
                    <a:pt x="47" y="112"/>
                  </a:lnTo>
                  <a:lnTo>
                    <a:pt x="47" y="109"/>
                  </a:lnTo>
                  <a:lnTo>
                    <a:pt x="47" y="105"/>
                  </a:lnTo>
                  <a:lnTo>
                    <a:pt x="47" y="100"/>
                  </a:lnTo>
                  <a:lnTo>
                    <a:pt x="46" y="94"/>
                  </a:lnTo>
                  <a:lnTo>
                    <a:pt x="44" y="86"/>
                  </a:lnTo>
                  <a:lnTo>
                    <a:pt x="37" y="45"/>
                  </a:lnTo>
                </a:path>
              </a:pathLst>
            </a:custGeom>
            <a:solidFill>
              <a:srgbClr val="800000"/>
            </a:solidFill>
            <a:ln w="12700" cap="rnd">
              <a:solidFill>
                <a:srgbClr val="800000"/>
              </a:solidFill>
              <a:round/>
              <a:headEnd/>
              <a:tailEnd/>
            </a:ln>
          </p:spPr>
          <p:txBody>
            <a:bodyPr/>
            <a:lstStyle/>
            <a:p>
              <a:endParaRPr lang="en-US"/>
            </a:p>
          </p:txBody>
        </p:sp>
        <p:sp>
          <p:nvSpPr>
            <p:cNvPr id="71747" name="Freeform 20"/>
            <p:cNvSpPr>
              <a:spLocks/>
            </p:cNvSpPr>
            <p:nvPr/>
          </p:nvSpPr>
          <p:spPr bwMode="auto">
            <a:xfrm>
              <a:off x="1583" y="2773"/>
              <a:ext cx="50" cy="119"/>
            </a:xfrm>
            <a:custGeom>
              <a:avLst/>
              <a:gdLst>
                <a:gd name="T0" fmla="*/ 34 w 50"/>
                <a:gd name="T1" fmla="*/ 43 h 119"/>
                <a:gd name="T2" fmla="*/ 33 w 50"/>
                <a:gd name="T3" fmla="*/ 37 h 119"/>
                <a:gd name="T4" fmla="*/ 34 w 50"/>
                <a:gd name="T5" fmla="*/ 29 h 119"/>
                <a:gd name="T6" fmla="*/ 34 w 50"/>
                <a:gd name="T7" fmla="*/ 22 h 119"/>
                <a:gd name="T8" fmla="*/ 35 w 50"/>
                <a:gd name="T9" fmla="*/ 17 h 119"/>
                <a:gd name="T10" fmla="*/ 37 w 50"/>
                <a:gd name="T11" fmla="*/ 12 h 119"/>
                <a:gd name="T12" fmla="*/ 39 w 50"/>
                <a:gd name="T13" fmla="*/ 9 h 119"/>
                <a:gd name="T14" fmla="*/ 42 w 50"/>
                <a:gd name="T15" fmla="*/ 6 h 119"/>
                <a:gd name="T16" fmla="*/ 49 w 50"/>
                <a:gd name="T17" fmla="*/ 3 h 119"/>
                <a:gd name="T18" fmla="*/ 44 w 50"/>
                <a:gd name="T19" fmla="*/ 1 h 119"/>
                <a:gd name="T20" fmla="*/ 39 w 50"/>
                <a:gd name="T21" fmla="*/ 0 h 119"/>
                <a:gd name="T22" fmla="*/ 32 w 50"/>
                <a:gd name="T23" fmla="*/ 0 h 119"/>
                <a:gd name="T24" fmla="*/ 26 w 50"/>
                <a:gd name="T25" fmla="*/ 0 h 119"/>
                <a:gd name="T26" fmla="*/ 21 w 50"/>
                <a:gd name="T27" fmla="*/ 2 h 119"/>
                <a:gd name="T28" fmla="*/ 17 w 50"/>
                <a:gd name="T29" fmla="*/ 3 h 119"/>
                <a:gd name="T30" fmla="*/ 12 w 50"/>
                <a:gd name="T31" fmla="*/ 4 h 119"/>
                <a:gd name="T32" fmla="*/ 7 w 50"/>
                <a:gd name="T33" fmla="*/ 6 h 119"/>
                <a:gd name="T34" fmla="*/ 3 w 50"/>
                <a:gd name="T35" fmla="*/ 8 h 119"/>
                <a:gd name="T36" fmla="*/ 2 w 50"/>
                <a:gd name="T37" fmla="*/ 12 h 119"/>
                <a:gd name="T38" fmla="*/ 1 w 50"/>
                <a:gd name="T39" fmla="*/ 15 h 119"/>
                <a:gd name="T40" fmla="*/ 0 w 50"/>
                <a:gd name="T41" fmla="*/ 18 h 119"/>
                <a:gd name="T42" fmla="*/ 1 w 50"/>
                <a:gd name="T43" fmla="*/ 22 h 119"/>
                <a:gd name="T44" fmla="*/ 3 w 50"/>
                <a:gd name="T45" fmla="*/ 62 h 119"/>
                <a:gd name="T46" fmla="*/ 10 w 50"/>
                <a:gd name="T47" fmla="*/ 98 h 119"/>
                <a:gd name="T48" fmla="*/ 10 w 50"/>
                <a:gd name="T49" fmla="*/ 103 h 119"/>
                <a:gd name="T50" fmla="*/ 11 w 50"/>
                <a:gd name="T51" fmla="*/ 105 h 119"/>
                <a:gd name="T52" fmla="*/ 11 w 50"/>
                <a:gd name="T53" fmla="*/ 107 h 119"/>
                <a:gd name="T54" fmla="*/ 9 w 50"/>
                <a:gd name="T55" fmla="*/ 110 h 119"/>
                <a:gd name="T56" fmla="*/ 6 w 50"/>
                <a:gd name="T57" fmla="*/ 111 h 119"/>
                <a:gd name="T58" fmla="*/ 16 w 50"/>
                <a:gd name="T59" fmla="*/ 115 h 119"/>
                <a:gd name="T60" fmla="*/ 25 w 50"/>
                <a:gd name="T61" fmla="*/ 118 h 119"/>
                <a:gd name="T62" fmla="*/ 30 w 50"/>
                <a:gd name="T63" fmla="*/ 118 h 119"/>
                <a:gd name="T64" fmla="*/ 34 w 50"/>
                <a:gd name="T65" fmla="*/ 117 h 119"/>
                <a:gd name="T66" fmla="*/ 38 w 50"/>
                <a:gd name="T67" fmla="*/ 116 h 119"/>
                <a:gd name="T68" fmla="*/ 42 w 50"/>
                <a:gd name="T69" fmla="*/ 114 h 119"/>
                <a:gd name="T70" fmla="*/ 44 w 50"/>
                <a:gd name="T71" fmla="*/ 112 h 119"/>
                <a:gd name="T72" fmla="*/ 45 w 50"/>
                <a:gd name="T73" fmla="*/ 110 h 119"/>
                <a:gd name="T74" fmla="*/ 45 w 50"/>
                <a:gd name="T75" fmla="*/ 107 h 119"/>
                <a:gd name="T76" fmla="*/ 44 w 50"/>
                <a:gd name="T77" fmla="*/ 104 h 119"/>
                <a:gd name="T78" fmla="*/ 43 w 50"/>
                <a:gd name="T79" fmla="*/ 99 h 119"/>
                <a:gd name="T80" fmla="*/ 41 w 50"/>
                <a:gd name="T81" fmla="*/ 92 h 119"/>
                <a:gd name="T82" fmla="*/ 40 w 50"/>
                <a:gd name="T83" fmla="*/ 85 h 119"/>
                <a:gd name="T84" fmla="*/ 34 w 50"/>
                <a:gd name="T85" fmla="*/ 43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0"/>
                <a:gd name="T130" fmla="*/ 0 h 119"/>
                <a:gd name="T131" fmla="*/ 50 w 50"/>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0" h="119">
                  <a:moveTo>
                    <a:pt x="34" y="43"/>
                  </a:moveTo>
                  <a:lnTo>
                    <a:pt x="33" y="37"/>
                  </a:lnTo>
                  <a:lnTo>
                    <a:pt x="34" y="29"/>
                  </a:lnTo>
                  <a:lnTo>
                    <a:pt x="34" y="22"/>
                  </a:lnTo>
                  <a:lnTo>
                    <a:pt x="35" y="17"/>
                  </a:lnTo>
                  <a:lnTo>
                    <a:pt x="37" y="12"/>
                  </a:lnTo>
                  <a:lnTo>
                    <a:pt x="39" y="9"/>
                  </a:lnTo>
                  <a:lnTo>
                    <a:pt x="42" y="6"/>
                  </a:lnTo>
                  <a:lnTo>
                    <a:pt x="49" y="3"/>
                  </a:lnTo>
                  <a:lnTo>
                    <a:pt x="44" y="1"/>
                  </a:lnTo>
                  <a:lnTo>
                    <a:pt x="39" y="0"/>
                  </a:lnTo>
                  <a:lnTo>
                    <a:pt x="32" y="0"/>
                  </a:lnTo>
                  <a:lnTo>
                    <a:pt x="26" y="0"/>
                  </a:lnTo>
                  <a:lnTo>
                    <a:pt x="21" y="2"/>
                  </a:lnTo>
                  <a:lnTo>
                    <a:pt x="17" y="3"/>
                  </a:lnTo>
                  <a:lnTo>
                    <a:pt x="12" y="4"/>
                  </a:lnTo>
                  <a:lnTo>
                    <a:pt x="7" y="6"/>
                  </a:lnTo>
                  <a:lnTo>
                    <a:pt x="3" y="8"/>
                  </a:lnTo>
                  <a:lnTo>
                    <a:pt x="2" y="12"/>
                  </a:lnTo>
                  <a:lnTo>
                    <a:pt x="1" y="15"/>
                  </a:lnTo>
                  <a:lnTo>
                    <a:pt x="0" y="18"/>
                  </a:lnTo>
                  <a:lnTo>
                    <a:pt x="1" y="22"/>
                  </a:lnTo>
                  <a:lnTo>
                    <a:pt x="3" y="62"/>
                  </a:lnTo>
                  <a:lnTo>
                    <a:pt x="10" y="98"/>
                  </a:lnTo>
                  <a:lnTo>
                    <a:pt x="10" y="103"/>
                  </a:lnTo>
                  <a:lnTo>
                    <a:pt x="11" y="105"/>
                  </a:lnTo>
                  <a:lnTo>
                    <a:pt x="11" y="107"/>
                  </a:lnTo>
                  <a:lnTo>
                    <a:pt x="9" y="110"/>
                  </a:lnTo>
                  <a:lnTo>
                    <a:pt x="6" y="111"/>
                  </a:lnTo>
                  <a:lnTo>
                    <a:pt x="16" y="115"/>
                  </a:lnTo>
                  <a:lnTo>
                    <a:pt x="25" y="118"/>
                  </a:lnTo>
                  <a:lnTo>
                    <a:pt x="30" y="118"/>
                  </a:lnTo>
                  <a:lnTo>
                    <a:pt x="34" y="117"/>
                  </a:lnTo>
                  <a:lnTo>
                    <a:pt x="38" y="116"/>
                  </a:lnTo>
                  <a:lnTo>
                    <a:pt x="42" y="114"/>
                  </a:lnTo>
                  <a:lnTo>
                    <a:pt x="44" y="112"/>
                  </a:lnTo>
                  <a:lnTo>
                    <a:pt x="45" y="110"/>
                  </a:lnTo>
                  <a:lnTo>
                    <a:pt x="45" y="107"/>
                  </a:lnTo>
                  <a:lnTo>
                    <a:pt x="44" y="104"/>
                  </a:lnTo>
                  <a:lnTo>
                    <a:pt x="43" y="99"/>
                  </a:lnTo>
                  <a:lnTo>
                    <a:pt x="41" y="92"/>
                  </a:lnTo>
                  <a:lnTo>
                    <a:pt x="40" y="85"/>
                  </a:lnTo>
                  <a:lnTo>
                    <a:pt x="34" y="43"/>
                  </a:lnTo>
                </a:path>
              </a:pathLst>
            </a:custGeom>
            <a:solidFill>
              <a:srgbClr val="800000"/>
            </a:solidFill>
            <a:ln w="12700" cap="rnd">
              <a:solidFill>
                <a:srgbClr val="800000"/>
              </a:solidFill>
              <a:round/>
              <a:headEnd/>
              <a:tailEnd/>
            </a:ln>
          </p:spPr>
          <p:txBody>
            <a:bodyPr/>
            <a:lstStyle/>
            <a:p>
              <a:endParaRPr lang="en-US"/>
            </a:p>
          </p:txBody>
        </p:sp>
        <p:sp>
          <p:nvSpPr>
            <p:cNvPr id="71748" name="Freeform 21"/>
            <p:cNvSpPr>
              <a:spLocks/>
            </p:cNvSpPr>
            <p:nvPr/>
          </p:nvSpPr>
          <p:spPr bwMode="auto">
            <a:xfrm>
              <a:off x="2029" y="2551"/>
              <a:ext cx="49" cy="123"/>
            </a:xfrm>
            <a:custGeom>
              <a:avLst/>
              <a:gdLst>
                <a:gd name="T0" fmla="*/ 35 w 49"/>
                <a:gd name="T1" fmla="*/ 45 h 123"/>
                <a:gd name="T2" fmla="*/ 34 w 49"/>
                <a:gd name="T3" fmla="*/ 37 h 123"/>
                <a:gd name="T4" fmla="*/ 32 w 49"/>
                <a:gd name="T5" fmla="*/ 29 h 123"/>
                <a:gd name="T6" fmla="*/ 34 w 49"/>
                <a:gd name="T7" fmla="*/ 22 h 123"/>
                <a:gd name="T8" fmla="*/ 35 w 49"/>
                <a:gd name="T9" fmla="*/ 17 h 123"/>
                <a:gd name="T10" fmla="*/ 37 w 49"/>
                <a:gd name="T11" fmla="*/ 13 h 123"/>
                <a:gd name="T12" fmla="*/ 40 w 49"/>
                <a:gd name="T13" fmla="*/ 9 h 123"/>
                <a:gd name="T14" fmla="*/ 43 w 49"/>
                <a:gd name="T15" fmla="*/ 6 h 123"/>
                <a:gd name="T16" fmla="*/ 48 w 49"/>
                <a:gd name="T17" fmla="*/ 3 h 123"/>
                <a:gd name="T18" fmla="*/ 43 w 49"/>
                <a:gd name="T19" fmla="*/ 1 h 123"/>
                <a:gd name="T20" fmla="*/ 39 w 49"/>
                <a:gd name="T21" fmla="*/ 0 h 123"/>
                <a:gd name="T22" fmla="*/ 32 w 49"/>
                <a:gd name="T23" fmla="*/ 0 h 123"/>
                <a:gd name="T24" fmla="*/ 27 w 49"/>
                <a:gd name="T25" fmla="*/ 0 h 123"/>
                <a:gd name="T26" fmla="*/ 22 w 49"/>
                <a:gd name="T27" fmla="*/ 1 h 123"/>
                <a:gd name="T28" fmla="*/ 17 w 49"/>
                <a:gd name="T29" fmla="*/ 3 h 123"/>
                <a:gd name="T30" fmla="*/ 13 w 49"/>
                <a:gd name="T31" fmla="*/ 4 h 123"/>
                <a:gd name="T32" fmla="*/ 7 w 49"/>
                <a:gd name="T33" fmla="*/ 6 h 123"/>
                <a:gd name="T34" fmla="*/ 4 w 49"/>
                <a:gd name="T35" fmla="*/ 8 h 123"/>
                <a:gd name="T36" fmla="*/ 1 w 49"/>
                <a:gd name="T37" fmla="*/ 11 h 123"/>
                <a:gd name="T38" fmla="*/ 0 w 49"/>
                <a:gd name="T39" fmla="*/ 15 h 123"/>
                <a:gd name="T40" fmla="*/ 0 w 49"/>
                <a:gd name="T41" fmla="*/ 19 h 123"/>
                <a:gd name="T42" fmla="*/ 0 w 49"/>
                <a:gd name="T43" fmla="*/ 22 h 123"/>
                <a:gd name="T44" fmla="*/ 4 w 49"/>
                <a:gd name="T45" fmla="*/ 63 h 123"/>
                <a:gd name="T46" fmla="*/ 9 w 49"/>
                <a:gd name="T47" fmla="*/ 99 h 123"/>
                <a:gd name="T48" fmla="*/ 11 w 49"/>
                <a:gd name="T49" fmla="*/ 103 h 123"/>
                <a:gd name="T50" fmla="*/ 10 w 49"/>
                <a:gd name="T51" fmla="*/ 106 h 123"/>
                <a:gd name="T52" fmla="*/ 9 w 49"/>
                <a:gd name="T53" fmla="*/ 108 h 123"/>
                <a:gd name="T54" fmla="*/ 7 w 49"/>
                <a:gd name="T55" fmla="*/ 111 h 123"/>
                <a:gd name="T56" fmla="*/ 4 w 49"/>
                <a:gd name="T57" fmla="*/ 114 h 123"/>
                <a:gd name="T58" fmla="*/ 14 w 49"/>
                <a:gd name="T59" fmla="*/ 119 h 123"/>
                <a:gd name="T60" fmla="*/ 24 w 49"/>
                <a:gd name="T61" fmla="*/ 122 h 123"/>
                <a:gd name="T62" fmla="*/ 31 w 49"/>
                <a:gd name="T63" fmla="*/ 121 h 123"/>
                <a:gd name="T64" fmla="*/ 35 w 49"/>
                <a:gd name="T65" fmla="*/ 121 h 123"/>
                <a:gd name="T66" fmla="*/ 39 w 49"/>
                <a:gd name="T67" fmla="*/ 118 h 123"/>
                <a:gd name="T68" fmla="*/ 43 w 49"/>
                <a:gd name="T69" fmla="*/ 116 h 123"/>
                <a:gd name="T70" fmla="*/ 45 w 49"/>
                <a:gd name="T71" fmla="*/ 112 h 123"/>
                <a:gd name="T72" fmla="*/ 45 w 49"/>
                <a:gd name="T73" fmla="*/ 109 h 123"/>
                <a:gd name="T74" fmla="*/ 45 w 49"/>
                <a:gd name="T75" fmla="*/ 105 h 123"/>
                <a:gd name="T76" fmla="*/ 45 w 49"/>
                <a:gd name="T77" fmla="*/ 100 h 123"/>
                <a:gd name="T78" fmla="*/ 44 w 49"/>
                <a:gd name="T79" fmla="*/ 94 h 123"/>
                <a:gd name="T80" fmla="*/ 42 w 49"/>
                <a:gd name="T81" fmla="*/ 86 h 123"/>
                <a:gd name="T82" fmla="*/ 35 w 49"/>
                <a:gd name="T83" fmla="*/ 45 h 1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3"/>
                <a:gd name="T128" fmla="*/ 49 w 49"/>
                <a:gd name="T129" fmla="*/ 123 h 1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3">
                  <a:moveTo>
                    <a:pt x="35" y="45"/>
                  </a:moveTo>
                  <a:lnTo>
                    <a:pt x="34" y="37"/>
                  </a:lnTo>
                  <a:lnTo>
                    <a:pt x="32" y="29"/>
                  </a:lnTo>
                  <a:lnTo>
                    <a:pt x="34" y="22"/>
                  </a:lnTo>
                  <a:lnTo>
                    <a:pt x="35" y="17"/>
                  </a:lnTo>
                  <a:lnTo>
                    <a:pt x="37" y="13"/>
                  </a:lnTo>
                  <a:lnTo>
                    <a:pt x="40" y="9"/>
                  </a:lnTo>
                  <a:lnTo>
                    <a:pt x="43" y="6"/>
                  </a:lnTo>
                  <a:lnTo>
                    <a:pt x="48" y="3"/>
                  </a:lnTo>
                  <a:lnTo>
                    <a:pt x="43" y="1"/>
                  </a:lnTo>
                  <a:lnTo>
                    <a:pt x="39" y="0"/>
                  </a:lnTo>
                  <a:lnTo>
                    <a:pt x="32" y="0"/>
                  </a:lnTo>
                  <a:lnTo>
                    <a:pt x="27" y="0"/>
                  </a:lnTo>
                  <a:lnTo>
                    <a:pt x="22" y="1"/>
                  </a:lnTo>
                  <a:lnTo>
                    <a:pt x="17" y="3"/>
                  </a:lnTo>
                  <a:lnTo>
                    <a:pt x="13" y="4"/>
                  </a:lnTo>
                  <a:lnTo>
                    <a:pt x="7" y="6"/>
                  </a:lnTo>
                  <a:lnTo>
                    <a:pt x="4" y="8"/>
                  </a:lnTo>
                  <a:lnTo>
                    <a:pt x="1" y="11"/>
                  </a:lnTo>
                  <a:lnTo>
                    <a:pt x="0" y="15"/>
                  </a:lnTo>
                  <a:lnTo>
                    <a:pt x="0" y="19"/>
                  </a:lnTo>
                  <a:lnTo>
                    <a:pt x="0" y="22"/>
                  </a:lnTo>
                  <a:lnTo>
                    <a:pt x="4" y="63"/>
                  </a:lnTo>
                  <a:lnTo>
                    <a:pt x="9" y="99"/>
                  </a:lnTo>
                  <a:lnTo>
                    <a:pt x="11" y="103"/>
                  </a:lnTo>
                  <a:lnTo>
                    <a:pt x="10" y="106"/>
                  </a:lnTo>
                  <a:lnTo>
                    <a:pt x="9" y="108"/>
                  </a:lnTo>
                  <a:lnTo>
                    <a:pt x="7" y="111"/>
                  </a:lnTo>
                  <a:lnTo>
                    <a:pt x="4" y="114"/>
                  </a:lnTo>
                  <a:lnTo>
                    <a:pt x="14" y="119"/>
                  </a:lnTo>
                  <a:lnTo>
                    <a:pt x="24" y="122"/>
                  </a:lnTo>
                  <a:lnTo>
                    <a:pt x="31" y="121"/>
                  </a:lnTo>
                  <a:lnTo>
                    <a:pt x="35" y="121"/>
                  </a:lnTo>
                  <a:lnTo>
                    <a:pt x="39" y="118"/>
                  </a:lnTo>
                  <a:lnTo>
                    <a:pt x="43" y="116"/>
                  </a:lnTo>
                  <a:lnTo>
                    <a:pt x="45" y="112"/>
                  </a:lnTo>
                  <a:lnTo>
                    <a:pt x="45" y="109"/>
                  </a:lnTo>
                  <a:lnTo>
                    <a:pt x="45" y="105"/>
                  </a:lnTo>
                  <a:lnTo>
                    <a:pt x="45" y="100"/>
                  </a:lnTo>
                  <a:lnTo>
                    <a:pt x="44" y="94"/>
                  </a:lnTo>
                  <a:lnTo>
                    <a:pt x="42" y="86"/>
                  </a:lnTo>
                  <a:lnTo>
                    <a:pt x="35" y="45"/>
                  </a:lnTo>
                </a:path>
              </a:pathLst>
            </a:custGeom>
            <a:solidFill>
              <a:srgbClr val="800000"/>
            </a:solidFill>
            <a:ln w="12700" cap="rnd">
              <a:solidFill>
                <a:srgbClr val="800000"/>
              </a:solidFill>
              <a:round/>
              <a:headEnd/>
              <a:tailEnd/>
            </a:ln>
          </p:spPr>
          <p:txBody>
            <a:bodyPr/>
            <a:lstStyle/>
            <a:p>
              <a:endParaRPr lang="en-US"/>
            </a:p>
          </p:txBody>
        </p:sp>
        <p:sp>
          <p:nvSpPr>
            <p:cNvPr id="71749" name="Freeform 22"/>
            <p:cNvSpPr>
              <a:spLocks/>
            </p:cNvSpPr>
            <p:nvPr/>
          </p:nvSpPr>
          <p:spPr bwMode="auto">
            <a:xfrm>
              <a:off x="1880" y="2622"/>
              <a:ext cx="51" cy="121"/>
            </a:xfrm>
            <a:custGeom>
              <a:avLst/>
              <a:gdLst>
                <a:gd name="T0" fmla="*/ 35 w 51"/>
                <a:gd name="T1" fmla="*/ 44 h 121"/>
                <a:gd name="T2" fmla="*/ 34 w 51"/>
                <a:gd name="T3" fmla="*/ 38 h 121"/>
                <a:gd name="T4" fmla="*/ 35 w 51"/>
                <a:gd name="T5" fmla="*/ 30 h 121"/>
                <a:gd name="T6" fmla="*/ 35 w 51"/>
                <a:gd name="T7" fmla="*/ 22 h 121"/>
                <a:gd name="T8" fmla="*/ 36 w 51"/>
                <a:gd name="T9" fmla="*/ 17 h 121"/>
                <a:gd name="T10" fmla="*/ 38 w 51"/>
                <a:gd name="T11" fmla="*/ 13 h 121"/>
                <a:gd name="T12" fmla="*/ 40 w 51"/>
                <a:gd name="T13" fmla="*/ 9 h 121"/>
                <a:gd name="T14" fmla="*/ 43 w 51"/>
                <a:gd name="T15" fmla="*/ 6 h 121"/>
                <a:gd name="T16" fmla="*/ 50 w 51"/>
                <a:gd name="T17" fmla="*/ 3 h 121"/>
                <a:gd name="T18" fmla="*/ 45 w 51"/>
                <a:gd name="T19" fmla="*/ 1 h 121"/>
                <a:gd name="T20" fmla="*/ 40 w 51"/>
                <a:gd name="T21" fmla="*/ 0 h 121"/>
                <a:gd name="T22" fmla="*/ 33 w 51"/>
                <a:gd name="T23" fmla="*/ 0 h 121"/>
                <a:gd name="T24" fmla="*/ 27 w 51"/>
                <a:gd name="T25" fmla="*/ 0 h 121"/>
                <a:gd name="T26" fmla="*/ 22 w 51"/>
                <a:gd name="T27" fmla="*/ 2 h 121"/>
                <a:gd name="T28" fmla="*/ 17 w 51"/>
                <a:gd name="T29" fmla="*/ 3 h 121"/>
                <a:gd name="T30" fmla="*/ 12 w 51"/>
                <a:gd name="T31" fmla="*/ 4 h 121"/>
                <a:gd name="T32" fmla="*/ 7 w 51"/>
                <a:gd name="T33" fmla="*/ 7 h 121"/>
                <a:gd name="T34" fmla="*/ 3 w 51"/>
                <a:gd name="T35" fmla="*/ 8 h 121"/>
                <a:gd name="T36" fmla="*/ 2 w 51"/>
                <a:gd name="T37" fmla="*/ 12 h 121"/>
                <a:gd name="T38" fmla="*/ 1 w 51"/>
                <a:gd name="T39" fmla="*/ 15 h 121"/>
                <a:gd name="T40" fmla="*/ 0 w 51"/>
                <a:gd name="T41" fmla="*/ 18 h 121"/>
                <a:gd name="T42" fmla="*/ 1 w 51"/>
                <a:gd name="T43" fmla="*/ 23 h 121"/>
                <a:gd name="T44" fmla="*/ 3 w 51"/>
                <a:gd name="T45" fmla="*/ 64 h 121"/>
                <a:gd name="T46" fmla="*/ 10 w 51"/>
                <a:gd name="T47" fmla="*/ 99 h 121"/>
                <a:gd name="T48" fmla="*/ 10 w 51"/>
                <a:gd name="T49" fmla="*/ 104 h 121"/>
                <a:gd name="T50" fmla="*/ 11 w 51"/>
                <a:gd name="T51" fmla="*/ 106 h 121"/>
                <a:gd name="T52" fmla="*/ 11 w 51"/>
                <a:gd name="T53" fmla="*/ 109 h 121"/>
                <a:gd name="T54" fmla="*/ 9 w 51"/>
                <a:gd name="T55" fmla="*/ 112 h 121"/>
                <a:gd name="T56" fmla="*/ 6 w 51"/>
                <a:gd name="T57" fmla="*/ 113 h 121"/>
                <a:gd name="T58" fmla="*/ 17 w 51"/>
                <a:gd name="T59" fmla="*/ 117 h 121"/>
                <a:gd name="T60" fmla="*/ 26 w 51"/>
                <a:gd name="T61" fmla="*/ 120 h 121"/>
                <a:gd name="T62" fmla="*/ 31 w 51"/>
                <a:gd name="T63" fmla="*/ 120 h 121"/>
                <a:gd name="T64" fmla="*/ 35 w 51"/>
                <a:gd name="T65" fmla="*/ 119 h 121"/>
                <a:gd name="T66" fmla="*/ 39 w 51"/>
                <a:gd name="T67" fmla="*/ 118 h 121"/>
                <a:gd name="T68" fmla="*/ 43 w 51"/>
                <a:gd name="T69" fmla="*/ 116 h 121"/>
                <a:gd name="T70" fmla="*/ 45 w 51"/>
                <a:gd name="T71" fmla="*/ 114 h 121"/>
                <a:gd name="T72" fmla="*/ 46 w 51"/>
                <a:gd name="T73" fmla="*/ 112 h 121"/>
                <a:gd name="T74" fmla="*/ 46 w 51"/>
                <a:gd name="T75" fmla="*/ 109 h 121"/>
                <a:gd name="T76" fmla="*/ 45 w 51"/>
                <a:gd name="T77" fmla="*/ 106 h 121"/>
                <a:gd name="T78" fmla="*/ 44 w 51"/>
                <a:gd name="T79" fmla="*/ 101 h 121"/>
                <a:gd name="T80" fmla="*/ 42 w 51"/>
                <a:gd name="T81" fmla="*/ 94 h 121"/>
                <a:gd name="T82" fmla="*/ 41 w 51"/>
                <a:gd name="T83" fmla="*/ 86 h 121"/>
                <a:gd name="T84" fmla="*/ 35 w 51"/>
                <a:gd name="T85" fmla="*/ 44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21"/>
                <a:gd name="T131" fmla="*/ 51 w 51"/>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21">
                  <a:moveTo>
                    <a:pt x="35" y="44"/>
                  </a:moveTo>
                  <a:lnTo>
                    <a:pt x="34" y="38"/>
                  </a:lnTo>
                  <a:lnTo>
                    <a:pt x="35" y="30"/>
                  </a:lnTo>
                  <a:lnTo>
                    <a:pt x="35" y="22"/>
                  </a:lnTo>
                  <a:lnTo>
                    <a:pt x="36" y="17"/>
                  </a:lnTo>
                  <a:lnTo>
                    <a:pt x="38" y="13"/>
                  </a:lnTo>
                  <a:lnTo>
                    <a:pt x="40" y="9"/>
                  </a:lnTo>
                  <a:lnTo>
                    <a:pt x="43" y="6"/>
                  </a:lnTo>
                  <a:lnTo>
                    <a:pt x="50" y="3"/>
                  </a:lnTo>
                  <a:lnTo>
                    <a:pt x="45" y="1"/>
                  </a:lnTo>
                  <a:lnTo>
                    <a:pt x="40" y="0"/>
                  </a:lnTo>
                  <a:lnTo>
                    <a:pt x="33" y="0"/>
                  </a:lnTo>
                  <a:lnTo>
                    <a:pt x="27" y="0"/>
                  </a:lnTo>
                  <a:lnTo>
                    <a:pt x="22" y="2"/>
                  </a:lnTo>
                  <a:lnTo>
                    <a:pt x="17" y="3"/>
                  </a:lnTo>
                  <a:lnTo>
                    <a:pt x="12" y="4"/>
                  </a:lnTo>
                  <a:lnTo>
                    <a:pt x="7" y="7"/>
                  </a:lnTo>
                  <a:lnTo>
                    <a:pt x="3" y="8"/>
                  </a:lnTo>
                  <a:lnTo>
                    <a:pt x="2" y="12"/>
                  </a:lnTo>
                  <a:lnTo>
                    <a:pt x="1" y="15"/>
                  </a:lnTo>
                  <a:lnTo>
                    <a:pt x="0" y="18"/>
                  </a:lnTo>
                  <a:lnTo>
                    <a:pt x="1" y="23"/>
                  </a:lnTo>
                  <a:lnTo>
                    <a:pt x="3" y="64"/>
                  </a:lnTo>
                  <a:lnTo>
                    <a:pt x="10" y="99"/>
                  </a:lnTo>
                  <a:lnTo>
                    <a:pt x="10" y="104"/>
                  </a:lnTo>
                  <a:lnTo>
                    <a:pt x="11" y="106"/>
                  </a:lnTo>
                  <a:lnTo>
                    <a:pt x="11" y="109"/>
                  </a:lnTo>
                  <a:lnTo>
                    <a:pt x="9" y="112"/>
                  </a:lnTo>
                  <a:lnTo>
                    <a:pt x="6" y="113"/>
                  </a:lnTo>
                  <a:lnTo>
                    <a:pt x="17" y="117"/>
                  </a:lnTo>
                  <a:lnTo>
                    <a:pt x="26" y="120"/>
                  </a:lnTo>
                  <a:lnTo>
                    <a:pt x="31" y="120"/>
                  </a:lnTo>
                  <a:lnTo>
                    <a:pt x="35" y="119"/>
                  </a:lnTo>
                  <a:lnTo>
                    <a:pt x="39" y="118"/>
                  </a:lnTo>
                  <a:lnTo>
                    <a:pt x="43" y="116"/>
                  </a:lnTo>
                  <a:lnTo>
                    <a:pt x="45" y="114"/>
                  </a:lnTo>
                  <a:lnTo>
                    <a:pt x="46" y="112"/>
                  </a:lnTo>
                  <a:lnTo>
                    <a:pt x="46" y="109"/>
                  </a:lnTo>
                  <a:lnTo>
                    <a:pt x="45" y="106"/>
                  </a:lnTo>
                  <a:lnTo>
                    <a:pt x="44" y="101"/>
                  </a:lnTo>
                  <a:lnTo>
                    <a:pt x="42" y="94"/>
                  </a:lnTo>
                  <a:lnTo>
                    <a:pt x="41" y="86"/>
                  </a:lnTo>
                  <a:lnTo>
                    <a:pt x="35" y="44"/>
                  </a:lnTo>
                </a:path>
              </a:pathLst>
            </a:custGeom>
            <a:solidFill>
              <a:srgbClr val="800000"/>
            </a:solidFill>
            <a:ln w="12700" cap="rnd">
              <a:solidFill>
                <a:srgbClr val="800000"/>
              </a:solidFill>
              <a:round/>
              <a:headEnd/>
              <a:tailEnd/>
            </a:ln>
          </p:spPr>
          <p:txBody>
            <a:bodyPr/>
            <a:lstStyle/>
            <a:p>
              <a:endParaRPr lang="en-US"/>
            </a:p>
          </p:txBody>
        </p:sp>
        <p:sp>
          <p:nvSpPr>
            <p:cNvPr id="71750" name="Freeform 23"/>
            <p:cNvSpPr>
              <a:spLocks/>
            </p:cNvSpPr>
            <p:nvPr/>
          </p:nvSpPr>
          <p:spPr bwMode="auto">
            <a:xfrm>
              <a:off x="2328" y="2404"/>
              <a:ext cx="49" cy="121"/>
            </a:xfrm>
            <a:custGeom>
              <a:avLst/>
              <a:gdLst>
                <a:gd name="T0" fmla="*/ 35 w 49"/>
                <a:gd name="T1" fmla="*/ 45 h 121"/>
                <a:gd name="T2" fmla="*/ 34 w 49"/>
                <a:gd name="T3" fmla="*/ 37 h 121"/>
                <a:gd name="T4" fmla="*/ 32 w 49"/>
                <a:gd name="T5" fmla="*/ 29 h 121"/>
                <a:gd name="T6" fmla="*/ 34 w 49"/>
                <a:gd name="T7" fmla="*/ 22 h 121"/>
                <a:gd name="T8" fmla="*/ 35 w 49"/>
                <a:gd name="T9" fmla="*/ 17 h 121"/>
                <a:gd name="T10" fmla="*/ 37 w 49"/>
                <a:gd name="T11" fmla="*/ 13 h 121"/>
                <a:gd name="T12" fmla="*/ 40 w 49"/>
                <a:gd name="T13" fmla="*/ 9 h 121"/>
                <a:gd name="T14" fmla="*/ 43 w 49"/>
                <a:gd name="T15" fmla="*/ 5 h 121"/>
                <a:gd name="T16" fmla="*/ 48 w 49"/>
                <a:gd name="T17" fmla="*/ 3 h 121"/>
                <a:gd name="T18" fmla="*/ 43 w 49"/>
                <a:gd name="T19" fmla="*/ 1 h 121"/>
                <a:gd name="T20" fmla="*/ 39 w 49"/>
                <a:gd name="T21" fmla="*/ 0 h 121"/>
                <a:gd name="T22" fmla="*/ 32 w 49"/>
                <a:gd name="T23" fmla="*/ 0 h 121"/>
                <a:gd name="T24" fmla="*/ 27 w 49"/>
                <a:gd name="T25" fmla="*/ 0 h 121"/>
                <a:gd name="T26" fmla="*/ 22 w 49"/>
                <a:gd name="T27" fmla="*/ 1 h 121"/>
                <a:gd name="T28" fmla="*/ 17 w 49"/>
                <a:gd name="T29" fmla="*/ 3 h 121"/>
                <a:gd name="T30" fmla="*/ 13 w 49"/>
                <a:gd name="T31" fmla="*/ 4 h 121"/>
                <a:gd name="T32" fmla="*/ 7 w 49"/>
                <a:gd name="T33" fmla="*/ 6 h 121"/>
                <a:gd name="T34" fmla="*/ 4 w 49"/>
                <a:gd name="T35" fmla="*/ 8 h 121"/>
                <a:gd name="T36" fmla="*/ 1 w 49"/>
                <a:gd name="T37" fmla="*/ 11 h 121"/>
                <a:gd name="T38" fmla="*/ 0 w 49"/>
                <a:gd name="T39" fmla="*/ 15 h 121"/>
                <a:gd name="T40" fmla="*/ 0 w 49"/>
                <a:gd name="T41" fmla="*/ 18 h 121"/>
                <a:gd name="T42" fmla="*/ 0 w 49"/>
                <a:gd name="T43" fmla="*/ 22 h 121"/>
                <a:gd name="T44" fmla="*/ 4 w 49"/>
                <a:gd name="T45" fmla="*/ 62 h 121"/>
                <a:gd name="T46" fmla="*/ 9 w 49"/>
                <a:gd name="T47" fmla="*/ 97 h 121"/>
                <a:gd name="T48" fmla="*/ 11 w 49"/>
                <a:gd name="T49" fmla="*/ 102 h 121"/>
                <a:gd name="T50" fmla="*/ 10 w 49"/>
                <a:gd name="T51" fmla="*/ 104 h 121"/>
                <a:gd name="T52" fmla="*/ 9 w 49"/>
                <a:gd name="T53" fmla="*/ 106 h 121"/>
                <a:gd name="T54" fmla="*/ 7 w 49"/>
                <a:gd name="T55" fmla="*/ 109 h 121"/>
                <a:gd name="T56" fmla="*/ 4 w 49"/>
                <a:gd name="T57" fmla="*/ 112 h 121"/>
                <a:gd name="T58" fmla="*/ 14 w 49"/>
                <a:gd name="T59" fmla="*/ 117 h 121"/>
                <a:gd name="T60" fmla="*/ 24 w 49"/>
                <a:gd name="T61" fmla="*/ 120 h 121"/>
                <a:gd name="T62" fmla="*/ 31 w 49"/>
                <a:gd name="T63" fmla="*/ 119 h 121"/>
                <a:gd name="T64" fmla="*/ 35 w 49"/>
                <a:gd name="T65" fmla="*/ 119 h 121"/>
                <a:gd name="T66" fmla="*/ 39 w 49"/>
                <a:gd name="T67" fmla="*/ 116 h 121"/>
                <a:gd name="T68" fmla="*/ 43 w 49"/>
                <a:gd name="T69" fmla="*/ 114 h 121"/>
                <a:gd name="T70" fmla="*/ 45 w 49"/>
                <a:gd name="T71" fmla="*/ 110 h 121"/>
                <a:gd name="T72" fmla="*/ 45 w 49"/>
                <a:gd name="T73" fmla="*/ 107 h 121"/>
                <a:gd name="T74" fmla="*/ 45 w 49"/>
                <a:gd name="T75" fmla="*/ 103 h 121"/>
                <a:gd name="T76" fmla="*/ 45 w 49"/>
                <a:gd name="T77" fmla="*/ 99 h 121"/>
                <a:gd name="T78" fmla="*/ 44 w 49"/>
                <a:gd name="T79" fmla="*/ 93 h 121"/>
                <a:gd name="T80" fmla="*/ 42 w 49"/>
                <a:gd name="T81" fmla="*/ 84 h 121"/>
                <a:gd name="T82" fmla="*/ 35 w 49"/>
                <a:gd name="T83" fmla="*/ 45 h 1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1"/>
                <a:gd name="T128" fmla="*/ 49 w 49"/>
                <a:gd name="T129" fmla="*/ 121 h 12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1">
                  <a:moveTo>
                    <a:pt x="35" y="45"/>
                  </a:moveTo>
                  <a:lnTo>
                    <a:pt x="34" y="37"/>
                  </a:lnTo>
                  <a:lnTo>
                    <a:pt x="32" y="29"/>
                  </a:lnTo>
                  <a:lnTo>
                    <a:pt x="34" y="22"/>
                  </a:lnTo>
                  <a:lnTo>
                    <a:pt x="35" y="17"/>
                  </a:lnTo>
                  <a:lnTo>
                    <a:pt x="37" y="13"/>
                  </a:lnTo>
                  <a:lnTo>
                    <a:pt x="40" y="9"/>
                  </a:lnTo>
                  <a:lnTo>
                    <a:pt x="43" y="5"/>
                  </a:lnTo>
                  <a:lnTo>
                    <a:pt x="48" y="3"/>
                  </a:lnTo>
                  <a:lnTo>
                    <a:pt x="43" y="1"/>
                  </a:lnTo>
                  <a:lnTo>
                    <a:pt x="39" y="0"/>
                  </a:lnTo>
                  <a:lnTo>
                    <a:pt x="32" y="0"/>
                  </a:lnTo>
                  <a:lnTo>
                    <a:pt x="27" y="0"/>
                  </a:lnTo>
                  <a:lnTo>
                    <a:pt x="22" y="1"/>
                  </a:lnTo>
                  <a:lnTo>
                    <a:pt x="17" y="3"/>
                  </a:lnTo>
                  <a:lnTo>
                    <a:pt x="13" y="4"/>
                  </a:lnTo>
                  <a:lnTo>
                    <a:pt x="7" y="6"/>
                  </a:lnTo>
                  <a:lnTo>
                    <a:pt x="4" y="8"/>
                  </a:lnTo>
                  <a:lnTo>
                    <a:pt x="1" y="11"/>
                  </a:lnTo>
                  <a:lnTo>
                    <a:pt x="0" y="15"/>
                  </a:lnTo>
                  <a:lnTo>
                    <a:pt x="0" y="18"/>
                  </a:lnTo>
                  <a:lnTo>
                    <a:pt x="0" y="22"/>
                  </a:lnTo>
                  <a:lnTo>
                    <a:pt x="4" y="62"/>
                  </a:lnTo>
                  <a:lnTo>
                    <a:pt x="9" y="97"/>
                  </a:lnTo>
                  <a:lnTo>
                    <a:pt x="11" y="102"/>
                  </a:lnTo>
                  <a:lnTo>
                    <a:pt x="10" y="104"/>
                  </a:lnTo>
                  <a:lnTo>
                    <a:pt x="9" y="106"/>
                  </a:lnTo>
                  <a:lnTo>
                    <a:pt x="7" y="109"/>
                  </a:lnTo>
                  <a:lnTo>
                    <a:pt x="4" y="112"/>
                  </a:lnTo>
                  <a:lnTo>
                    <a:pt x="14" y="117"/>
                  </a:lnTo>
                  <a:lnTo>
                    <a:pt x="24" y="120"/>
                  </a:lnTo>
                  <a:lnTo>
                    <a:pt x="31" y="119"/>
                  </a:lnTo>
                  <a:lnTo>
                    <a:pt x="35" y="119"/>
                  </a:lnTo>
                  <a:lnTo>
                    <a:pt x="39" y="116"/>
                  </a:lnTo>
                  <a:lnTo>
                    <a:pt x="43" y="114"/>
                  </a:lnTo>
                  <a:lnTo>
                    <a:pt x="45" y="110"/>
                  </a:lnTo>
                  <a:lnTo>
                    <a:pt x="45" y="107"/>
                  </a:lnTo>
                  <a:lnTo>
                    <a:pt x="45" y="103"/>
                  </a:lnTo>
                  <a:lnTo>
                    <a:pt x="45" y="99"/>
                  </a:lnTo>
                  <a:lnTo>
                    <a:pt x="44" y="93"/>
                  </a:lnTo>
                  <a:lnTo>
                    <a:pt x="42" y="84"/>
                  </a:lnTo>
                  <a:lnTo>
                    <a:pt x="35" y="45"/>
                  </a:lnTo>
                </a:path>
              </a:pathLst>
            </a:custGeom>
            <a:solidFill>
              <a:srgbClr val="800000"/>
            </a:solidFill>
            <a:ln w="12700" cap="rnd">
              <a:solidFill>
                <a:srgbClr val="800000"/>
              </a:solidFill>
              <a:round/>
              <a:headEnd/>
              <a:tailEnd/>
            </a:ln>
          </p:spPr>
          <p:txBody>
            <a:bodyPr/>
            <a:lstStyle/>
            <a:p>
              <a:endParaRPr lang="en-US"/>
            </a:p>
          </p:txBody>
        </p:sp>
        <p:sp>
          <p:nvSpPr>
            <p:cNvPr id="71751" name="Freeform 24"/>
            <p:cNvSpPr>
              <a:spLocks/>
            </p:cNvSpPr>
            <p:nvPr/>
          </p:nvSpPr>
          <p:spPr bwMode="auto">
            <a:xfrm>
              <a:off x="2183" y="2478"/>
              <a:ext cx="48" cy="121"/>
            </a:xfrm>
            <a:custGeom>
              <a:avLst/>
              <a:gdLst>
                <a:gd name="T0" fmla="*/ 33 w 48"/>
                <a:gd name="T1" fmla="*/ 44 h 121"/>
                <a:gd name="T2" fmla="*/ 32 w 48"/>
                <a:gd name="T3" fmla="*/ 38 h 121"/>
                <a:gd name="T4" fmla="*/ 32 w 48"/>
                <a:gd name="T5" fmla="*/ 30 h 121"/>
                <a:gd name="T6" fmla="*/ 32 w 48"/>
                <a:gd name="T7" fmla="*/ 22 h 121"/>
                <a:gd name="T8" fmla="*/ 33 w 48"/>
                <a:gd name="T9" fmla="*/ 17 h 121"/>
                <a:gd name="T10" fmla="*/ 36 w 48"/>
                <a:gd name="T11" fmla="*/ 13 h 121"/>
                <a:gd name="T12" fmla="*/ 38 w 48"/>
                <a:gd name="T13" fmla="*/ 9 h 121"/>
                <a:gd name="T14" fmla="*/ 41 w 48"/>
                <a:gd name="T15" fmla="*/ 6 h 121"/>
                <a:gd name="T16" fmla="*/ 47 w 48"/>
                <a:gd name="T17" fmla="*/ 3 h 121"/>
                <a:gd name="T18" fmla="*/ 42 w 48"/>
                <a:gd name="T19" fmla="*/ 1 h 121"/>
                <a:gd name="T20" fmla="*/ 37 w 48"/>
                <a:gd name="T21" fmla="*/ 0 h 121"/>
                <a:gd name="T22" fmla="*/ 31 w 48"/>
                <a:gd name="T23" fmla="*/ 0 h 121"/>
                <a:gd name="T24" fmla="*/ 25 w 48"/>
                <a:gd name="T25" fmla="*/ 0 h 121"/>
                <a:gd name="T26" fmla="*/ 20 w 48"/>
                <a:gd name="T27" fmla="*/ 2 h 121"/>
                <a:gd name="T28" fmla="*/ 16 w 48"/>
                <a:gd name="T29" fmla="*/ 3 h 121"/>
                <a:gd name="T30" fmla="*/ 11 w 48"/>
                <a:gd name="T31" fmla="*/ 4 h 121"/>
                <a:gd name="T32" fmla="*/ 7 w 48"/>
                <a:gd name="T33" fmla="*/ 7 h 121"/>
                <a:gd name="T34" fmla="*/ 2 w 48"/>
                <a:gd name="T35" fmla="*/ 8 h 121"/>
                <a:gd name="T36" fmla="*/ 1 w 48"/>
                <a:gd name="T37" fmla="*/ 12 h 121"/>
                <a:gd name="T38" fmla="*/ 0 w 48"/>
                <a:gd name="T39" fmla="*/ 15 h 121"/>
                <a:gd name="T40" fmla="*/ 0 w 48"/>
                <a:gd name="T41" fmla="*/ 18 h 121"/>
                <a:gd name="T42" fmla="*/ 0 w 48"/>
                <a:gd name="T43" fmla="*/ 23 h 121"/>
                <a:gd name="T44" fmla="*/ 3 w 48"/>
                <a:gd name="T45" fmla="*/ 64 h 121"/>
                <a:gd name="T46" fmla="*/ 10 w 48"/>
                <a:gd name="T47" fmla="*/ 99 h 121"/>
                <a:gd name="T48" fmla="*/ 9 w 48"/>
                <a:gd name="T49" fmla="*/ 104 h 121"/>
                <a:gd name="T50" fmla="*/ 10 w 48"/>
                <a:gd name="T51" fmla="*/ 106 h 121"/>
                <a:gd name="T52" fmla="*/ 10 w 48"/>
                <a:gd name="T53" fmla="*/ 109 h 121"/>
                <a:gd name="T54" fmla="*/ 8 w 48"/>
                <a:gd name="T55" fmla="*/ 112 h 121"/>
                <a:gd name="T56" fmla="*/ 5 w 48"/>
                <a:gd name="T57" fmla="*/ 113 h 121"/>
                <a:gd name="T58" fmla="*/ 15 w 48"/>
                <a:gd name="T59" fmla="*/ 117 h 121"/>
                <a:gd name="T60" fmla="*/ 24 w 48"/>
                <a:gd name="T61" fmla="*/ 120 h 121"/>
                <a:gd name="T62" fmla="*/ 29 w 48"/>
                <a:gd name="T63" fmla="*/ 120 h 121"/>
                <a:gd name="T64" fmla="*/ 33 w 48"/>
                <a:gd name="T65" fmla="*/ 119 h 121"/>
                <a:gd name="T66" fmla="*/ 36 w 48"/>
                <a:gd name="T67" fmla="*/ 118 h 121"/>
                <a:gd name="T68" fmla="*/ 40 w 48"/>
                <a:gd name="T69" fmla="*/ 116 h 121"/>
                <a:gd name="T70" fmla="*/ 43 w 48"/>
                <a:gd name="T71" fmla="*/ 114 h 121"/>
                <a:gd name="T72" fmla="*/ 43 w 48"/>
                <a:gd name="T73" fmla="*/ 112 h 121"/>
                <a:gd name="T74" fmla="*/ 43 w 48"/>
                <a:gd name="T75" fmla="*/ 109 h 121"/>
                <a:gd name="T76" fmla="*/ 43 w 48"/>
                <a:gd name="T77" fmla="*/ 106 h 121"/>
                <a:gd name="T78" fmla="*/ 42 w 48"/>
                <a:gd name="T79" fmla="*/ 101 h 121"/>
                <a:gd name="T80" fmla="*/ 40 w 48"/>
                <a:gd name="T81" fmla="*/ 94 h 121"/>
                <a:gd name="T82" fmla="*/ 38 w 48"/>
                <a:gd name="T83" fmla="*/ 86 h 121"/>
                <a:gd name="T84" fmla="*/ 33 w 48"/>
                <a:gd name="T85" fmla="*/ 44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8"/>
                <a:gd name="T130" fmla="*/ 0 h 121"/>
                <a:gd name="T131" fmla="*/ 48 w 48"/>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8" h="121">
                  <a:moveTo>
                    <a:pt x="33" y="44"/>
                  </a:moveTo>
                  <a:lnTo>
                    <a:pt x="32" y="38"/>
                  </a:lnTo>
                  <a:lnTo>
                    <a:pt x="32" y="30"/>
                  </a:lnTo>
                  <a:lnTo>
                    <a:pt x="32" y="22"/>
                  </a:lnTo>
                  <a:lnTo>
                    <a:pt x="33" y="17"/>
                  </a:lnTo>
                  <a:lnTo>
                    <a:pt x="36" y="13"/>
                  </a:lnTo>
                  <a:lnTo>
                    <a:pt x="38" y="9"/>
                  </a:lnTo>
                  <a:lnTo>
                    <a:pt x="41" y="6"/>
                  </a:lnTo>
                  <a:lnTo>
                    <a:pt x="47" y="3"/>
                  </a:lnTo>
                  <a:lnTo>
                    <a:pt x="42" y="1"/>
                  </a:lnTo>
                  <a:lnTo>
                    <a:pt x="37" y="0"/>
                  </a:lnTo>
                  <a:lnTo>
                    <a:pt x="31" y="0"/>
                  </a:lnTo>
                  <a:lnTo>
                    <a:pt x="25" y="0"/>
                  </a:lnTo>
                  <a:lnTo>
                    <a:pt x="20" y="2"/>
                  </a:lnTo>
                  <a:lnTo>
                    <a:pt x="16" y="3"/>
                  </a:lnTo>
                  <a:lnTo>
                    <a:pt x="11" y="4"/>
                  </a:lnTo>
                  <a:lnTo>
                    <a:pt x="7" y="7"/>
                  </a:lnTo>
                  <a:lnTo>
                    <a:pt x="2" y="8"/>
                  </a:lnTo>
                  <a:lnTo>
                    <a:pt x="1" y="12"/>
                  </a:lnTo>
                  <a:lnTo>
                    <a:pt x="0" y="15"/>
                  </a:lnTo>
                  <a:lnTo>
                    <a:pt x="0" y="18"/>
                  </a:lnTo>
                  <a:lnTo>
                    <a:pt x="0" y="23"/>
                  </a:lnTo>
                  <a:lnTo>
                    <a:pt x="3" y="64"/>
                  </a:lnTo>
                  <a:lnTo>
                    <a:pt x="10" y="99"/>
                  </a:lnTo>
                  <a:lnTo>
                    <a:pt x="9" y="104"/>
                  </a:lnTo>
                  <a:lnTo>
                    <a:pt x="10" y="106"/>
                  </a:lnTo>
                  <a:lnTo>
                    <a:pt x="10" y="109"/>
                  </a:lnTo>
                  <a:lnTo>
                    <a:pt x="8" y="112"/>
                  </a:lnTo>
                  <a:lnTo>
                    <a:pt x="5" y="113"/>
                  </a:lnTo>
                  <a:lnTo>
                    <a:pt x="15" y="117"/>
                  </a:lnTo>
                  <a:lnTo>
                    <a:pt x="24" y="120"/>
                  </a:lnTo>
                  <a:lnTo>
                    <a:pt x="29" y="120"/>
                  </a:lnTo>
                  <a:lnTo>
                    <a:pt x="33" y="119"/>
                  </a:lnTo>
                  <a:lnTo>
                    <a:pt x="36" y="118"/>
                  </a:lnTo>
                  <a:lnTo>
                    <a:pt x="40" y="116"/>
                  </a:lnTo>
                  <a:lnTo>
                    <a:pt x="43" y="114"/>
                  </a:lnTo>
                  <a:lnTo>
                    <a:pt x="43" y="112"/>
                  </a:lnTo>
                  <a:lnTo>
                    <a:pt x="43" y="109"/>
                  </a:lnTo>
                  <a:lnTo>
                    <a:pt x="43" y="106"/>
                  </a:lnTo>
                  <a:lnTo>
                    <a:pt x="42" y="101"/>
                  </a:lnTo>
                  <a:lnTo>
                    <a:pt x="40" y="94"/>
                  </a:lnTo>
                  <a:lnTo>
                    <a:pt x="38" y="86"/>
                  </a:lnTo>
                  <a:lnTo>
                    <a:pt x="33" y="44"/>
                  </a:lnTo>
                </a:path>
              </a:pathLst>
            </a:custGeom>
            <a:solidFill>
              <a:srgbClr val="800000"/>
            </a:solidFill>
            <a:ln w="12700" cap="rnd">
              <a:solidFill>
                <a:srgbClr val="800000"/>
              </a:solidFill>
              <a:round/>
              <a:headEnd/>
              <a:tailEnd/>
            </a:ln>
          </p:spPr>
          <p:txBody>
            <a:bodyPr/>
            <a:lstStyle/>
            <a:p>
              <a:endParaRPr lang="en-US"/>
            </a:p>
          </p:txBody>
        </p:sp>
        <p:sp>
          <p:nvSpPr>
            <p:cNvPr id="71752" name="Freeform 25"/>
            <p:cNvSpPr>
              <a:spLocks/>
            </p:cNvSpPr>
            <p:nvPr/>
          </p:nvSpPr>
          <p:spPr bwMode="auto">
            <a:xfrm>
              <a:off x="2628" y="2256"/>
              <a:ext cx="49" cy="121"/>
            </a:xfrm>
            <a:custGeom>
              <a:avLst/>
              <a:gdLst>
                <a:gd name="T0" fmla="*/ 35 w 49"/>
                <a:gd name="T1" fmla="*/ 45 h 121"/>
                <a:gd name="T2" fmla="*/ 34 w 49"/>
                <a:gd name="T3" fmla="*/ 37 h 121"/>
                <a:gd name="T4" fmla="*/ 32 w 49"/>
                <a:gd name="T5" fmla="*/ 29 h 121"/>
                <a:gd name="T6" fmla="*/ 34 w 49"/>
                <a:gd name="T7" fmla="*/ 22 h 121"/>
                <a:gd name="T8" fmla="*/ 35 w 49"/>
                <a:gd name="T9" fmla="*/ 17 h 121"/>
                <a:gd name="T10" fmla="*/ 37 w 49"/>
                <a:gd name="T11" fmla="*/ 13 h 121"/>
                <a:gd name="T12" fmla="*/ 40 w 49"/>
                <a:gd name="T13" fmla="*/ 9 h 121"/>
                <a:gd name="T14" fmla="*/ 43 w 49"/>
                <a:gd name="T15" fmla="*/ 5 h 121"/>
                <a:gd name="T16" fmla="*/ 48 w 49"/>
                <a:gd name="T17" fmla="*/ 3 h 121"/>
                <a:gd name="T18" fmla="*/ 43 w 49"/>
                <a:gd name="T19" fmla="*/ 1 h 121"/>
                <a:gd name="T20" fmla="*/ 39 w 49"/>
                <a:gd name="T21" fmla="*/ 0 h 121"/>
                <a:gd name="T22" fmla="*/ 32 w 49"/>
                <a:gd name="T23" fmla="*/ 0 h 121"/>
                <a:gd name="T24" fmla="*/ 27 w 49"/>
                <a:gd name="T25" fmla="*/ 0 h 121"/>
                <a:gd name="T26" fmla="*/ 22 w 49"/>
                <a:gd name="T27" fmla="*/ 1 h 121"/>
                <a:gd name="T28" fmla="*/ 17 w 49"/>
                <a:gd name="T29" fmla="*/ 3 h 121"/>
                <a:gd name="T30" fmla="*/ 13 w 49"/>
                <a:gd name="T31" fmla="*/ 4 h 121"/>
                <a:gd name="T32" fmla="*/ 7 w 49"/>
                <a:gd name="T33" fmla="*/ 6 h 121"/>
                <a:gd name="T34" fmla="*/ 4 w 49"/>
                <a:gd name="T35" fmla="*/ 8 h 121"/>
                <a:gd name="T36" fmla="*/ 1 w 49"/>
                <a:gd name="T37" fmla="*/ 11 h 121"/>
                <a:gd name="T38" fmla="*/ 0 w 49"/>
                <a:gd name="T39" fmla="*/ 15 h 121"/>
                <a:gd name="T40" fmla="*/ 0 w 49"/>
                <a:gd name="T41" fmla="*/ 18 h 121"/>
                <a:gd name="T42" fmla="*/ 0 w 49"/>
                <a:gd name="T43" fmla="*/ 22 h 121"/>
                <a:gd name="T44" fmla="*/ 4 w 49"/>
                <a:gd name="T45" fmla="*/ 62 h 121"/>
                <a:gd name="T46" fmla="*/ 9 w 49"/>
                <a:gd name="T47" fmla="*/ 97 h 121"/>
                <a:gd name="T48" fmla="*/ 11 w 49"/>
                <a:gd name="T49" fmla="*/ 102 h 121"/>
                <a:gd name="T50" fmla="*/ 10 w 49"/>
                <a:gd name="T51" fmla="*/ 104 h 121"/>
                <a:gd name="T52" fmla="*/ 9 w 49"/>
                <a:gd name="T53" fmla="*/ 106 h 121"/>
                <a:gd name="T54" fmla="*/ 7 w 49"/>
                <a:gd name="T55" fmla="*/ 109 h 121"/>
                <a:gd name="T56" fmla="*/ 4 w 49"/>
                <a:gd name="T57" fmla="*/ 112 h 121"/>
                <a:gd name="T58" fmla="*/ 14 w 49"/>
                <a:gd name="T59" fmla="*/ 117 h 121"/>
                <a:gd name="T60" fmla="*/ 24 w 49"/>
                <a:gd name="T61" fmla="*/ 120 h 121"/>
                <a:gd name="T62" fmla="*/ 31 w 49"/>
                <a:gd name="T63" fmla="*/ 119 h 121"/>
                <a:gd name="T64" fmla="*/ 35 w 49"/>
                <a:gd name="T65" fmla="*/ 119 h 121"/>
                <a:gd name="T66" fmla="*/ 39 w 49"/>
                <a:gd name="T67" fmla="*/ 116 h 121"/>
                <a:gd name="T68" fmla="*/ 43 w 49"/>
                <a:gd name="T69" fmla="*/ 114 h 121"/>
                <a:gd name="T70" fmla="*/ 45 w 49"/>
                <a:gd name="T71" fmla="*/ 110 h 121"/>
                <a:gd name="T72" fmla="*/ 45 w 49"/>
                <a:gd name="T73" fmla="*/ 107 h 121"/>
                <a:gd name="T74" fmla="*/ 45 w 49"/>
                <a:gd name="T75" fmla="*/ 103 h 121"/>
                <a:gd name="T76" fmla="*/ 45 w 49"/>
                <a:gd name="T77" fmla="*/ 99 h 121"/>
                <a:gd name="T78" fmla="*/ 44 w 49"/>
                <a:gd name="T79" fmla="*/ 93 h 121"/>
                <a:gd name="T80" fmla="*/ 42 w 49"/>
                <a:gd name="T81" fmla="*/ 84 h 121"/>
                <a:gd name="T82" fmla="*/ 35 w 49"/>
                <a:gd name="T83" fmla="*/ 45 h 1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1"/>
                <a:gd name="T128" fmla="*/ 49 w 49"/>
                <a:gd name="T129" fmla="*/ 121 h 12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1">
                  <a:moveTo>
                    <a:pt x="35" y="45"/>
                  </a:moveTo>
                  <a:lnTo>
                    <a:pt x="34" y="37"/>
                  </a:lnTo>
                  <a:lnTo>
                    <a:pt x="32" y="29"/>
                  </a:lnTo>
                  <a:lnTo>
                    <a:pt x="34" y="22"/>
                  </a:lnTo>
                  <a:lnTo>
                    <a:pt x="35" y="17"/>
                  </a:lnTo>
                  <a:lnTo>
                    <a:pt x="37" y="13"/>
                  </a:lnTo>
                  <a:lnTo>
                    <a:pt x="40" y="9"/>
                  </a:lnTo>
                  <a:lnTo>
                    <a:pt x="43" y="5"/>
                  </a:lnTo>
                  <a:lnTo>
                    <a:pt x="48" y="3"/>
                  </a:lnTo>
                  <a:lnTo>
                    <a:pt x="43" y="1"/>
                  </a:lnTo>
                  <a:lnTo>
                    <a:pt x="39" y="0"/>
                  </a:lnTo>
                  <a:lnTo>
                    <a:pt x="32" y="0"/>
                  </a:lnTo>
                  <a:lnTo>
                    <a:pt x="27" y="0"/>
                  </a:lnTo>
                  <a:lnTo>
                    <a:pt x="22" y="1"/>
                  </a:lnTo>
                  <a:lnTo>
                    <a:pt x="17" y="3"/>
                  </a:lnTo>
                  <a:lnTo>
                    <a:pt x="13" y="4"/>
                  </a:lnTo>
                  <a:lnTo>
                    <a:pt x="7" y="6"/>
                  </a:lnTo>
                  <a:lnTo>
                    <a:pt x="4" y="8"/>
                  </a:lnTo>
                  <a:lnTo>
                    <a:pt x="1" y="11"/>
                  </a:lnTo>
                  <a:lnTo>
                    <a:pt x="0" y="15"/>
                  </a:lnTo>
                  <a:lnTo>
                    <a:pt x="0" y="18"/>
                  </a:lnTo>
                  <a:lnTo>
                    <a:pt x="0" y="22"/>
                  </a:lnTo>
                  <a:lnTo>
                    <a:pt x="4" y="62"/>
                  </a:lnTo>
                  <a:lnTo>
                    <a:pt x="9" y="97"/>
                  </a:lnTo>
                  <a:lnTo>
                    <a:pt x="11" y="102"/>
                  </a:lnTo>
                  <a:lnTo>
                    <a:pt x="10" y="104"/>
                  </a:lnTo>
                  <a:lnTo>
                    <a:pt x="9" y="106"/>
                  </a:lnTo>
                  <a:lnTo>
                    <a:pt x="7" y="109"/>
                  </a:lnTo>
                  <a:lnTo>
                    <a:pt x="4" y="112"/>
                  </a:lnTo>
                  <a:lnTo>
                    <a:pt x="14" y="117"/>
                  </a:lnTo>
                  <a:lnTo>
                    <a:pt x="24" y="120"/>
                  </a:lnTo>
                  <a:lnTo>
                    <a:pt x="31" y="119"/>
                  </a:lnTo>
                  <a:lnTo>
                    <a:pt x="35" y="119"/>
                  </a:lnTo>
                  <a:lnTo>
                    <a:pt x="39" y="116"/>
                  </a:lnTo>
                  <a:lnTo>
                    <a:pt x="43" y="114"/>
                  </a:lnTo>
                  <a:lnTo>
                    <a:pt x="45" y="110"/>
                  </a:lnTo>
                  <a:lnTo>
                    <a:pt x="45" y="107"/>
                  </a:lnTo>
                  <a:lnTo>
                    <a:pt x="45" y="103"/>
                  </a:lnTo>
                  <a:lnTo>
                    <a:pt x="45" y="99"/>
                  </a:lnTo>
                  <a:lnTo>
                    <a:pt x="44" y="93"/>
                  </a:lnTo>
                  <a:lnTo>
                    <a:pt x="42" y="84"/>
                  </a:lnTo>
                  <a:lnTo>
                    <a:pt x="35" y="45"/>
                  </a:lnTo>
                </a:path>
              </a:pathLst>
            </a:custGeom>
            <a:solidFill>
              <a:srgbClr val="800000"/>
            </a:solidFill>
            <a:ln w="12700" cap="rnd">
              <a:solidFill>
                <a:srgbClr val="800000"/>
              </a:solidFill>
              <a:round/>
              <a:headEnd/>
              <a:tailEnd/>
            </a:ln>
          </p:spPr>
          <p:txBody>
            <a:bodyPr/>
            <a:lstStyle/>
            <a:p>
              <a:endParaRPr lang="en-US"/>
            </a:p>
          </p:txBody>
        </p:sp>
        <p:sp>
          <p:nvSpPr>
            <p:cNvPr id="71753" name="Freeform 26"/>
            <p:cNvSpPr>
              <a:spLocks/>
            </p:cNvSpPr>
            <p:nvPr/>
          </p:nvSpPr>
          <p:spPr bwMode="auto">
            <a:xfrm>
              <a:off x="2480" y="2329"/>
              <a:ext cx="51" cy="121"/>
            </a:xfrm>
            <a:custGeom>
              <a:avLst/>
              <a:gdLst>
                <a:gd name="T0" fmla="*/ 35 w 51"/>
                <a:gd name="T1" fmla="*/ 44 h 121"/>
                <a:gd name="T2" fmla="*/ 34 w 51"/>
                <a:gd name="T3" fmla="*/ 38 h 121"/>
                <a:gd name="T4" fmla="*/ 35 w 51"/>
                <a:gd name="T5" fmla="*/ 30 h 121"/>
                <a:gd name="T6" fmla="*/ 35 w 51"/>
                <a:gd name="T7" fmla="*/ 22 h 121"/>
                <a:gd name="T8" fmla="*/ 36 w 51"/>
                <a:gd name="T9" fmla="*/ 17 h 121"/>
                <a:gd name="T10" fmla="*/ 38 w 51"/>
                <a:gd name="T11" fmla="*/ 13 h 121"/>
                <a:gd name="T12" fmla="*/ 40 w 51"/>
                <a:gd name="T13" fmla="*/ 9 h 121"/>
                <a:gd name="T14" fmla="*/ 43 w 51"/>
                <a:gd name="T15" fmla="*/ 6 h 121"/>
                <a:gd name="T16" fmla="*/ 50 w 51"/>
                <a:gd name="T17" fmla="*/ 3 h 121"/>
                <a:gd name="T18" fmla="*/ 45 w 51"/>
                <a:gd name="T19" fmla="*/ 1 h 121"/>
                <a:gd name="T20" fmla="*/ 40 w 51"/>
                <a:gd name="T21" fmla="*/ 0 h 121"/>
                <a:gd name="T22" fmla="*/ 33 w 51"/>
                <a:gd name="T23" fmla="*/ 0 h 121"/>
                <a:gd name="T24" fmla="*/ 27 w 51"/>
                <a:gd name="T25" fmla="*/ 0 h 121"/>
                <a:gd name="T26" fmla="*/ 22 w 51"/>
                <a:gd name="T27" fmla="*/ 2 h 121"/>
                <a:gd name="T28" fmla="*/ 17 w 51"/>
                <a:gd name="T29" fmla="*/ 3 h 121"/>
                <a:gd name="T30" fmla="*/ 12 w 51"/>
                <a:gd name="T31" fmla="*/ 4 h 121"/>
                <a:gd name="T32" fmla="*/ 7 w 51"/>
                <a:gd name="T33" fmla="*/ 7 h 121"/>
                <a:gd name="T34" fmla="*/ 3 w 51"/>
                <a:gd name="T35" fmla="*/ 8 h 121"/>
                <a:gd name="T36" fmla="*/ 2 w 51"/>
                <a:gd name="T37" fmla="*/ 12 h 121"/>
                <a:gd name="T38" fmla="*/ 1 w 51"/>
                <a:gd name="T39" fmla="*/ 15 h 121"/>
                <a:gd name="T40" fmla="*/ 0 w 51"/>
                <a:gd name="T41" fmla="*/ 18 h 121"/>
                <a:gd name="T42" fmla="*/ 1 w 51"/>
                <a:gd name="T43" fmla="*/ 23 h 121"/>
                <a:gd name="T44" fmla="*/ 3 w 51"/>
                <a:gd name="T45" fmla="*/ 64 h 121"/>
                <a:gd name="T46" fmla="*/ 10 w 51"/>
                <a:gd name="T47" fmla="*/ 99 h 121"/>
                <a:gd name="T48" fmla="*/ 10 w 51"/>
                <a:gd name="T49" fmla="*/ 104 h 121"/>
                <a:gd name="T50" fmla="*/ 11 w 51"/>
                <a:gd name="T51" fmla="*/ 106 h 121"/>
                <a:gd name="T52" fmla="*/ 11 w 51"/>
                <a:gd name="T53" fmla="*/ 109 h 121"/>
                <a:gd name="T54" fmla="*/ 9 w 51"/>
                <a:gd name="T55" fmla="*/ 112 h 121"/>
                <a:gd name="T56" fmla="*/ 6 w 51"/>
                <a:gd name="T57" fmla="*/ 113 h 121"/>
                <a:gd name="T58" fmla="*/ 17 w 51"/>
                <a:gd name="T59" fmla="*/ 117 h 121"/>
                <a:gd name="T60" fmla="*/ 26 w 51"/>
                <a:gd name="T61" fmla="*/ 120 h 121"/>
                <a:gd name="T62" fmla="*/ 31 w 51"/>
                <a:gd name="T63" fmla="*/ 120 h 121"/>
                <a:gd name="T64" fmla="*/ 35 w 51"/>
                <a:gd name="T65" fmla="*/ 119 h 121"/>
                <a:gd name="T66" fmla="*/ 39 w 51"/>
                <a:gd name="T67" fmla="*/ 118 h 121"/>
                <a:gd name="T68" fmla="*/ 43 w 51"/>
                <a:gd name="T69" fmla="*/ 116 h 121"/>
                <a:gd name="T70" fmla="*/ 45 w 51"/>
                <a:gd name="T71" fmla="*/ 114 h 121"/>
                <a:gd name="T72" fmla="*/ 46 w 51"/>
                <a:gd name="T73" fmla="*/ 112 h 121"/>
                <a:gd name="T74" fmla="*/ 46 w 51"/>
                <a:gd name="T75" fmla="*/ 109 h 121"/>
                <a:gd name="T76" fmla="*/ 45 w 51"/>
                <a:gd name="T77" fmla="*/ 106 h 121"/>
                <a:gd name="T78" fmla="*/ 44 w 51"/>
                <a:gd name="T79" fmla="*/ 101 h 121"/>
                <a:gd name="T80" fmla="*/ 42 w 51"/>
                <a:gd name="T81" fmla="*/ 94 h 121"/>
                <a:gd name="T82" fmla="*/ 41 w 51"/>
                <a:gd name="T83" fmla="*/ 86 h 121"/>
                <a:gd name="T84" fmla="*/ 35 w 51"/>
                <a:gd name="T85" fmla="*/ 44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21"/>
                <a:gd name="T131" fmla="*/ 51 w 51"/>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21">
                  <a:moveTo>
                    <a:pt x="35" y="44"/>
                  </a:moveTo>
                  <a:lnTo>
                    <a:pt x="34" y="38"/>
                  </a:lnTo>
                  <a:lnTo>
                    <a:pt x="35" y="30"/>
                  </a:lnTo>
                  <a:lnTo>
                    <a:pt x="35" y="22"/>
                  </a:lnTo>
                  <a:lnTo>
                    <a:pt x="36" y="17"/>
                  </a:lnTo>
                  <a:lnTo>
                    <a:pt x="38" y="13"/>
                  </a:lnTo>
                  <a:lnTo>
                    <a:pt x="40" y="9"/>
                  </a:lnTo>
                  <a:lnTo>
                    <a:pt x="43" y="6"/>
                  </a:lnTo>
                  <a:lnTo>
                    <a:pt x="50" y="3"/>
                  </a:lnTo>
                  <a:lnTo>
                    <a:pt x="45" y="1"/>
                  </a:lnTo>
                  <a:lnTo>
                    <a:pt x="40" y="0"/>
                  </a:lnTo>
                  <a:lnTo>
                    <a:pt x="33" y="0"/>
                  </a:lnTo>
                  <a:lnTo>
                    <a:pt x="27" y="0"/>
                  </a:lnTo>
                  <a:lnTo>
                    <a:pt x="22" y="2"/>
                  </a:lnTo>
                  <a:lnTo>
                    <a:pt x="17" y="3"/>
                  </a:lnTo>
                  <a:lnTo>
                    <a:pt x="12" y="4"/>
                  </a:lnTo>
                  <a:lnTo>
                    <a:pt x="7" y="7"/>
                  </a:lnTo>
                  <a:lnTo>
                    <a:pt x="3" y="8"/>
                  </a:lnTo>
                  <a:lnTo>
                    <a:pt x="2" y="12"/>
                  </a:lnTo>
                  <a:lnTo>
                    <a:pt x="1" y="15"/>
                  </a:lnTo>
                  <a:lnTo>
                    <a:pt x="0" y="18"/>
                  </a:lnTo>
                  <a:lnTo>
                    <a:pt x="1" y="23"/>
                  </a:lnTo>
                  <a:lnTo>
                    <a:pt x="3" y="64"/>
                  </a:lnTo>
                  <a:lnTo>
                    <a:pt x="10" y="99"/>
                  </a:lnTo>
                  <a:lnTo>
                    <a:pt x="10" y="104"/>
                  </a:lnTo>
                  <a:lnTo>
                    <a:pt x="11" y="106"/>
                  </a:lnTo>
                  <a:lnTo>
                    <a:pt x="11" y="109"/>
                  </a:lnTo>
                  <a:lnTo>
                    <a:pt x="9" y="112"/>
                  </a:lnTo>
                  <a:lnTo>
                    <a:pt x="6" y="113"/>
                  </a:lnTo>
                  <a:lnTo>
                    <a:pt x="17" y="117"/>
                  </a:lnTo>
                  <a:lnTo>
                    <a:pt x="26" y="120"/>
                  </a:lnTo>
                  <a:lnTo>
                    <a:pt x="31" y="120"/>
                  </a:lnTo>
                  <a:lnTo>
                    <a:pt x="35" y="119"/>
                  </a:lnTo>
                  <a:lnTo>
                    <a:pt x="39" y="118"/>
                  </a:lnTo>
                  <a:lnTo>
                    <a:pt x="43" y="116"/>
                  </a:lnTo>
                  <a:lnTo>
                    <a:pt x="45" y="114"/>
                  </a:lnTo>
                  <a:lnTo>
                    <a:pt x="46" y="112"/>
                  </a:lnTo>
                  <a:lnTo>
                    <a:pt x="46" y="109"/>
                  </a:lnTo>
                  <a:lnTo>
                    <a:pt x="45" y="106"/>
                  </a:lnTo>
                  <a:lnTo>
                    <a:pt x="44" y="101"/>
                  </a:lnTo>
                  <a:lnTo>
                    <a:pt x="42" y="94"/>
                  </a:lnTo>
                  <a:lnTo>
                    <a:pt x="41" y="86"/>
                  </a:lnTo>
                  <a:lnTo>
                    <a:pt x="35" y="44"/>
                  </a:lnTo>
                </a:path>
              </a:pathLst>
            </a:custGeom>
            <a:solidFill>
              <a:srgbClr val="800000"/>
            </a:solidFill>
            <a:ln w="12700" cap="rnd">
              <a:solidFill>
                <a:srgbClr val="800000"/>
              </a:solidFill>
              <a:round/>
              <a:headEnd/>
              <a:tailEnd/>
            </a:ln>
          </p:spPr>
          <p:txBody>
            <a:bodyPr/>
            <a:lstStyle/>
            <a:p>
              <a:endParaRPr lang="en-US"/>
            </a:p>
          </p:txBody>
        </p:sp>
        <p:sp>
          <p:nvSpPr>
            <p:cNvPr id="71754" name="Freeform 27"/>
            <p:cNvSpPr>
              <a:spLocks/>
            </p:cNvSpPr>
            <p:nvPr/>
          </p:nvSpPr>
          <p:spPr bwMode="auto">
            <a:xfrm>
              <a:off x="2929" y="2108"/>
              <a:ext cx="48" cy="123"/>
            </a:xfrm>
            <a:custGeom>
              <a:avLst/>
              <a:gdLst>
                <a:gd name="T0" fmla="*/ 35 w 48"/>
                <a:gd name="T1" fmla="*/ 45 h 123"/>
                <a:gd name="T2" fmla="*/ 33 w 48"/>
                <a:gd name="T3" fmla="*/ 37 h 123"/>
                <a:gd name="T4" fmla="*/ 32 w 48"/>
                <a:gd name="T5" fmla="*/ 29 h 123"/>
                <a:gd name="T6" fmla="*/ 34 w 48"/>
                <a:gd name="T7" fmla="*/ 22 h 123"/>
                <a:gd name="T8" fmla="*/ 34 w 48"/>
                <a:gd name="T9" fmla="*/ 17 h 123"/>
                <a:gd name="T10" fmla="*/ 36 w 48"/>
                <a:gd name="T11" fmla="*/ 13 h 123"/>
                <a:gd name="T12" fmla="*/ 39 w 48"/>
                <a:gd name="T13" fmla="*/ 9 h 123"/>
                <a:gd name="T14" fmla="*/ 43 w 48"/>
                <a:gd name="T15" fmla="*/ 6 h 123"/>
                <a:gd name="T16" fmla="*/ 47 w 48"/>
                <a:gd name="T17" fmla="*/ 3 h 123"/>
                <a:gd name="T18" fmla="*/ 43 w 48"/>
                <a:gd name="T19" fmla="*/ 1 h 123"/>
                <a:gd name="T20" fmla="*/ 39 w 48"/>
                <a:gd name="T21" fmla="*/ 0 h 123"/>
                <a:gd name="T22" fmla="*/ 31 w 48"/>
                <a:gd name="T23" fmla="*/ 0 h 123"/>
                <a:gd name="T24" fmla="*/ 26 w 48"/>
                <a:gd name="T25" fmla="*/ 0 h 123"/>
                <a:gd name="T26" fmla="*/ 21 w 48"/>
                <a:gd name="T27" fmla="*/ 1 h 123"/>
                <a:gd name="T28" fmla="*/ 17 w 48"/>
                <a:gd name="T29" fmla="*/ 3 h 123"/>
                <a:gd name="T30" fmla="*/ 12 w 48"/>
                <a:gd name="T31" fmla="*/ 4 h 123"/>
                <a:gd name="T32" fmla="*/ 7 w 48"/>
                <a:gd name="T33" fmla="*/ 6 h 123"/>
                <a:gd name="T34" fmla="*/ 3 w 48"/>
                <a:gd name="T35" fmla="*/ 8 h 123"/>
                <a:gd name="T36" fmla="*/ 1 w 48"/>
                <a:gd name="T37" fmla="*/ 11 h 123"/>
                <a:gd name="T38" fmla="*/ 0 w 48"/>
                <a:gd name="T39" fmla="*/ 15 h 123"/>
                <a:gd name="T40" fmla="*/ 0 w 48"/>
                <a:gd name="T41" fmla="*/ 19 h 123"/>
                <a:gd name="T42" fmla="*/ 0 w 48"/>
                <a:gd name="T43" fmla="*/ 22 h 123"/>
                <a:gd name="T44" fmla="*/ 3 w 48"/>
                <a:gd name="T45" fmla="*/ 63 h 123"/>
                <a:gd name="T46" fmla="*/ 9 w 48"/>
                <a:gd name="T47" fmla="*/ 99 h 123"/>
                <a:gd name="T48" fmla="*/ 10 w 48"/>
                <a:gd name="T49" fmla="*/ 103 h 123"/>
                <a:gd name="T50" fmla="*/ 10 w 48"/>
                <a:gd name="T51" fmla="*/ 106 h 123"/>
                <a:gd name="T52" fmla="*/ 9 w 48"/>
                <a:gd name="T53" fmla="*/ 108 h 123"/>
                <a:gd name="T54" fmla="*/ 7 w 48"/>
                <a:gd name="T55" fmla="*/ 111 h 123"/>
                <a:gd name="T56" fmla="*/ 3 w 48"/>
                <a:gd name="T57" fmla="*/ 114 h 123"/>
                <a:gd name="T58" fmla="*/ 13 w 48"/>
                <a:gd name="T59" fmla="*/ 119 h 123"/>
                <a:gd name="T60" fmla="*/ 24 w 48"/>
                <a:gd name="T61" fmla="*/ 122 h 123"/>
                <a:gd name="T62" fmla="*/ 30 w 48"/>
                <a:gd name="T63" fmla="*/ 121 h 123"/>
                <a:gd name="T64" fmla="*/ 35 w 48"/>
                <a:gd name="T65" fmla="*/ 121 h 123"/>
                <a:gd name="T66" fmla="*/ 38 w 48"/>
                <a:gd name="T67" fmla="*/ 118 h 123"/>
                <a:gd name="T68" fmla="*/ 42 w 48"/>
                <a:gd name="T69" fmla="*/ 116 h 123"/>
                <a:gd name="T70" fmla="*/ 44 w 48"/>
                <a:gd name="T71" fmla="*/ 112 h 123"/>
                <a:gd name="T72" fmla="*/ 45 w 48"/>
                <a:gd name="T73" fmla="*/ 109 h 123"/>
                <a:gd name="T74" fmla="*/ 45 w 48"/>
                <a:gd name="T75" fmla="*/ 105 h 123"/>
                <a:gd name="T76" fmla="*/ 44 w 48"/>
                <a:gd name="T77" fmla="*/ 100 h 123"/>
                <a:gd name="T78" fmla="*/ 44 w 48"/>
                <a:gd name="T79" fmla="*/ 94 h 123"/>
                <a:gd name="T80" fmla="*/ 42 w 48"/>
                <a:gd name="T81" fmla="*/ 86 h 123"/>
                <a:gd name="T82" fmla="*/ 35 w 48"/>
                <a:gd name="T83" fmla="*/ 45 h 1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
                <a:gd name="T127" fmla="*/ 0 h 123"/>
                <a:gd name="T128" fmla="*/ 48 w 48"/>
                <a:gd name="T129" fmla="*/ 123 h 1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 h="123">
                  <a:moveTo>
                    <a:pt x="35" y="45"/>
                  </a:moveTo>
                  <a:lnTo>
                    <a:pt x="33" y="37"/>
                  </a:lnTo>
                  <a:lnTo>
                    <a:pt x="32" y="29"/>
                  </a:lnTo>
                  <a:lnTo>
                    <a:pt x="34" y="22"/>
                  </a:lnTo>
                  <a:lnTo>
                    <a:pt x="34" y="17"/>
                  </a:lnTo>
                  <a:lnTo>
                    <a:pt x="36" y="13"/>
                  </a:lnTo>
                  <a:lnTo>
                    <a:pt x="39" y="9"/>
                  </a:lnTo>
                  <a:lnTo>
                    <a:pt x="43" y="6"/>
                  </a:lnTo>
                  <a:lnTo>
                    <a:pt x="47" y="3"/>
                  </a:lnTo>
                  <a:lnTo>
                    <a:pt x="43" y="1"/>
                  </a:lnTo>
                  <a:lnTo>
                    <a:pt x="39" y="0"/>
                  </a:lnTo>
                  <a:lnTo>
                    <a:pt x="31" y="0"/>
                  </a:lnTo>
                  <a:lnTo>
                    <a:pt x="26" y="0"/>
                  </a:lnTo>
                  <a:lnTo>
                    <a:pt x="21" y="1"/>
                  </a:lnTo>
                  <a:lnTo>
                    <a:pt x="17" y="3"/>
                  </a:lnTo>
                  <a:lnTo>
                    <a:pt x="12" y="4"/>
                  </a:lnTo>
                  <a:lnTo>
                    <a:pt x="7" y="6"/>
                  </a:lnTo>
                  <a:lnTo>
                    <a:pt x="3" y="8"/>
                  </a:lnTo>
                  <a:lnTo>
                    <a:pt x="1" y="11"/>
                  </a:lnTo>
                  <a:lnTo>
                    <a:pt x="0" y="15"/>
                  </a:lnTo>
                  <a:lnTo>
                    <a:pt x="0" y="19"/>
                  </a:lnTo>
                  <a:lnTo>
                    <a:pt x="0" y="22"/>
                  </a:lnTo>
                  <a:lnTo>
                    <a:pt x="3" y="63"/>
                  </a:lnTo>
                  <a:lnTo>
                    <a:pt x="9" y="99"/>
                  </a:lnTo>
                  <a:lnTo>
                    <a:pt x="10" y="103"/>
                  </a:lnTo>
                  <a:lnTo>
                    <a:pt x="10" y="106"/>
                  </a:lnTo>
                  <a:lnTo>
                    <a:pt x="9" y="108"/>
                  </a:lnTo>
                  <a:lnTo>
                    <a:pt x="7" y="111"/>
                  </a:lnTo>
                  <a:lnTo>
                    <a:pt x="3" y="114"/>
                  </a:lnTo>
                  <a:lnTo>
                    <a:pt x="13" y="119"/>
                  </a:lnTo>
                  <a:lnTo>
                    <a:pt x="24" y="122"/>
                  </a:lnTo>
                  <a:lnTo>
                    <a:pt x="30" y="121"/>
                  </a:lnTo>
                  <a:lnTo>
                    <a:pt x="35" y="121"/>
                  </a:lnTo>
                  <a:lnTo>
                    <a:pt x="38" y="118"/>
                  </a:lnTo>
                  <a:lnTo>
                    <a:pt x="42" y="116"/>
                  </a:lnTo>
                  <a:lnTo>
                    <a:pt x="44" y="112"/>
                  </a:lnTo>
                  <a:lnTo>
                    <a:pt x="45" y="109"/>
                  </a:lnTo>
                  <a:lnTo>
                    <a:pt x="45" y="105"/>
                  </a:lnTo>
                  <a:lnTo>
                    <a:pt x="44" y="100"/>
                  </a:lnTo>
                  <a:lnTo>
                    <a:pt x="44" y="94"/>
                  </a:lnTo>
                  <a:lnTo>
                    <a:pt x="42" y="86"/>
                  </a:lnTo>
                  <a:lnTo>
                    <a:pt x="35" y="45"/>
                  </a:lnTo>
                </a:path>
              </a:pathLst>
            </a:custGeom>
            <a:solidFill>
              <a:srgbClr val="800000"/>
            </a:solidFill>
            <a:ln w="12700" cap="rnd">
              <a:solidFill>
                <a:srgbClr val="800000"/>
              </a:solidFill>
              <a:round/>
              <a:headEnd/>
              <a:tailEnd/>
            </a:ln>
          </p:spPr>
          <p:txBody>
            <a:bodyPr/>
            <a:lstStyle/>
            <a:p>
              <a:endParaRPr lang="en-US"/>
            </a:p>
          </p:txBody>
        </p:sp>
        <p:sp>
          <p:nvSpPr>
            <p:cNvPr id="71755" name="Freeform 28"/>
            <p:cNvSpPr>
              <a:spLocks/>
            </p:cNvSpPr>
            <p:nvPr/>
          </p:nvSpPr>
          <p:spPr bwMode="auto">
            <a:xfrm>
              <a:off x="2777" y="2181"/>
              <a:ext cx="53" cy="120"/>
            </a:xfrm>
            <a:custGeom>
              <a:avLst/>
              <a:gdLst>
                <a:gd name="T0" fmla="*/ 36 w 53"/>
                <a:gd name="T1" fmla="*/ 44 h 120"/>
                <a:gd name="T2" fmla="*/ 35 w 53"/>
                <a:gd name="T3" fmla="*/ 37 h 120"/>
                <a:gd name="T4" fmla="*/ 36 w 53"/>
                <a:gd name="T5" fmla="*/ 29 h 120"/>
                <a:gd name="T6" fmla="*/ 36 w 53"/>
                <a:gd name="T7" fmla="*/ 22 h 120"/>
                <a:gd name="T8" fmla="*/ 37 w 53"/>
                <a:gd name="T9" fmla="*/ 17 h 120"/>
                <a:gd name="T10" fmla="*/ 40 w 53"/>
                <a:gd name="T11" fmla="*/ 13 h 120"/>
                <a:gd name="T12" fmla="*/ 42 w 53"/>
                <a:gd name="T13" fmla="*/ 9 h 120"/>
                <a:gd name="T14" fmla="*/ 45 w 53"/>
                <a:gd name="T15" fmla="*/ 6 h 120"/>
                <a:gd name="T16" fmla="*/ 52 w 53"/>
                <a:gd name="T17" fmla="*/ 3 h 120"/>
                <a:gd name="T18" fmla="*/ 47 w 53"/>
                <a:gd name="T19" fmla="*/ 1 h 120"/>
                <a:gd name="T20" fmla="*/ 41 w 53"/>
                <a:gd name="T21" fmla="*/ 0 h 120"/>
                <a:gd name="T22" fmla="*/ 34 w 53"/>
                <a:gd name="T23" fmla="*/ 0 h 120"/>
                <a:gd name="T24" fmla="*/ 28 w 53"/>
                <a:gd name="T25" fmla="*/ 0 h 120"/>
                <a:gd name="T26" fmla="*/ 23 w 53"/>
                <a:gd name="T27" fmla="*/ 2 h 120"/>
                <a:gd name="T28" fmla="*/ 18 w 53"/>
                <a:gd name="T29" fmla="*/ 3 h 120"/>
                <a:gd name="T30" fmla="*/ 12 w 53"/>
                <a:gd name="T31" fmla="*/ 4 h 120"/>
                <a:gd name="T32" fmla="*/ 8 w 53"/>
                <a:gd name="T33" fmla="*/ 7 h 120"/>
                <a:gd name="T34" fmla="*/ 3 w 53"/>
                <a:gd name="T35" fmla="*/ 8 h 120"/>
                <a:gd name="T36" fmla="*/ 2 w 53"/>
                <a:gd name="T37" fmla="*/ 12 h 120"/>
                <a:gd name="T38" fmla="*/ 1 w 53"/>
                <a:gd name="T39" fmla="*/ 15 h 120"/>
                <a:gd name="T40" fmla="*/ 0 w 53"/>
                <a:gd name="T41" fmla="*/ 18 h 120"/>
                <a:gd name="T42" fmla="*/ 1 w 53"/>
                <a:gd name="T43" fmla="*/ 22 h 120"/>
                <a:gd name="T44" fmla="*/ 3 w 53"/>
                <a:gd name="T45" fmla="*/ 63 h 120"/>
                <a:gd name="T46" fmla="*/ 11 w 53"/>
                <a:gd name="T47" fmla="*/ 98 h 120"/>
                <a:gd name="T48" fmla="*/ 10 w 53"/>
                <a:gd name="T49" fmla="*/ 104 h 120"/>
                <a:gd name="T50" fmla="*/ 11 w 53"/>
                <a:gd name="T51" fmla="*/ 105 h 120"/>
                <a:gd name="T52" fmla="*/ 11 w 53"/>
                <a:gd name="T53" fmla="*/ 108 h 120"/>
                <a:gd name="T54" fmla="*/ 9 w 53"/>
                <a:gd name="T55" fmla="*/ 111 h 120"/>
                <a:gd name="T56" fmla="*/ 6 w 53"/>
                <a:gd name="T57" fmla="*/ 112 h 120"/>
                <a:gd name="T58" fmla="*/ 17 w 53"/>
                <a:gd name="T59" fmla="*/ 116 h 120"/>
                <a:gd name="T60" fmla="*/ 27 w 53"/>
                <a:gd name="T61" fmla="*/ 119 h 120"/>
                <a:gd name="T62" fmla="*/ 32 w 53"/>
                <a:gd name="T63" fmla="*/ 119 h 120"/>
                <a:gd name="T64" fmla="*/ 36 w 53"/>
                <a:gd name="T65" fmla="*/ 118 h 120"/>
                <a:gd name="T66" fmla="*/ 40 w 53"/>
                <a:gd name="T67" fmla="*/ 117 h 120"/>
                <a:gd name="T68" fmla="*/ 45 w 53"/>
                <a:gd name="T69" fmla="*/ 115 h 120"/>
                <a:gd name="T70" fmla="*/ 47 w 53"/>
                <a:gd name="T71" fmla="*/ 113 h 120"/>
                <a:gd name="T72" fmla="*/ 48 w 53"/>
                <a:gd name="T73" fmla="*/ 111 h 120"/>
                <a:gd name="T74" fmla="*/ 48 w 53"/>
                <a:gd name="T75" fmla="*/ 108 h 120"/>
                <a:gd name="T76" fmla="*/ 47 w 53"/>
                <a:gd name="T77" fmla="*/ 105 h 120"/>
                <a:gd name="T78" fmla="*/ 46 w 53"/>
                <a:gd name="T79" fmla="*/ 100 h 120"/>
                <a:gd name="T80" fmla="*/ 44 w 53"/>
                <a:gd name="T81" fmla="*/ 93 h 120"/>
                <a:gd name="T82" fmla="*/ 42 w 53"/>
                <a:gd name="T83" fmla="*/ 85 h 120"/>
                <a:gd name="T84" fmla="*/ 36 w 53"/>
                <a:gd name="T85" fmla="*/ 44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3"/>
                <a:gd name="T130" fmla="*/ 0 h 120"/>
                <a:gd name="T131" fmla="*/ 53 w 53"/>
                <a:gd name="T132" fmla="*/ 120 h 12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3" h="120">
                  <a:moveTo>
                    <a:pt x="36" y="44"/>
                  </a:moveTo>
                  <a:lnTo>
                    <a:pt x="35" y="37"/>
                  </a:lnTo>
                  <a:lnTo>
                    <a:pt x="36" y="29"/>
                  </a:lnTo>
                  <a:lnTo>
                    <a:pt x="36" y="22"/>
                  </a:lnTo>
                  <a:lnTo>
                    <a:pt x="37" y="17"/>
                  </a:lnTo>
                  <a:lnTo>
                    <a:pt x="40" y="13"/>
                  </a:lnTo>
                  <a:lnTo>
                    <a:pt x="42" y="9"/>
                  </a:lnTo>
                  <a:lnTo>
                    <a:pt x="45" y="6"/>
                  </a:lnTo>
                  <a:lnTo>
                    <a:pt x="52" y="3"/>
                  </a:lnTo>
                  <a:lnTo>
                    <a:pt x="47" y="1"/>
                  </a:lnTo>
                  <a:lnTo>
                    <a:pt x="41" y="0"/>
                  </a:lnTo>
                  <a:lnTo>
                    <a:pt x="34" y="0"/>
                  </a:lnTo>
                  <a:lnTo>
                    <a:pt x="28" y="0"/>
                  </a:lnTo>
                  <a:lnTo>
                    <a:pt x="23" y="2"/>
                  </a:lnTo>
                  <a:lnTo>
                    <a:pt x="18" y="3"/>
                  </a:lnTo>
                  <a:lnTo>
                    <a:pt x="12" y="4"/>
                  </a:lnTo>
                  <a:lnTo>
                    <a:pt x="8" y="7"/>
                  </a:lnTo>
                  <a:lnTo>
                    <a:pt x="3" y="8"/>
                  </a:lnTo>
                  <a:lnTo>
                    <a:pt x="2" y="12"/>
                  </a:lnTo>
                  <a:lnTo>
                    <a:pt x="1" y="15"/>
                  </a:lnTo>
                  <a:lnTo>
                    <a:pt x="0" y="18"/>
                  </a:lnTo>
                  <a:lnTo>
                    <a:pt x="1" y="22"/>
                  </a:lnTo>
                  <a:lnTo>
                    <a:pt x="3" y="63"/>
                  </a:lnTo>
                  <a:lnTo>
                    <a:pt x="11" y="98"/>
                  </a:lnTo>
                  <a:lnTo>
                    <a:pt x="10" y="104"/>
                  </a:lnTo>
                  <a:lnTo>
                    <a:pt x="11" y="105"/>
                  </a:lnTo>
                  <a:lnTo>
                    <a:pt x="11" y="108"/>
                  </a:lnTo>
                  <a:lnTo>
                    <a:pt x="9" y="111"/>
                  </a:lnTo>
                  <a:lnTo>
                    <a:pt x="6" y="112"/>
                  </a:lnTo>
                  <a:lnTo>
                    <a:pt x="17" y="116"/>
                  </a:lnTo>
                  <a:lnTo>
                    <a:pt x="27" y="119"/>
                  </a:lnTo>
                  <a:lnTo>
                    <a:pt x="32" y="119"/>
                  </a:lnTo>
                  <a:lnTo>
                    <a:pt x="36" y="118"/>
                  </a:lnTo>
                  <a:lnTo>
                    <a:pt x="40" y="117"/>
                  </a:lnTo>
                  <a:lnTo>
                    <a:pt x="45" y="115"/>
                  </a:lnTo>
                  <a:lnTo>
                    <a:pt x="47" y="113"/>
                  </a:lnTo>
                  <a:lnTo>
                    <a:pt x="48" y="111"/>
                  </a:lnTo>
                  <a:lnTo>
                    <a:pt x="48" y="108"/>
                  </a:lnTo>
                  <a:lnTo>
                    <a:pt x="47" y="105"/>
                  </a:lnTo>
                  <a:lnTo>
                    <a:pt x="46" y="100"/>
                  </a:lnTo>
                  <a:lnTo>
                    <a:pt x="44" y="93"/>
                  </a:lnTo>
                  <a:lnTo>
                    <a:pt x="42" y="85"/>
                  </a:lnTo>
                  <a:lnTo>
                    <a:pt x="36" y="44"/>
                  </a:lnTo>
                </a:path>
              </a:pathLst>
            </a:custGeom>
            <a:solidFill>
              <a:srgbClr val="800000"/>
            </a:solidFill>
            <a:ln w="12700" cap="rnd">
              <a:solidFill>
                <a:srgbClr val="800000"/>
              </a:solidFill>
              <a:round/>
              <a:headEnd/>
              <a:tailEnd/>
            </a:ln>
          </p:spPr>
          <p:txBody>
            <a:bodyPr/>
            <a:lstStyle/>
            <a:p>
              <a:endParaRPr lang="en-US"/>
            </a:p>
          </p:txBody>
        </p:sp>
        <p:sp>
          <p:nvSpPr>
            <p:cNvPr id="71756" name="Freeform 29"/>
            <p:cNvSpPr>
              <a:spLocks/>
            </p:cNvSpPr>
            <p:nvPr/>
          </p:nvSpPr>
          <p:spPr bwMode="auto">
            <a:xfrm>
              <a:off x="3227" y="1959"/>
              <a:ext cx="49" cy="124"/>
            </a:xfrm>
            <a:custGeom>
              <a:avLst/>
              <a:gdLst>
                <a:gd name="T0" fmla="*/ 35 w 49"/>
                <a:gd name="T1" fmla="*/ 46 h 124"/>
                <a:gd name="T2" fmla="*/ 34 w 49"/>
                <a:gd name="T3" fmla="*/ 38 h 124"/>
                <a:gd name="T4" fmla="*/ 32 w 49"/>
                <a:gd name="T5" fmla="*/ 30 h 124"/>
                <a:gd name="T6" fmla="*/ 34 w 49"/>
                <a:gd name="T7" fmla="*/ 23 h 124"/>
                <a:gd name="T8" fmla="*/ 35 w 49"/>
                <a:gd name="T9" fmla="*/ 17 h 124"/>
                <a:gd name="T10" fmla="*/ 37 w 49"/>
                <a:gd name="T11" fmla="*/ 13 h 124"/>
                <a:gd name="T12" fmla="*/ 40 w 49"/>
                <a:gd name="T13" fmla="*/ 9 h 124"/>
                <a:gd name="T14" fmla="*/ 43 w 49"/>
                <a:gd name="T15" fmla="*/ 6 h 124"/>
                <a:gd name="T16" fmla="*/ 48 w 49"/>
                <a:gd name="T17" fmla="*/ 3 h 124"/>
                <a:gd name="T18" fmla="*/ 43 w 49"/>
                <a:gd name="T19" fmla="*/ 1 h 124"/>
                <a:gd name="T20" fmla="*/ 39 w 49"/>
                <a:gd name="T21" fmla="*/ 0 h 124"/>
                <a:gd name="T22" fmla="*/ 32 w 49"/>
                <a:gd name="T23" fmla="*/ 0 h 124"/>
                <a:gd name="T24" fmla="*/ 27 w 49"/>
                <a:gd name="T25" fmla="*/ 0 h 124"/>
                <a:gd name="T26" fmla="*/ 22 w 49"/>
                <a:gd name="T27" fmla="*/ 1 h 124"/>
                <a:gd name="T28" fmla="*/ 17 w 49"/>
                <a:gd name="T29" fmla="*/ 3 h 124"/>
                <a:gd name="T30" fmla="*/ 13 w 49"/>
                <a:gd name="T31" fmla="*/ 4 h 124"/>
                <a:gd name="T32" fmla="*/ 7 w 49"/>
                <a:gd name="T33" fmla="*/ 6 h 124"/>
                <a:gd name="T34" fmla="*/ 4 w 49"/>
                <a:gd name="T35" fmla="*/ 8 h 124"/>
                <a:gd name="T36" fmla="*/ 1 w 49"/>
                <a:gd name="T37" fmla="*/ 11 h 124"/>
                <a:gd name="T38" fmla="*/ 0 w 49"/>
                <a:gd name="T39" fmla="*/ 16 h 124"/>
                <a:gd name="T40" fmla="*/ 0 w 49"/>
                <a:gd name="T41" fmla="*/ 19 h 124"/>
                <a:gd name="T42" fmla="*/ 0 w 49"/>
                <a:gd name="T43" fmla="*/ 22 h 124"/>
                <a:gd name="T44" fmla="*/ 4 w 49"/>
                <a:gd name="T45" fmla="*/ 64 h 124"/>
                <a:gd name="T46" fmla="*/ 9 w 49"/>
                <a:gd name="T47" fmla="*/ 99 h 124"/>
                <a:gd name="T48" fmla="*/ 11 w 49"/>
                <a:gd name="T49" fmla="*/ 104 h 124"/>
                <a:gd name="T50" fmla="*/ 10 w 49"/>
                <a:gd name="T51" fmla="*/ 106 h 124"/>
                <a:gd name="T52" fmla="*/ 9 w 49"/>
                <a:gd name="T53" fmla="*/ 109 h 124"/>
                <a:gd name="T54" fmla="*/ 7 w 49"/>
                <a:gd name="T55" fmla="*/ 112 h 124"/>
                <a:gd name="T56" fmla="*/ 4 w 49"/>
                <a:gd name="T57" fmla="*/ 115 h 124"/>
                <a:gd name="T58" fmla="*/ 14 w 49"/>
                <a:gd name="T59" fmla="*/ 120 h 124"/>
                <a:gd name="T60" fmla="*/ 24 w 49"/>
                <a:gd name="T61" fmla="*/ 123 h 124"/>
                <a:gd name="T62" fmla="*/ 31 w 49"/>
                <a:gd name="T63" fmla="*/ 122 h 124"/>
                <a:gd name="T64" fmla="*/ 35 w 49"/>
                <a:gd name="T65" fmla="*/ 122 h 124"/>
                <a:gd name="T66" fmla="*/ 39 w 49"/>
                <a:gd name="T67" fmla="*/ 119 h 124"/>
                <a:gd name="T68" fmla="*/ 43 w 49"/>
                <a:gd name="T69" fmla="*/ 117 h 124"/>
                <a:gd name="T70" fmla="*/ 45 w 49"/>
                <a:gd name="T71" fmla="*/ 113 h 124"/>
                <a:gd name="T72" fmla="*/ 45 w 49"/>
                <a:gd name="T73" fmla="*/ 110 h 124"/>
                <a:gd name="T74" fmla="*/ 45 w 49"/>
                <a:gd name="T75" fmla="*/ 106 h 124"/>
                <a:gd name="T76" fmla="*/ 45 w 49"/>
                <a:gd name="T77" fmla="*/ 101 h 124"/>
                <a:gd name="T78" fmla="*/ 44 w 49"/>
                <a:gd name="T79" fmla="*/ 95 h 124"/>
                <a:gd name="T80" fmla="*/ 42 w 49"/>
                <a:gd name="T81" fmla="*/ 86 h 124"/>
                <a:gd name="T82" fmla="*/ 35 w 49"/>
                <a:gd name="T83" fmla="*/ 46 h 12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4"/>
                <a:gd name="T128" fmla="*/ 49 w 49"/>
                <a:gd name="T129" fmla="*/ 124 h 12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4">
                  <a:moveTo>
                    <a:pt x="35" y="46"/>
                  </a:moveTo>
                  <a:lnTo>
                    <a:pt x="34" y="38"/>
                  </a:lnTo>
                  <a:lnTo>
                    <a:pt x="32" y="30"/>
                  </a:lnTo>
                  <a:lnTo>
                    <a:pt x="34" y="23"/>
                  </a:lnTo>
                  <a:lnTo>
                    <a:pt x="35" y="17"/>
                  </a:lnTo>
                  <a:lnTo>
                    <a:pt x="37" y="13"/>
                  </a:lnTo>
                  <a:lnTo>
                    <a:pt x="40" y="9"/>
                  </a:lnTo>
                  <a:lnTo>
                    <a:pt x="43" y="6"/>
                  </a:lnTo>
                  <a:lnTo>
                    <a:pt x="48" y="3"/>
                  </a:lnTo>
                  <a:lnTo>
                    <a:pt x="43" y="1"/>
                  </a:lnTo>
                  <a:lnTo>
                    <a:pt x="39" y="0"/>
                  </a:lnTo>
                  <a:lnTo>
                    <a:pt x="32" y="0"/>
                  </a:lnTo>
                  <a:lnTo>
                    <a:pt x="27" y="0"/>
                  </a:lnTo>
                  <a:lnTo>
                    <a:pt x="22" y="1"/>
                  </a:lnTo>
                  <a:lnTo>
                    <a:pt x="17" y="3"/>
                  </a:lnTo>
                  <a:lnTo>
                    <a:pt x="13" y="4"/>
                  </a:lnTo>
                  <a:lnTo>
                    <a:pt x="7" y="6"/>
                  </a:lnTo>
                  <a:lnTo>
                    <a:pt x="4" y="8"/>
                  </a:lnTo>
                  <a:lnTo>
                    <a:pt x="1" y="11"/>
                  </a:lnTo>
                  <a:lnTo>
                    <a:pt x="0" y="16"/>
                  </a:lnTo>
                  <a:lnTo>
                    <a:pt x="0" y="19"/>
                  </a:lnTo>
                  <a:lnTo>
                    <a:pt x="0" y="22"/>
                  </a:lnTo>
                  <a:lnTo>
                    <a:pt x="4" y="64"/>
                  </a:lnTo>
                  <a:lnTo>
                    <a:pt x="9" y="99"/>
                  </a:lnTo>
                  <a:lnTo>
                    <a:pt x="11" y="104"/>
                  </a:lnTo>
                  <a:lnTo>
                    <a:pt x="10" y="106"/>
                  </a:lnTo>
                  <a:lnTo>
                    <a:pt x="9" y="109"/>
                  </a:lnTo>
                  <a:lnTo>
                    <a:pt x="7" y="112"/>
                  </a:lnTo>
                  <a:lnTo>
                    <a:pt x="4" y="115"/>
                  </a:lnTo>
                  <a:lnTo>
                    <a:pt x="14" y="120"/>
                  </a:lnTo>
                  <a:lnTo>
                    <a:pt x="24" y="123"/>
                  </a:lnTo>
                  <a:lnTo>
                    <a:pt x="31" y="122"/>
                  </a:lnTo>
                  <a:lnTo>
                    <a:pt x="35" y="122"/>
                  </a:lnTo>
                  <a:lnTo>
                    <a:pt x="39" y="119"/>
                  </a:lnTo>
                  <a:lnTo>
                    <a:pt x="43" y="117"/>
                  </a:lnTo>
                  <a:lnTo>
                    <a:pt x="45" y="113"/>
                  </a:lnTo>
                  <a:lnTo>
                    <a:pt x="45" y="110"/>
                  </a:lnTo>
                  <a:lnTo>
                    <a:pt x="45" y="106"/>
                  </a:lnTo>
                  <a:lnTo>
                    <a:pt x="45" y="101"/>
                  </a:lnTo>
                  <a:lnTo>
                    <a:pt x="44" y="95"/>
                  </a:lnTo>
                  <a:lnTo>
                    <a:pt x="42" y="86"/>
                  </a:lnTo>
                  <a:lnTo>
                    <a:pt x="35" y="46"/>
                  </a:lnTo>
                </a:path>
              </a:pathLst>
            </a:custGeom>
            <a:solidFill>
              <a:srgbClr val="800000"/>
            </a:solidFill>
            <a:ln w="12700" cap="rnd">
              <a:solidFill>
                <a:srgbClr val="800000"/>
              </a:solidFill>
              <a:round/>
              <a:headEnd/>
              <a:tailEnd/>
            </a:ln>
          </p:spPr>
          <p:txBody>
            <a:bodyPr/>
            <a:lstStyle/>
            <a:p>
              <a:endParaRPr lang="en-US"/>
            </a:p>
          </p:txBody>
        </p:sp>
        <p:sp>
          <p:nvSpPr>
            <p:cNvPr id="71757" name="Freeform 30"/>
            <p:cNvSpPr>
              <a:spLocks/>
            </p:cNvSpPr>
            <p:nvPr/>
          </p:nvSpPr>
          <p:spPr bwMode="auto">
            <a:xfrm>
              <a:off x="3076" y="2035"/>
              <a:ext cx="51" cy="119"/>
            </a:xfrm>
            <a:custGeom>
              <a:avLst/>
              <a:gdLst>
                <a:gd name="T0" fmla="*/ 35 w 51"/>
                <a:gd name="T1" fmla="*/ 43 h 119"/>
                <a:gd name="T2" fmla="*/ 34 w 51"/>
                <a:gd name="T3" fmla="*/ 37 h 119"/>
                <a:gd name="T4" fmla="*/ 35 w 51"/>
                <a:gd name="T5" fmla="*/ 29 h 119"/>
                <a:gd name="T6" fmla="*/ 35 w 51"/>
                <a:gd name="T7" fmla="*/ 22 h 119"/>
                <a:gd name="T8" fmla="*/ 36 w 51"/>
                <a:gd name="T9" fmla="*/ 17 h 119"/>
                <a:gd name="T10" fmla="*/ 38 w 51"/>
                <a:gd name="T11" fmla="*/ 12 h 119"/>
                <a:gd name="T12" fmla="*/ 40 w 51"/>
                <a:gd name="T13" fmla="*/ 9 h 119"/>
                <a:gd name="T14" fmla="*/ 43 w 51"/>
                <a:gd name="T15" fmla="*/ 6 h 119"/>
                <a:gd name="T16" fmla="*/ 50 w 51"/>
                <a:gd name="T17" fmla="*/ 3 h 119"/>
                <a:gd name="T18" fmla="*/ 45 w 51"/>
                <a:gd name="T19" fmla="*/ 1 h 119"/>
                <a:gd name="T20" fmla="*/ 40 w 51"/>
                <a:gd name="T21" fmla="*/ 0 h 119"/>
                <a:gd name="T22" fmla="*/ 33 w 51"/>
                <a:gd name="T23" fmla="*/ 0 h 119"/>
                <a:gd name="T24" fmla="*/ 27 w 51"/>
                <a:gd name="T25" fmla="*/ 0 h 119"/>
                <a:gd name="T26" fmla="*/ 22 w 51"/>
                <a:gd name="T27" fmla="*/ 2 h 119"/>
                <a:gd name="T28" fmla="*/ 17 w 51"/>
                <a:gd name="T29" fmla="*/ 3 h 119"/>
                <a:gd name="T30" fmla="*/ 12 w 51"/>
                <a:gd name="T31" fmla="*/ 4 h 119"/>
                <a:gd name="T32" fmla="*/ 7 w 51"/>
                <a:gd name="T33" fmla="*/ 6 h 119"/>
                <a:gd name="T34" fmla="*/ 3 w 51"/>
                <a:gd name="T35" fmla="*/ 8 h 119"/>
                <a:gd name="T36" fmla="*/ 2 w 51"/>
                <a:gd name="T37" fmla="*/ 12 h 119"/>
                <a:gd name="T38" fmla="*/ 1 w 51"/>
                <a:gd name="T39" fmla="*/ 15 h 119"/>
                <a:gd name="T40" fmla="*/ 0 w 51"/>
                <a:gd name="T41" fmla="*/ 18 h 119"/>
                <a:gd name="T42" fmla="*/ 1 w 51"/>
                <a:gd name="T43" fmla="*/ 22 h 119"/>
                <a:gd name="T44" fmla="*/ 3 w 51"/>
                <a:gd name="T45" fmla="*/ 62 h 119"/>
                <a:gd name="T46" fmla="*/ 10 w 51"/>
                <a:gd name="T47" fmla="*/ 98 h 119"/>
                <a:gd name="T48" fmla="*/ 10 w 51"/>
                <a:gd name="T49" fmla="*/ 103 h 119"/>
                <a:gd name="T50" fmla="*/ 11 w 51"/>
                <a:gd name="T51" fmla="*/ 105 h 119"/>
                <a:gd name="T52" fmla="*/ 11 w 51"/>
                <a:gd name="T53" fmla="*/ 107 h 119"/>
                <a:gd name="T54" fmla="*/ 9 w 51"/>
                <a:gd name="T55" fmla="*/ 110 h 119"/>
                <a:gd name="T56" fmla="*/ 6 w 51"/>
                <a:gd name="T57" fmla="*/ 111 h 119"/>
                <a:gd name="T58" fmla="*/ 17 w 51"/>
                <a:gd name="T59" fmla="*/ 115 h 119"/>
                <a:gd name="T60" fmla="*/ 26 w 51"/>
                <a:gd name="T61" fmla="*/ 118 h 119"/>
                <a:gd name="T62" fmla="*/ 31 w 51"/>
                <a:gd name="T63" fmla="*/ 118 h 119"/>
                <a:gd name="T64" fmla="*/ 35 w 51"/>
                <a:gd name="T65" fmla="*/ 117 h 119"/>
                <a:gd name="T66" fmla="*/ 39 w 51"/>
                <a:gd name="T67" fmla="*/ 116 h 119"/>
                <a:gd name="T68" fmla="*/ 43 w 51"/>
                <a:gd name="T69" fmla="*/ 114 h 119"/>
                <a:gd name="T70" fmla="*/ 45 w 51"/>
                <a:gd name="T71" fmla="*/ 112 h 119"/>
                <a:gd name="T72" fmla="*/ 46 w 51"/>
                <a:gd name="T73" fmla="*/ 110 h 119"/>
                <a:gd name="T74" fmla="*/ 46 w 51"/>
                <a:gd name="T75" fmla="*/ 107 h 119"/>
                <a:gd name="T76" fmla="*/ 45 w 51"/>
                <a:gd name="T77" fmla="*/ 104 h 119"/>
                <a:gd name="T78" fmla="*/ 44 w 51"/>
                <a:gd name="T79" fmla="*/ 99 h 119"/>
                <a:gd name="T80" fmla="*/ 42 w 51"/>
                <a:gd name="T81" fmla="*/ 92 h 119"/>
                <a:gd name="T82" fmla="*/ 41 w 51"/>
                <a:gd name="T83" fmla="*/ 85 h 119"/>
                <a:gd name="T84" fmla="*/ 35 w 51"/>
                <a:gd name="T85" fmla="*/ 43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19"/>
                <a:gd name="T131" fmla="*/ 51 w 51"/>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19">
                  <a:moveTo>
                    <a:pt x="35" y="43"/>
                  </a:moveTo>
                  <a:lnTo>
                    <a:pt x="34" y="37"/>
                  </a:lnTo>
                  <a:lnTo>
                    <a:pt x="35" y="29"/>
                  </a:lnTo>
                  <a:lnTo>
                    <a:pt x="35" y="22"/>
                  </a:lnTo>
                  <a:lnTo>
                    <a:pt x="36" y="17"/>
                  </a:lnTo>
                  <a:lnTo>
                    <a:pt x="38" y="12"/>
                  </a:lnTo>
                  <a:lnTo>
                    <a:pt x="40" y="9"/>
                  </a:lnTo>
                  <a:lnTo>
                    <a:pt x="43" y="6"/>
                  </a:lnTo>
                  <a:lnTo>
                    <a:pt x="50" y="3"/>
                  </a:lnTo>
                  <a:lnTo>
                    <a:pt x="45" y="1"/>
                  </a:lnTo>
                  <a:lnTo>
                    <a:pt x="40" y="0"/>
                  </a:lnTo>
                  <a:lnTo>
                    <a:pt x="33" y="0"/>
                  </a:lnTo>
                  <a:lnTo>
                    <a:pt x="27" y="0"/>
                  </a:lnTo>
                  <a:lnTo>
                    <a:pt x="22" y="2"/>
                  </a:lnTo>
                  <a:lnTo>
                    <a:pt x="17" y="3"/>
                  </a:lnTo>
                  <a:lnTo>
                    <a:pt x="12" y="4"/>
                  </a:lnTo>
                  <a:lnTo>
                    <a:pt x="7" y="6"/>
                  </a:lnTo>
                  <a:lnTo>
                    <a:pt x="3" y="8"/>
                  </a:lnTo>
                  <a:lnTo>
                    <a:pt x="2" y="12"/>
                  </a:lnTo>
                  <a:lnTo>
                    <a:pt x="1" y="15"/>
                  </a:lnTo>
                  <a:lnTo>
                    <a:pt x="0" y="18"/>
                  </a:lnTo>
                  <a:lnTo>
                    <a:pt x="1" y="22"/>
                  </a:lnTo>
                  <a:lnTo>
                    <a:pt x="3" y="62"/>
                  </a:lnTo>
                  <a:lnTo>
                    <a:pt x="10" y="98"/>
                  </a:lnTo>
                  <a:lnTo>
                    <a:pt x="10" y="103"/>
                  </a:lnTo>
                  <a:lnTo>
                    <a:pt x="11" y="105"/>
                  </a:lnTo>
                  <a:lnTo>
                    <a:pt x="11" y="107"/>
                  </a:lnTo>
                  <a:lnTo>
                    <a:pt x="9" y="110"/>
                  </a:lnTo>
                  <a:lnTo>
                    <a:pt x="6" y="111"/>
                  </a:lnTo>
                  <a:lnTo>
                    <a:pt x="17" y="115"/>
                  </a:lnTo>
                  <a:lnTo>
                    <a:pt x="26" y="118"/>
                  </a:lnTo>
                  <a:lnTo>
                    <a:pt x="31" y="118"/>
                  </a:lnTo>
                  <a:lnTo>
                    <a:pt x="35" y="117"/>
                  </a:lnTo>
                  <a:lnTo>
                    <a:pt x="39" y="116"/>
                  </a:lnTo>
                  <a:lnTo>
                    <a:pt x="43" y="114"/>
                  </a:lnTo>
                  <a:lnTo>
                    <a:pt x="45" y="112"/>
                  </a:lnTo>
                  <a:lnTo>
                    <a:pt x="46" y="110"/>
                  </a:lnTo>
                  <a:lnTo>
                    <a:pt x="46" y="107"/>
                  </a:lnTo>
                  <a:lnTo>
                    <a:pt x="45" y="104"/>
                  </a:lnTo>
                  <a:lnTo>
                    <a:pt x="44" y="99"/>
                  </a:lnTo>
                  <a:lnTo>
                    <a:pt x="42" y="92"/>
                  </a:lnTo>
                  <a:lnTo>
                    <a:pt x="41" y="85"/>
                  </a:lnTo>
                  <a:lnTo>
                    <a:pt x="35" y="43"/>
                  </a:lnTo>
                </a:path>
              </a:pathLst>
            </a:custGeom>
            <a:solidFill>
              <a:srgbClr val="800000"/>
            </a:solidFill>
            <a:ln w="12700" cap="rnd">
              <a:solidFill>
                <a:srgbClr val="800000"/>
              </a:solidFill>
              <a:round/>
              <a:headEnd/>
              <a:tailEnd/>
            </a:ln>
          </p:spPr>
          <p:txBody>
            <a:bodyPr/>
            <a:lstStyle/>
            <a:p>
              <a:endParaRPr lang="en-US"/>
            </a:p>
          </p:txBody>
        </p:sp>
        <p:sp>
          <p:nvSpPr>
            <p:cNvPr id="71758" name="Freeform 31"/>
            <p:cNvSpPr>
              <a:spLocks/>
            </p:cNvSpPr>
            <p:nvPr/>
          </p:nvSpPr>
          <p:spPr bwMode="auto">
            <a:xfrm>
              <a:off x="3526" y="1813"/>
              <a:ext cx="50" cy="123"/>
            </a:xfrm>
            <a:custGeom>
              <a:avLst/>
              <a:gdLst>
                <a:gd name="T0" fmla="*/ 36 w 50"/>
                <a:gd name="T1" fmla="*/ 45 h 123"/>
                <a:gd name="T2" fmla="*/ 35 w 50"/>
                <a:gd name="T3" fmla="*/ 37 h 123"/>
                <a:gd name="T4" fmla="*/ 33 w 50"/>
                <a:gd name="T5" fmla="*/ 29 h 123"/>
                <a:gd name="T6" fmla="*/ 35 w 50"/>
                <a:gd name="T7" fmla="*/ 22 h 123"/>
                <a:gd name="T8" fmla="*/ 36 w 50"/>
                <a:gd name="T9" fmla="*/ 17 h 123"/>
                <a:gd name="T10" fmla="*/ 38 w 50"/>
                <a:gd name="T11" fmla="*/ 13 h 123"/>
                <a:gd name="T12" fmla="*/ 41 w 50"/>
                <a:gd name="T13" fmla="*/ 9 h 123"/>
                <a:gd name="T14" fmla="*/ 44 w 50"/>
                <a:gd name="T15" fmla="*/ 6 h 123"/>
                <a:gd name="T16" fmla="*/ 49 w 50"/>
                <a:gd name="T17" fmla="*/ 3 h 123"/>
                <a:gd name="T18" fmla="*/ 44 w 50"/>
                <a:gd name="T19" fmla="*/ 1 h 123"/>
                <a:gd name="T20" fmla="*/ 40 w 50"/>
                <a:gd name="T21" fmla="*/ 0 h 123"/>
                <a:gd name="T22" fmla="*/ 33 w 50"/>
                <a:gd name="T23" fmla="*/ 0 h 123"/>
                <a:gd name="T24" fmla="*/ 27 w 50"/>
                <a:gd name="T25" fmla="*/ 0 h 123"/>
                <a:gd name="T26" fmla="*/ 22 w 50"/>
                <a:gd name="T27" fmla="*/ 1 h 123"/>
                <a:gd name="T28" fmla="*/ 18 w 50"/>
                <a:gd name="T29" fmla="*/ 3 h 123"/>
                <a:gd name="T30" fmla="*/ 13 w 50"/>
                <a:gd name="T31" fmla="*/ 4 h 123"/>
                <a:gd name="T32" fmla="*/ 7 w 50"/>
                <a:gd name="T33" fmla="*/ 6 h 123"/>
                <a:gd name="T34" fmla="*/ 4 w 50"/>
                <a:gd name="T35" fmla="*/ 8 h 123"/>
                <a:gd name="T36" fmla="*/ 1 w 50"/>
                <a:gd name="T37" fmla="*/ 11 h 123"/>
                <a:gd name="T38" fmla="*/ 0 w 50"/>
                <a:gd name="T39" fmla="*/ 15 h 123"/>
                <a:gd name="T40" fmla="*/ 0 w 50"/>
                <a:gd name="T41" fmla="*/ 19 h 123"/>
                <a:gd name="T42" fmla="*/ 0 w 50"/>
                <a:gd name="T43" fmla="*/ 22 h 123"/>
                <a:gd name="T44" fmla="*/ 4 w 50"/>
                <a:gd name="T45" fmla="*/ 63 h 123"/>
                <a:gd name="T46" fmla="*/ 9 w 50"/>
                <a:gd name="T47" fmla="*/ 99 h 123"/>
                <a:gd name="T48" fmla="*/ 11 w 50"/>
                <a:gd name="T49" fmla="*/ 103 h 123"/>
                <a:gd name="T50" fmla="*/ 10 w 50"/>
                <a:gd name="T51" fmla="*/ 106 h 123"/>
                <a:gd name="T52" fmla="*/ 9 w 50"/>
                <a:gd name="T53" fmla="*/ 108 h 123"/>
                <a:gd name="T54" fmla="*/ 7 w 50"/>
                <a:gd name="T55" fmla="*/ 111 h 123"/>
                <a:gd name="T56" fmla="*/ 4 w 50"/>
                <a:gd name="T57" fmla="*/ 114 h 123"/>
                <a:gd name="T58" fmla="*/ 14 w 50"/>
                <a:gd name="T59" fmla="*/ 119 h 123"/>
                <a:gd name="T60" fmla="*/ 25 w 50"/>
                <a:gd name="T61" fmla="*/ 122 h 123"/>
                <a:gd name="T62" fmla="*/ 31 w 50"/>
                <a:gd name="T63" fmla="*/ 121 h 123"/>
                <a:gd name="T64" fmla="*/ 36 w 50"/>
                <a:gd name="T65" fmla="*/ 121 h 123"/>
                <a:gd name="T66" fmla="*/ 40 w 50"/>
                <a:gd name="T67" fmla="*/ 118 h 123"/>
                <a:gd name="T68" fmla="*/ 44 w 50"/>
                <a:gd name="T69" fmla="*/ 116 h 123"/>
                <a:gd name="T70" fmla="*/ 46 w 50"/>
                <a:gd name="T71" fmla="*/ 112 h 123"/>
                <a:gd name="T72" fmla="*/ 46 w 50"/>
                <a:gd name="T73" fmla="*/ 109 h 123"/>
                <a:gd name="T74" fmla="*/ 46 w 50"/>
                <a:gd name="T75" fmla="*/ 105 h 123"/>
                <a:gd name="T76" fmla="*/ 46 w 50"/>
                <a:gd name="T77" fmla="*/ 100 h 123"/>
                <a:gd name="T78" fmla="*/ 45 w 50"/>
                <a:gd name="T79" fmla="*/ 94 h 123"/>
                <a:gd name="T80" fmla="*/ 43 w 50"/>
                <a:gd name="T81" fmla="*/ 86 h 123"/>
                <a:gd name="T82" fmla="*/ 36 w 50"/>
                <a:gd name="T83" fmla="*/ 45 h 1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
                <a:gd name="T127" fmla="*/ 0 h 123"/>
                <a:gd name="T128" fmla="*/ 50 w 50"/>
                <a:gd name="T129" fmla="*/ 123 h 1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 h="123">
                  <a:moveTo>
                    <a:pt x="36" y="45"/>
                  </a:moveTo>
                  <a:lnTo>
                    <a:pt x="35" y="37"/>
                  </a:lnTo>
                  <a:lnTo>
                    <a:pt x="33" y="29"/>
                  </a:lnTo>
                  <a:lnTo>
                    <a:pt x="35" y="22"/>
                  </a:lnTo>
                  <a:lnTo>
                    <a:pt x="36" y="17"/>
                  </a:lnTo>
                  <a:lnTo>
                    <a:pt x="38" y="13"/>
                  </a:lnTo>
                  <a:lnTo>
                    <a:pt x="41" y="9"/>
                  </a:lnTo>
                  <a:lnTo>
                    <a:pt x="44" y="6"/>
                  </a:lnTo>
                  <a:lnTo>
                    <a:pt x="49" y="3"/>
                  </a:lnTo>
                  <a:lnTo>
                    <a:pt x="44" y="1"/>
                  </a:lnTo>
                  <a:lnTo>
                    <a:pt x="40" y="0"/>
                  </a:lnTo>
                  <a:lnTo>
                    <a:pt x="33" y="0"/>
                  </a:lnTo>
                  <a:lnTo>
                    <a:pt x="27" y="0"/>
                  </a:lnTo>
                  <a:lnTo>
                    <a:pt x="22" y="1"/>
                  </a:lnTo>
                  <a:lnTo>
                    <a:pt x="18" y="3"/>
                  </a:lnTo>
                  <a:lnTo>
                    <a:pt x="13" y="4"/>
                  </a:lnTo>
                  <a:lnTo>
                    <a:pt x="7" y="6"/>
                  </a:lnTo>
                  <a:lnTo>
                    <a:pt x="4" y="8"/>
                  </a:lnTo>
                  <a:lnTo>
                    <a:pt x="1" y="11"/>
                  </a:lnTo>
                  <a:lnTo>
                    <a:pt x="0" y="15"/>
                  </a:lnTo>
                  <a:lnTo>
                    <a:pt x="0" y="19"/>
                  </a:lnTo>
                  <a:lnTo>
                    <a:pt x="0" y="22"/>
                  </a:lnTo>
                  <a:lnTo>
                    <a:pt x="4" y="63"/>
                  </a:lnTo>
                  <a:lnTo>
                    <a:pt x="9" y="99"/>
                  </a:lnTo>
                  <a:lnTo>
                    <a:pt x="11" y="103"/>
                  </a:lnTo>
                  <a:lnTo>
                    <a:pt x="10" y="106"/>
                  </a:lnTo>
                  <a:lnTo>
                    <a:pt x="9" y="108"/>
                  </a:lnTo>
                  <a:lnTo>
                    <a:pt x="7" y="111"/>
                  </a:lnTo>
                  <a:lnTo>
                    <a:pt x="4" y="114"/>
                  </a:lnTo>
                  <a:lnTo>
                    <a:pt x="14" y="119"/>
                  </a:lnTo>
                  <a:lnTo>
                    <a:pt x="25" y="122"/>
                  </a:lnTo>
                  <a:lnTo>
                    <a:pt x="31" y="121"/>
                  </a:lnTo>
                  <a:lnTo>
                    <a:pt x="36" y="121"/>
                  </a:lnTo>
                  <a:lnTo>
                    <a:pt x="40" y="118"/>
                  </a:lnTo>
                  <a:lnTo>
                    <a:pt x="44" y="116"/>
                  </a:lnTo>
                  <a:lnTo>
                    <a:pt x="46" y="112"/>
                  </a:lnTo>
                  <a:lnTo>
                    <a:pt x="46" y="109"/>
                  </a:lnTo>
                  <a:lnTo>
                    <a:pt x="46" y="105"/>
                  </a:lnTo>
                  <a:lnTo>
                    <a:pt x="46" y="100"/>
                  </a:lnTo>
                  <a:lnTo>
                    <a:pt x="45" y="94"/>
                  </a:lnTo>
                  <a:lnTo>
                    <a:pt x="43" y="86"/>
                  </a:lnTo>
                  <a:lnTo>
                    <a:pt x="36" y="45"/>
                  </a:lnTo>
                </a:path>
              </a:pathLst>
            </a:custGeom>
            <a:solidFill>
              <a:srgbClr val="800000"/>
            </a:solidFill>
            <a:ln w="12700" cap="rnd">
              <a:solidFill>
                <a:srgbClr val="800000"/>
              </a:solidFill>
              <a:round/>
              <a:headEnd/>
              <a:tailEnd/>
            </a:ln>
          </p:spPr>
          <p:txBody>
            <a:bodyPr/>
            <a:lstStyle/>
            <a:p>
              <a:endParaRPr lang="en-US"/>
            </a:p>
          </p:txBody>
        </p:sp>
        <p:sp>
          <p:nvSpPr>
            <p:cNvPr id="71759" name="Freeform 32"/>
            <p:cNvSpPr>
              <a:spLocks/>
            </p:cNvSpPr>
            <p:nvPr/>
          </p:nvSpPr>
          <p:spPr bwMode="auto">
            <a:xfrm>
              <a:off x="3377" y="1890"/>
              <a:ext cx="49" cy="119"/>
            </a:xfrm>
            <a:custGeom>
              <a:avLst/>
              <a:gdLst>
                <a:gd name="T0" fmla="*/ 34 w 49"/>
                <a:gd name="T1" fmla="*/ 43 h 119"/>
                <a:gd name="T2" fmla="*/ 33 w 49"/>
                <a:gd name="T3" fmla="*/ 37 h 119"/>
                <a:gd name="T4" fmla="*/ 33 w 49"/>
                <a:gd name="T5" fmla="*/ 29 h 119"/>
                <a:gd name="T6" fmla="*/ 33 w 49"/>
                <a:gd name="T7" fmla="*/ 22 h 119"/>
                <a:gd name="T8" fmla="*/ 34 w 49"/>
                <a:gd name="T9" fmla="*/ 17 h 119"/>
                <a:gd name="T10" fmla="*/ 37 w 49"/>
                <a:gd name="T11" fmla="*/ 12 h 119"/>
                <a:gd name="T12" fmla="*/ 39 w 49"/>
                <a:gd name="T13" fmla="*/ 9 h 119"/>
                <a:gd name="T14" fmla="*/ 42 w 49"/>
                <a:gd name="T15" fmla="*/ 6 h 119"/>
                <a:gd name="T16" fmla="*/ 48 w 49"/>
                <a:gd name="T17" fmla="*/ 3 h 119"/>
                <a:gd name="T18" fmla="*/ 43 w 49"/>
                <a:gd name="T19" fmla="*/ 1 h 119"/>
                <a:gd name="T20" fmla="*/ 38 w 49"/>
                <a:gd name="T21" fmla="*/ 0 h 119"/>
                <a:gd name="T22" fmla="*/ 32 w 49"/>
                <a:gd name="T23" fmla="*/ 0 h 119"/>
                <a:gd name="T24" fmla="*/ 26 w 49"/>
                <a:gd name="T25" fmla="*/ 0 h 119"/>
                <a:gd name="T26" fmla="*/ 21 w 49"/>
                <a:gd name="T27" fmla="*/ 2 h 119"/>
                <a:gd name="T28" fmla="*/ 16 w 49"/>
                <a:gd name="T29" fmla="*/ 3 h 119"/>
                <a:gd name="T30" fmla="*/ 11 w 49"/>
                <a:gd name="T31" fmla="*/ 4 h 119"/>
                <a:gd name="T32" fmla="*/ 7 w 49"/>
                <a:gd name="T33" fmla="*/ 6 h 119"/>
                <a:gd name="T34" fmla="*/ 2 w 49"/>
                <a:gd name="T35" fmla="*/ 8 h 119"/>
                <a:gd name="T36" fmla="*/ 1 w 49"/>
                <a:gd name="T37" fmla="*/ 12 h 119"/>
                <a:gd name="T38" fmla="*/ 0 w 49"/>
                <a:gd name="T39" fmla="*/ 15 h 119"/>
                <a:gd name="T40" fmla="*/ 0 w 49"/>
                <a:gd name="T41" fmla="*/ 18 h 119"/>
                <a:gd name="T42" fmla="*/ 0 w 49"/>
                <a:gd name="T43" fmla="*/ 22 h 119"/>
                <a:gd name="T44" fmla="*/ 3 w 49"/>
                <a:gd name="T45" fmla="*/ 62 h 119"/>
                <a:gd name="T46" fmla="*/ 10 w 49"/>
                <a:gd name="T47" fmla="*/ 98 h 119"/>
                <a:gd name="T48" fmla="*/ 9 w 49"/>
                <a:gd name="T49" fmla="*/ 103 h 119"/>
                <a:gd name="T50" fmla="*/ 10 w 49"/>
                <a:gd name="T51" fmla="*/ 105 h 119"/>
                <a:gd name="T52" fmla="*/ 10 w 49"/>
                <a:gd name="T53" fmla="*/ 107 h 119"/>
                <a:gd name="T54" fmla="*/ 8 w 49"/>
                <a:gd name="T55" fmla="*/ 110 h 119"/>
                <a:gd name="T56" fmla="*/ 5 w 49"/>
                <a:gd name="T57" fmla="*/ 111 h 119"/>
                <a:gd name="T58" fmla="*/ 16 w 49"/>
                <a:gd name="T59" fmla="*/ 115 h 119"/>
                <a:gd name="T60" fmla="*/ 25 w 49"/>
                <a:gd name="T61" fmla="*/ 118 h 119"/>
                <a:gd name="T62" fmla="*/ 30 w 49"/>
                <a:gd name="T63" fmla="*/ 118 h 119"/>
                <a:gd name="T64" fmla="*/ 34 w 49"/>
                <a:gd name="T65" fmla="*/ 117 h 119"/>
                <a:gd name="T66" fmla="*/ 37 w 49"/>
                <a:gd name="T67" fmla="*/ 116 h 119"/>
                <a:gd name="T68" fmla="*/ 41 w 49"/>
                <a:gd name="T69" fmla="*/ 114 h 119"/>
                <a:gd name="T70" fmla="*/ 44 w 49"/>
                <a:gd name="T71" fmla="*/ 112 h 119"/>
                <a:gd name="T72" fmla="*/ 44 w 49"/>
                <a:gd name="T73" fmla="*/ 110 h 119"/>
                <a:gd name="T74" fmla="*/ 44 w 49"/>
                <a:gd name="T75" fmla="*/ 107 h 119"/>
                <a:gd name="T76" fmla="*/ 44 w 49"/>
                <a:gd name="T77" fmla="*/ 104 h 119"/>
                <a:gd name="T78" fmla="*/ 43 w 49"/>
                <a:gd name="T79" fmla="*/ 99 h 119"/>
                <a:gd name="T80" fmla="*/ 41 w 49"/>
                <a:gd name="T81" fmla="*/ 92 h 119"/>
                <a:gd name="T82" fmla="*/ 39 w 49"/>
                <a:gd name="T83" fmla="*/ 85 h 119"/>
                <a:gd name="T84" fmla="*/ 34 w 49"/>
                <a:gd name="T85" fmla="*/ 43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
                <a:gd name="T130" fmla="*/ 0 h 119"/>
                <a:gd name="T131" fmla="*/ 49 w 49"/>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 h="119">
                  <a:moveTo>
                    <a:pt x="34" y="43"/>
                  </a:moveTo>
                  <a:lnTo>
                    <a:pt x="33" y="37"/>
                  </a:lnTo>
                  <a:lnTo>
                    <a:pt x="33" y="29"/>
                  </a:lnTo>
                  <a:lnTo>
                    <a:pt x="33" y="22"/>
                  </a:lnTo>
                  <a:lnTo>
                    <a:pt x="34" y="17"/>
                  </a:lnTo>
                  <a:lnTo>
                    <a:pt x="37" y="12"/>
                  </a:lnTo>
                  <a:lnTo>
                    <a:pt x="39" y="9"/>
                  </a:lnTo>
                  <a:lnTo>
                    <a:pt x="42" y="6"/>
                  </a:lnTo>
                  <a:lnTo>
                    <a:pt x="48" y="3"/>
                  </a:lnTo>
                  <a:lnTo>
                    <a:pt x="43" y="1"/>
                  </a:lnTo>
                  <a:lnTo>
                    <a:pt x="38" y="0"/>
                  </a:lnTo>
                  <a:lnTo>
                    <a:pt x="32" y="0"/>
                  </a:lnTo>
                  <a:lnTo>
                    <a:pt x="26" y="0"/>
                  </a:lnTo>
                  <a:lnTo>
                    <a:pt x="21" y="2"/>
                  </a:lnTo>
                  <a:lnTo>
                    <a:pt x="16" y="3"/>
                  </a:lnTo>
                  <a:lnTo>
                    <a:pt x="11" y="4"/>
                  </a:lnTo>
                  <a:lnTo>
                    <a:pt x="7" y="6"/>
                  </a:lnTo>
                  <a:lnTo>
                    <a:pt x="2" y="8"/>
                  </a:lnTo>
                  <a:lnTo>
                    <a:pt x="1" y="12"/>
                  </a:lnTo>
                  <a:lnTo>
                    <a:pt x="0" y="15"/>
                  </a:lnTo>
                  <a:lnTo>
                    <a:pt x="0" y="18"/>
                  </a:lnTo>
                  <a:lnTo>
                    <a:pt x="0" y="22"/>
                  </a:lnTo>
                  <a:lnTo>
                    <a:pt x="3" y="62"/>
                  </a:lnTo>
                  <a:lnTo>
                    <a:pt x="10" y="98"/>
                  </a:lnTo>
                  <a:lnTo>
                    <a:pt x="9" y="103"/>
                  </a:lnTo>
                  <a:lnTo>
                    <a:pt x="10" y="105"/>
                  </a:lnTo>
                  <a:lnTo>
                    <a:pt x="10" y="107"/>
                  </a:lnTo>
                  <a:lnTo>
                    <a:pt x="8" y="110"/>
                  </a:lnTo>
                  <a:lnTo>
                    <a:pt x="5" y="111"/>
                  </a:lnTo>
                  <a:lnTo>
                    <a:pt x="16" y="115"/>
                  </a:lnTo>
                  <a:lnTo>
                    <a:pt x="25" y="118"/>
                  </a:lnTo>
                  <a:lnTo>
                    <a:pt x="30" y="118"/>
                  </a:lnTo>
                  <a:lnTo>
                    <a:pt x="34" y="117"/>
                  </a:lnTo>
                  <a:lnTo>
                    <a:pt x="37" y="116"/>
                  </a:lnTo>
                  <a:lnTo>
                    <a:pt x="41" y="114"/>
                  </a:lnTo>
                  <a:lnTo>
                    <a:pt x="44" y="112"/>
                  </a:lnTo>
                  <a:lnTo>
                    <a:pt x="44" y="110"/>
                  </a:lnTo>
                  <a:lnTo>
                    <a:pt x="44" y="107"/>
                  </a:lnTo>
                  <a:lnTo>
                    <a:pt x="44" y="104"/>
                  </a:lnTo>
                  <a:lnTo>
                    <a:pt x="43" y="99"/>
                  </a:lnTo>
                  <a:lnTo>
                    <a:pt x="41" y="92"/>
                  </a:lnTo>
                  <a:lnTo>
                    <a:pt x="39" y="85"/>
                  </a:lnTo>
                  <a:lnTo>
                    <a:pt x="34" y="43"/>
                  </a:lnTo>
                </a:path>
              </a:pathLst>
            </a:custGeom>
            <a:solidFill>
              <a:srgbClr val="800000"/>
            </a:solidFill>
            <a:ln w="12700" cap="rnd">
              <a:solidFill>
                <a:srgbClr val="800000"/>
              </a:solidFill>
              <a:round/>
              <a:headEnd/>
              <a:tailEnd/>
            </a:ln>
          </p:spPr>
          <p:txBody>
            <a:bodyPr/>
            <a:lstStyle/>
            <a:p>
              <a:endParaRPr lang="en-US"/>
            </a:p>
          </p:txBody>
        </p:sp>
        <p:sp>
          <p:nvSpPr>
            <p:cNvPr id="71760" name="Freeform 33"/>
            <p:cNvSpPr>
              <a:spLocks/>
            </p:cNvSpPr>
            <p:nvPr/>
          </p:nvSpPr>
          <p:spPr bwMode="auto">
            <a:xfrm>
              <a:off x="3822" y="1668"/>
              <a:ext cx="50" cy="123"/>
            </a:xfrm>
            <a:custGeom>
              <a:avLst/>
              <a:gdLst>
                <a:gd name="T0" fmla="*/ 36 w 50"/>
                <a:gd name="T1" fmla="*/ 45 h 123"/>
                <a:gd name="T2" fmla="*/ 35 w 50"/>
                <a:gd name="T3" fmla="*/ 37 h 123"/>
                <a:gd name="T4" fmla="*/ 33 w 50"/>
                <a:gd name="T5" fmla="*/ 29 h 123"/>
                <a:gd name="T6" fmla="*/ 35 w 50"/>
                <a:gd name="T7" fmla="*/ 22 h 123"/>
                <a:gd name="T8" fmla="*/ 36 w 50"/>
                <a:gd name="T9" fmla="*/ 17 h 123"/>
                <a:gd name="T10" fmla="*/ 38 w 50"/>
                <a:gd name="T11" fmla="*/ 13 h 123"/>
                <a:gd name="T12" fmla="*/ 41 w 50"/>
                <a:gd name="T13" fmla="*/ 9 h 123"/>
                <a:gd name="T14" fmla="*/ 44 w 50"/>
                <a:gd name="T15" fmla="*/ 6 h 123"/>
                <a:gd name="T16" fmla="*/ 49 w 50"/>
                <a:gd name="T17" fmla="*/ 3 h 123"/>
                <a:gd name="T18" fmla="*/ 44 w 50"/>
                <a:gd name="T19" fmla="*/ 1 h 123"/>
                <a:gd name="T20" fmla="*/ 40 w 50"/>
                <a:gd name="T21" fmla="*/ 0 h 123"/>
                <a:gd name="T22" fmla="*/ 33 w 50"/>
                <a:gd name="T23" fmla="*/ 0 h 123"/>
                <a:gd name="T24" fmla="*/ 27 w 50"/>
                <a:gd name="T25" fmla="*/ 0 h 123"/>
                <a:gd name="T26" fmla="*/ 22 w 50"/>
                <a:gd name="T27" fmla="*/ 1 h 123"/>
                <a:gd name="T28" fmla="*/ 18 w 50"/>
                <a:gd name="T29" fmla="*/ 3 h 123"/>
                <a:gd name="T30" fmla="*/ 13 w 50"/>
                <a:gd name="T31" fmla="*/ 4 h 123"/>
                <a:gd name="T32" fmla="*/ 7 w 50"/>
                <a:gd name="T33" fmla="*/ 6 h 123"/>
                <a:gd name="T34" fmla="*/ 4 w 50"/>
                <a:gd name="T35" fmla="*/ 8 h 123"/>
                <a:gd name="T36" fmla="*/ 1 w 50"/>
                <a:gd name="T37" fmla="*/ 11 h 123"/>
                <a:gd name="T38" fmla="*/ 0 w 50"/>
                <a:gd name="T39" fmla="*/ 15 h 123"/>
                <a:gd name="T40" fmla="*/ 0 w 50"/>
                <a:gd name="T41" fmla="*/ 19 h 123"/>
                <a:gd name="T42" fmla="*/ 0 w 50"/>
                <a:gd name="T43" fmla="*/ 22 h 123"/>
                <a:gd name="T44" fmla="*/ 4 w 50"/>
                <a:gd name="T45" fmla="*/ 63 h 123"/>
                <a:gd name="T46" fmla="*/ 9 w 50"/>
                <a:gd name="T47" fmla="*/ 99 h 123"/>
                <a:gd name="T48" fmla="*/ 11 w 50"/>
                <a:gd name="T49" fmla="*/ 103 h 123"/>
                <a:gd name="T50" fmla="*/ 10 w 50"/>
                <a:gd name="T51" fmla="*/ 106 h 123"/>
                <a:gd name="T52" fmla="*/ 9 w 50"/>
                <a:gd name="T53" fmla="*/ 108 h 123"/>
                <a:gd name="T54" fmla="*/ 7 w 50"/>
                <a:gd name="T55" fmla="*/ 111 h 123"/>
                <a:gd name="T56" fmla="*/ 4 w 50"/>
                <a:gd name="T57" fmla="*/ 114 h 123"/>
                <a:gd name="T58" fmla="*/ 14 w 50"/>
                <a:gd name="T59" fmla="*/ 119 h 123"/>
                <a:gd name="T60" fmla="*/ 25 w 50"/>
                <a:gd name="T61" fmla="*/ 122 h 123"/>
                <a:gd name="T62" fmla="*/ 31 w 50"/>
                <a:gd name="T63" fmla="*/ 121 h 123"/>
                <a:gd name="T64" fmla="*/ 36 w 50"/>
                <a:gd name="T65" fmla="*/ 121 h 123"/>
                <a:gd name="T66" fmla="*/ 40 w 50"/>
                <a:gd name="T67" fmla="*/ 118 h 123"/>
                <a:gd name="T68" fmla="*/ 44 w 50"/>
                <a:gd name="T69" fmla="*/ 116 h 123"/>
                <a:gd name="T70" fmla="*/ 46 w 50"/>
                <a:gd name="T71" fmla="*/ 112 h 123"/>
                <a:gd name="T72" fmla="*/ 46 w 50"/>
                <a:gd name="T73" fmla="*/ 109 h 123"/>
                <a:gd name="T74" fmla="*/ 46 w 50"/>
                <a:gd name="T75" fmla="*/ 105 h 123"/>
                <a:gd name="T76" fmla="*/ 46 w 50"/>
                <a:gd name="T77" fmla="*/ 100 h 123"/>
                <a:gd name="T78" fmla="*/ 45 w 50"/>
                <a:gd name="T79" fmla="*/ 94 h 123"/>
                <a:gd name="T80" fmla="*/ 43 w 50"/>
                <a:gd name="T81" fmla="*/ 86 h 123"/>
                <a:gd name="T82" fmla="*/ 36 w 50"/>
                <a:gd name="T83" fmla="*/ 45 h 1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
                <a:gd name="T127" fmla="*/ 0 h 123"/>
                <a:gd name="T128" fmla="*/ 50 w 50"/>
                <a:gd name="T129" fmla="*/ 123 h 1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 h="123">
                  <a:moveTo>
                    <a:pt x="36" y="45"/>
                  </a:moveTo>
                  <a:lnTo>
                    <a:pt x="35" y="37"/>
                  </a:lnTo>
                  <a:lnTo>
                    <a:pt x="33" y="29"/>
                  </a:lnTo>
                  <a:lnTo>
                    <a:pt x="35" y="22"/>
                  </a:lnTo>
                  <a:lnTo>
                    <a:pt x="36" y="17"/>
                  </a:lnTo>
                  <a:lnTo>
                    <a:pt x="38" y="13"/>
                  </a:lnTo>
                  <a:lnTo>
                    <a:pt x="41" y="9"/>
                  </a:lnTo>
                  <a:lnTo>
                    <a:pt x="44" y="6"/>
                  </a:lnTo>
                  <a:lnTo>
                    <a:pt x="49" y="3"/>
                  </a:lnTo>
                  <a:lnTo>
                    <a:pt x="44" y="1"/>
                  </a:lnTo>
                  <a:lnTo>
                    <a:pt x="40" y="0"/>
                  </a:lnTo>
                  <a:lnTo>
                    <a:pt x="33" y="0"/>
                  </a:lnTo>
                  <a:lnTo>
                    <a:pt x="27" y="0"/>
                  </a:lnTo>
                  <a:lnTo>
                    <a:pt x="22" y="1"/>
                  </a:lnTo>
                  <a:lnTo>
                    <a:pt x="18" y="3"/>
                  </a:lnTo>
                  <a:lnTo>
                    <a:pt x="13" y="4"/>
                  </a:lnTo>
                  <a:lnTo>
                    <a:pt x="7" y="6"/>
                  </a:lnTo>
                  <a:lnTo>
                    <a:pt x="4" y="8"/>
                  </a:lnTo>
                  <a:lnTo>
                    <a:pt x="1" y="11"/>
                  </a:lnTo>
                  <a:lnTo>
                    <a:pt x="0" y="15"/>
                  </a:lnTo>
                  <a:lnTo>
                    <a:pt x="0" y="19"/>
                  </a:lnTo>
                  <a:lnTo>
                    <a:pt x="0" y="22"/>
                  </a:lnTo>
                  <a:lnTo>
                    <a:pt x="4" y="63"/>
                  </a:lnTo>
                  <a:lnTo>
                    <a:pt x="9" y="99"/>
                  </a:lnTo>
                  <a:lnTo>
                    <a:pt x="11" y="103"/>
                  </a:lnTo>
                  <a:lnTo>
                    <a:pt x="10" y="106"/>
                  </a:lnTo>
                  <a:lnTo>
                    <a:pt x="9" y="108"/>
                  </a:lnTo>
                  <a:lnTo>
                    <a:pt x="7" y="111"/>
                  </a:lnTo>
                  <a:lnTo>
                    <a:pt x="4" y="114"/>
                  </a:lnTo>
                  <a:lnTo>
                    <a:pt x="14" y="119"/>
                  </a:lnTo>
                  <a:lnTo>
                    <a:pt x="25" y="122"/>
                  </a:lnTo>
                  <a:lnTo>
                    <a:pt x="31" y="121"/>
                  </a:lnTo>
                  <a:lnTo>
                    <a:pt x="36" y="121"/>
                  </a:lnTo>
                  <a:lnTo>
                    <a:pt x="40" y="118"/>
                  </a:lnTo>
                  <a:lnTo>
                    <a:pt x="44" y="116"/>
                  </a:lnTo>
                  <a:lnTo>
                    <a:pt x="46" y="112"/>
                  </a:lnTo>
                  <a:lnTo>
                    <a:pt x="46" y="109"/>
                  </a:lnTo>
                  <a:lnTo>
                    <a:pt x="46" y="105"/>
                  </a:lnTo>
                  <a:lnTo>
                    <a:pt x="46" y="100"/>
                  </a:lnTo>
                  <a:lnTo>
                    <a:pt x="45" y="94"/>
                  </a:lnTo>
                  <a:lnTo>
                    <a:pt x="43" y="86"/>
                  </a:lnTo>
                  <a:lnTo>
                    <a:pt x="36" y="45"/>
                  </a:lnTo>
                </a:path>
              </a:pathLst>
            </a:custGeom>
            <a:solidFill>
              <a:srgbClr val="800000"/>
            </a:solidFill>
            <a:ln w="12700" cap="rnd">
              <a:solidFill>
                <a:srgbClr val="800000"/>
              </a:solidFill>
              <a:round/>
              <a:headEnd/>
              <a:tailEnd/>
            </a:ln>
          </p:spPr>
          <p:txBody>
            <a:bodyPr/>
            <a:lstStyle/>
            <a:p>
              <a:endParaRPr lang="en-US"/>
            </a:p>
          </p:txBody>
        </p:sp>
        <p:sp>
          <p:nvSpPr>
            <p:cNvPr id="71761" name="Freeform 34"/>
            <p:cNvSpPr>
              <a:spLocks/>
            </p:cNvSpPr>
            <p:nvPr/>
          </p:nvSpPr>
          <p:spPr bwMode="auto">
            <a:xfrm>
              <a:off x="3673" y="1739"/>
              <a:ext cx="51" cy="121"/>
            </a:xfrm>
            <a:custGeom>
              <a:avLst/>
              <a:gdLst>
                <a:gd name="T0" fmla="*/ 35 w 51"/>
                <a:gd name="T1" fmla="*/ 44 h 121"/>
                <a:gd name="T2" fmla="*/ 34 w 51"/>
                <a:gd name="T3" fmla="*/ 38 h 121"/>
                <a:gd name="T4" fmla="*/ 35 w 51"/>
                <a:gd name="T5" fmla="*/ 30 h 121"/>
                <a:gd name="T6" fmla="*/ 35 w 51"/>
                <a:gd name="T7" fmla="*/ 22 h 121"/>
                <a:gd name="T8" fmla="*/ 36 w 51"/>
                <a:gd name="T9" fmla="*/ 17 h 121"/>
                <a:gd name="T10" fmla="*/ 38 w 51"/>
                <a:gd name="T11" fmla="*/ 13 h 121"/>
                <a:gd name="T12" fmla="*/ 40 w 51"/>
                <a:gd name="T13" fmla="*/ 9 h 121"/>
                <a:gd name="T14" fmla="*/ 43 w 51"/>
                <a:gd name="T15" fmla="*/ 6 h 121"/>
                <a:gd name="T16" fmla="*/ 50 w 51"/>
                <a:gd name="T17" fmla="*/ 3 h 121"/>
                <a:gd name="T18" fmla="*/ 45 w 51"/>
                <a:gd name="T19" fmla="*/ 1 h 121"/>
                <a:gd name="T20" fmla="*/ 40 w 51"/>
                <a:gd name="T21" fmla="*/ 0 h 121"/>
                <a:gd name="T22" fmla="*/ 33 w 51"/>
                <a:gd name="T23" fmla="*/ 0 h 121"/>
                <a:gd name="T24" fmla="*/ 27 w 51"/>
                <a:gd name="T25" fmla="*/ 0 h 121"/>
                <a:gd name="T26" fmla="*/ 22 w 51"/>
                <a:gd name="T27" fmla="*/ 2 h 121"/>
                <a:gd name="T28" fmla="*/ 17 w 51"/>
                <a:gd name="T29" fmla="*/ 3 h 121"/>
                <a:gd name="T30" fmla="*/ 12 w 51"/>
                <a:gd name="T31" fmla="*/ 4 h 121"/>
                <a:gd name="T32" fmla="*/ 7 w 51"/>
                <a:gd name="T33" fmla="*/ 7 h 121"/>
                <a:gd name="T34" fmla="*/ 3 w 51"/>
                <a:gd name="T35" fmla="*/ 8 h 121"/>
                <a:gd name="T36" fmla="*/ 2 w 51"/>
                <a:gd name="T37" fmla="*/ 12 h 121"/>
                <a:gd name="T38" fmla="*/ 1 w 51"/>
                <a:gd name="T39" fmla="*/ 15 h 121"/>
                <a:gd name="T40" fmla="*/ 0 w 51"/>
                <a:gd name="T41" fmla="*/ 18 h 121"/>
                <a:gd name="T42" fmla="*/ 1 w 51"/>
                <a:gd name="T43" fmla="*/ 23 h 121"/>
                <a:gd name="T44" fmla="*/ 3 w 51"/>
                <a:gd name="T45" fmla="*/ 64 h 121"/>
                <a:gd name="T46" fmla="*/ 10 w 51"/>
                <a:gd name="T47" fmla="*/ 99 h 121"/>
                <a:gd name="T48" fmla="*/ 10 w 51"/>
                <a:gd name="T49" fmla="*/ 104 h 121"/>
                <a:gd name="T50" fmla="*/ 11 w 51"/>
                <a:gd name="T51" fmla="*/ 106 h 121"/>
                <a:gd name="T52" fmla="*/ 11 w 51"/>
                <a:gd name="T53" fmla="*/ 109 h 121"/>
                <a:gd name="T54" fmla="*/ 9 w 51"/>
                <a:gd name="T55" fmla="*/ 112 h 121"/>
                <a:gd name="T56" fmla="*/ 6 w 51"/>
                <a:gd name="T57" fmla="*/ 113 h 121"/>
                <a:gd name="T58" fmla="*/ 17 w 51"/>
                <a:gd name="T59" fmla="*/ 117 h 121"/>
                <a:gd name="T60" fmla="*/ 26 w 51"/>
                <a:gd name="T61" fmla="*/ 120 h 121"/>
                <a:gd name="T62" fmla="*/ 31 w 51"/>
                <a:gd name="T63" fmla="*/ 120 h 121"/>
                <a:gd name="T64" fmla="*/ 35 w 51"/>
                <a:gd name="T65" fmla="*/ 119 h 121"/>
                <a:gd name="T66" fmla="*/ 39 w 51"/>
                <a:gd name="T67" fmla="*/ 118 h 121"/>
                <a:gd name="T68" fmla="*/ 43 w 51"/>
                <a:gd name="T69" fmla="*/ 116 h 121"/>
                <a:gd name="T70" fmla="*/ 45 w 51"/>
                <a:gd name="T71" fmla="*/ 114 h 121"/>
                <a:gd name="T72" fmla="*/ 46 w 51"/>
                <a:gd name="T73" fmla="*/ 112 h 121"/>
                <a:gd name="T74" fmla="*/ 46 w 51"/>
                <a:gd name="T75" fmla="*/ 109 h 121"/>
                <a:gd name="T76" fmla="*/ 45 w 51"/>
                <a:gd name="T77" fmla="*/ 106 h 121"/>
                <a:gd name="T78" fmla="*/ 44 w 51"/>
                <a:gd name="T79" fmla="*/ 101 h 121"/>
                <a:gd name="T80" fmla="*/ 42 w 51"/>
                <a:gd name="T81" fmla="*/ 94 h 121"/>
                <a:gd name="T82" fmla="*/ 41 w 51"/>
                <a:gd name="T83" fmla="*/ 86 h 121"/>
                <a:gd name="T84" fmla="*/ 35 w 51"/>
                <a:gd name="T85" fmla="*/ 44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21"/>
                <a:gd name="T131" fmla="*/ 51 w 51"/>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21">
                  <a:moveTo>
                    <a:pt x="35" y="44"/>
                  </a:moveTo>
                  <a:lnTo>
                    <a:pt x="34" y="38"/>
                  </a:lnTo>
                  <a:lnTo>
                    <a:pt x="35" y="30"/>
                  </a:lnTo>
                  <a:lnTo>
                    <a:pt x="35" y="22"/>
                  </a:lnTo>
                  <a:lnTo>
                    <a:pt x="36" y="17"/>
                  </a:lnTo>
                  <a:lnTo>
                    <a:pt x="38" y="13"/>
                  </a:lnTo>
                  <a:lnTo>
                    <a:pt x="40" y="9"/>
                  </a:lnTo>
                  <a:lnTo>
                    <a:pt x="43" y="6"/>
                  </a:lnTo>
                  <a:lnTo>
                    <a:pt x="50" y="3"/>
                  </a:lnTo>
                  <a:lnTo>
                    <a:pt x="45" y="1"/>
                  </a:lnTo>
                  <a:lnTo>
                    <a:pt x="40" y="0"/>
                  </a:lnTo>
                  <a:lnTo>
                    <a:pt x="33" y="0"/>
                  </a:lnTo>
                  <a:lnTo>
                    <a:pt x="27" y="0"/>
                  </a:lnTo>
                  <a:lnTo>
                    <a:pt x="22" y="2"/>
                  </a:lnTo>
                  <a:lnTo>
                    <a:pt x="17" y="3"/>
                  </a:lnTo>
                  <a:lnTo>
                    <a:pt x="12" y="4"/>
                  </a:lnTo>
                  <a:lnTo>
                    <a:pt x="7" y="7"/>
                  </a:lnTo>
                  <a:lnTo>
                    <a:pt x="3" y="8"/>
                  </a:lnTo>
                  <a:lnTo>
                    <a:pt x="2" y="12"/>
                  </a:lnTo>
                  <a:lnTo>
                    <a:pt x="1" y="15"/>
                  </a:lnTo>
                  <a:lnTo>
                    <a:pt x="0" y="18"/>
                  </a:lnTo>
                  <a:lnTo>
                    <a:pt x="1" y="23"/>
                  </a:lnTo>
                  <a:lnTo>
                    <a:pt x="3" y="64"/>
                  </a:lnTo>
                  <a:lnTo>
                    <a:pt x="10" y="99"/>
                  </a:lnTo>
                  <a:lnTo>
                    <a:pt x="10" y="104"/>
                  </a:lnTo>
                  <a:lnTo>
                    <a:pt x="11" y="106"/>
                  </a:lnTo>
                  <a:lnTo>
                    <a:pt x="11" y="109"/>
                  </a:lnTo>
                  <a:lnTo>
                    <a:pt x="9" y="112"/>
                  </a:lnTo>
                  <a:lnTo>
                    <a:pt x="6" y="113"/>
                  </a:lnTo>
                  <a:lnTo>
                    <a:pt x="17" y="117"/>
                  </a:lnTo>
                  <a:lnTo>
                    <a:pt x="26" y="120"/>
                  </a:lnTo>
                  <a:lnTo>
                    <a:pt x="31" y="120"/>
                  </a:lnTo>
                  <a:lnTo>
                    <a:pt x="35" y="119"/>
                  </a:lnTo>
                  <a:lnTo>
                    <a:pt x="39" y="118"/>
                  </a:lnTo>
                  <a:lnTo>
                    <a:pt x="43" y="116"/>
                  </a:lnTo>
                  <a:lnTo>
                    <a:pt x="45" y="114"/>
                  </a:lnTo>
                  <a:lnTo>
                    <a:pt x="46" y="112"/>
                  </a:lnTo>
                  <a:lnTo>
                    <a:pt x="46" y="109"/>
                  </a:lnTo>
                  <a:lnTo>
                    <a:pt x="45" y="106"/>
                  </a:lnTo>
                  <a:lnTo>
                    <a:pt x="44" y="101"/>
                  </a:lnTo>
                  <a:lnTo>
                    <a:pt x="42" y="94"/>
                  </a:lnTo>
                  <a:lnTo>
                    <a:pt x="41" y="86"/>
                  </a:lnTo>
                  <a:lnTo>
                    <a:pt x="35" y="44"/>
                  </a:lnTo>
                </a:path>
              </a:pathLst>
            </a:custGeom>
            <a:solidFill>
              <a:srgbClr val="800000"/>
            </a:solidFill>
            <a:ln w="12700" cap="rnd">
              <a:solidFill>
                <a:srgbClr val="800000"/>
              </a:solidFill>
              <a:round/>
              <a:headEnd/>
              <a:tailEnd/>
            </a:ln>
          </p:spPr>
          <p:txBody>
            <a:bodyPr/>
            <a:lstStyle/>
            <a:p>
              <a:endParaRPr lang="en-US"/>
            </a:p>
          </p:txBody>
        </p:sp>
        <p:sp>
          <p:nvSpPr>
            <p:cNvPr id="71762" name="Freeform 35"/>
            <p:cNvSpPr>
              <a:spLocks/>
            </p:cNvSpPr>
            <p:nvPr/>
          </p:nvSpPr>
          <p:spPr bwMode="auto">
            <a:xfrm>
              <a:off x="4122" y="1521"/>
              <a:ext cx="49" cy="122"/>
            </a:xfrm>
            <a:custGeom>
              <a:avLst/>
              <a:gdLst>
                <a:gd name="T0" fmla="*/ 35 w 49"/>
                <a:gd name="T1" fmla="*/ 45 h 122"/>
                <a:gd name="T2" fmla="*/ 34 w 49"/>
                <a:gd name="T3" fmla="*/ 37 h 122"/>
                <a:gd name="T4" fmla="*/ 32 w 49"/>
                <a:gd name="T5" fmla="*/ 29 h 122"/>
                <a:gd name="T6" fmla="*/ 34 w 49"/>
                <a:gd name="T7" fmla="*/ 22 h 122"/>
                <a:gd name="T8" fmla="*/ 35 w 49"/>
                <a:gd name="T9" fmla="*/ 17 h 122"/>
                <a:gd name="T10" fmla="*/ 37 w 49"/>
                <a:gd name="T11" fmla="*/ 13 h 122"/>
                <a:gd name="T12" fmla="*/ 40 w 49"/>
                <a:gd name="T13" fmla="*/ 9 h 122"/>
                <a:gd name="T14" fmla="*/ 43 w 49"/>
                <a:gd name="T15" fmla="*/ 6 h 122"/>
                <a:gd name="T16" fmla="*/ 48 w 49"/>
                <a:gd name="T17" fmla="*/ 3 h 122"/>
                <a:gd name="T18" fmla="*/ 43 w 49"/>
                <a:gd name="T19" fmla="*/ 1 h 122"/>
                <a:gd name="T20" fmla="*/ 39 w 49"/>
                <a:gd name="T21" fmla="*/ 0 h 122"/>
                <a:gd name="T22" fmla="*/ 32 w 49"/>
                <a:gd name="T23" fmla="*/ 0 h 122"/>
                <a:gd name="T24" fmla="*/ 27 w 49"/>
                <a:gd name="T25" fmla="*/ 0 h 122"/>
                <a:gd name="T26" fmla="*/ 22 w 49"/>
                <a:gd name="T27" fmla="*/ 1 h 122"/>
                <a:gd name="T28" fmla="*/ 17 w 49"/>
                <a:gd name="T29" fmla="*/ 3 h 122"/>
                <a:gd name="T30" fmla="*/ 13 w 49"/>
                <a:gd name="T31" fmla="*/ 4 h 122"/>
                <a:gd name="T32" fmla="*/ 7 w 49"/>
                <a:gd name="T33" fmla="*/ 6 h 122"/>
                <a:gd name="T34" fmla="*/ 4 w 49"/>
                <a:gd name="T35" fmla="*/ 8 h 122"/>
                <a:gd name="T36" fmla="*/ 1 w 49"/>
                <a:gd name="T37" fmla="*/ 11 h 122"/>
                <a:gd name="T38" fmla="*/ 0 w 49"/>
                <a:gd name="T39" fmla="*/ 15 h 122"/>
                <a:gd name="T40" fmla="*/ 0 w 49"/>
                <a:gd name="T41" fmla="*/ 19 h 122"/>
                <a:gd name="T42" fmla="*/ 0 w 49"/>
                <a:gd name="T43" fmla="*/ 22 h 122"/>
                <a:gd name="T44" fmla="*/ 4 w 49"/>
                <a:gd name="T45" fmla="*/ 63 h 122"/>
                <a:gd name="T46" fmla="*/ 9 w 49"/>
                <a:gd name="T47" fmla="*/ 98 h 122"/>
                <a:gd name="T48" fmla="*/ 11 w 49"/>
                <a:gd name="T49" fmla="*/ 102 h 122"/>
                <a:gd name="T50" fmla="*/ 10 w 49"/>
                <a:gd name="T51" fmla="*/ 105 h 122"/>
                <a:gd name="T52" fmla="*/ 9 w 49"/>
                <a:gd name="T53" fmla="*/ 107 h 122"/>
                <a:gd name="T54" fmla="*/ 7 w 49"/>
                <a:gd name="T55" fmla="*/ 110 h 122"/>
                <a:gd name="T56" fmla="*/ 4 w 49"/>
                <a:gd name="T57" fmla="*/ 113 h 122"/>
                <a:gd name="T58" fmla="*/ 14 w 49"/>
                <a:gd name="T59" fmla="*/ 118 h 122"/>
                <a:gd name="T60" fmla="*/ 24 w 49"/>
                <a:gd name="T61" fmla="*/ 121 h 122"/>
                <a:gd name="T62" fmla="*/ 31 w 49"/>
                <a:gd name="T63" fmla="*/ 120 h 122"/>
                <a:gd name="T64" fmla="*/ 35 w 49"/>
                <a:gd name="T65" fmla="*/ 120 h 122"/>
                <a:gd name="T66" fmla="*/ 39 w 49"/>
                <a:gd name="T67" fmla="*/ 117 h 122"/>
                <a:gd name="T68" fmla="*/ 43 w 49"/>
                <a:gd name="T69" fmla="*/ 115 h 122"/>
                <a:gd name="T70" fmla="*/ 45 w 49"/>
                <a:gd name="T71" fmla="*/ 111 h 122"/>
                <a:gd name="T72" fmla="*/ 45 w 49"/>
                <a:gd name="T73" fmla="*/ 108 h 122"/>
                <a:gd name="T74" fmla="*/ 45 w 49"/>
                <a:gd name="T75" fmla="*/ 104 h 122"/>
                <a:gd name="T76" fmla="*/ 45 w 49"/>
                <a:gd name="T77" fmla="*/ 100 h 122"/>
                <a:gd name="T78" fmla="*/ 44 w 49"/>
                <a:gd name="T79" fmla="*/ 94 h 122"/>
                <a:gd name="T80" fmla="*/ 42 w 49"/>
                <a:gd name="T81" fmla="*/ 85 h 122"/>
                <a:gd name="T82" fmla="*/ 35 w 49"/>
                <a:gd name="T83" fmla="*/ 45 h 1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2"/>
                <a:gd name="T128" fmla="*/ 49 w 49"/>
                <a:gd name="T129" fmla="*/ 122 h 1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2">
                  <a:moveTo>
                    <a:pt x="35" y="45"/>
                  </a:moveTo>
                  <a:lnTo>
                    <a:pt x="34" y="37"/>
                  </a:lnTo>
                  <a:lnTo>
                    <a:pt x="32" y="29"/>
                  </a:lnTo>
                  <a:lnTo>
                    <a:pt x="34" y="22"/>
                  </a:lnTo>
                  <a:lnTo>
                    <a:pt x="35" y="17"/>
                  </a:lnTo>
                  <a:lnTo>
                    <a:pt x="37" y="13"/>
                  </a:lnTo>
                  <a:lnTo>
                    <a:pt x="40" y="9"/>
                  </a:lnTo>
                  <a:lnTo>
                    <a:pt x="43" y="6"/>
                  </a:lnTo>
                  <a:lnTo>
                    <a:pt x="48" y="3"/>
                  </a:lnTo>
                  <a:lnTo>
                    <a:pt x="43" y="1"/>
                  </a:lnTo>
                  <a:lnTo>
                    <a:pt x="39" y="0"/>
                  </a:lnTo>
                  <a:lnTo>
                    <a:pt x="32" y="0"/>
                  </a:lnTo>
                  <a:lnTo>
                    <a:pt x="27" y="0"/>
                  </a:lnTo>
                  <a:lnTo>
                    <a:pt x="22" y="1"/>
                  </a:lnTo>
                  <a:lnTo>
                    <a:pt x="17" y="3"/>
                  </a:lnTo>
                  <a:lnTo>
                    <a:pt x="13" y="4"/>
                  </a:lnTo>
                  <a:lnTo>
                    <a:pt x="7" y="6"/>
                  </a:lnTo>
                  <a:lnTo>
                    <a:pt x="4" y="8"/>
                  </a:lnTo>
                  <a:lnTo>
                    <a:pt x="1" y="11"/>
                  </a:lnTo>
                  <a:lnTo>
                    <a:pt x="0" y="15"/>
                  </a:lnTo>
                  <a:lnTo>
                    <a:pt x="0" y="19"/>
                  </a:lnTo>
                  <a:lnTo>
                    <a:pt x="0" y="22"/>
                  </a:lnTo>
                  <a:lnTo>
                    <a:pt x="4" y="63"/>
                  </a:lnTo>
                  <a:lnTo>
                    <a:pt x="9" y="98"/>
                  </a:lnTo>
                  <a:lnTo>
                    <a:pt x="11" y="102"/>
                  </a:lnTo>
                  <a:lnTo>
                    <a:pt x="10" y="105"/>
                  </a:lnTo>
                  <a:lnTo>
                    <a:pt x="9" y="107"/>
                  </a:lnTo>
                  <a:lnTo>
                    <a:pt x="7" y="110"/>
                  </a:lnTo>
                  <a:lnTo>
                    <a:pt x="4" y="113"/>
                  </a:lnTo>
                  <a:lnTo>
                    <a:pt x="14" y="118"/>
                  </a:lnTo>
                  <a:lnTo>
                    <a:pt x="24" y="121"/>
                  </a:lnTo>
                  <a:lnTo>
                    <a:pt x="31" y="120"/>
                  </a:lnTo>
                  <a:lnTo>
                    <a:pt x="35" y="120"/>
                  </a:lnTo>
                  <a:lnTo>
                    <a:pt x="39" y="117"/>
                  </a:lnTo>
                  <a:lnTo>
                    <a:pt x="43" y="115"/>
                  </a:lnTo>
                  <a:lnTo>
                    <a:pt x="45" y="111"/>
                  </a:lnTo>
                  <a:lnTo>
                    <a:pt x="45" y="108"/>
                  </a:lnTo>
                  <a:lnTo>
                    <a:pt x="45" y="104"/>
                  </a:lnTo>
                  <a:lnTo>
                    <a:pt x="45" y="100"/>
                  </a:lnTo>
                  <a:lnTo>
                    <a:pt x="44" y="94"/>
                  </a:lnTo>
                  <a:lnTo>
                    <a:pt x="42" y="85"/>
                  </a:lnTo>
                  <a:lnTo>
                    <a:pt x="35" y="45"/>
                  </a:lnTo>
                </a:path>
              </a:pathLst>
            </a:custGeom>
            <a:solidFill>
              <a:srgbClr val="800000"/>
            </a:solidFill>
            <a:ln w="12700" cap="rnd">
              <a:solidFill>
                <a:srgbClr val="800000"/>
              </a:solidFill>
              <a:round/>
              <a:headEnd/>
              <a:tailEnd/>
            </a:ln>
          </p:spPr>
          <p:txBody>
            <a:bodyPr/>
            <a:lstStyle/>
            <a:p>
              <a:endParaRPr lang="en-US"/>
            </a:p>
          </p:txBody>
        </p:sp>
        <p:sp>
          <p:nvSpPr>
            <p:cNvPr id="71763" name="Freeform 36"/>
            <p:cNvSpPr>
              <a:spLocks/>
            </p:cNvSpPr>
            <p:nvPr/>
          </p:nvSpPr>
          <p:spPr bwMode="auto">
            <a:xfrm>
              <a:off x="3976" y="1595"/>
              <a:ext cx="49" cy="120"/>
            </a:xfrm>
            <a:custGeom>
              <a:avLst/>
              <a:gdLst>
                <a:gd name="T0" fmla="*/ 34 w 49"/>
                <a:gd name="T1" fmla="*/ 44 h 120"/>
                <a:gd name="T2" fmla="*/ 33 w 49"/>
                <a:gd name="T3" fmla="*/ 37 h 120"/>
                <a:gd name="T4" fmla="*/ 33 w 49"/>
                <a:gd name="T5" fmla="*/ 29 h 120"/>
                <a:gd name="T6" fmla="*/ 33 w 49"/>
                <a:gd name="T7" fmla="*/ 22 h 120"/>
                <a:gd name="T8" fmla="*/ 34 w 49"/>
                <a:gd name="T9" fmla="*/ 17 h 120"/>
                <a:gd name="T10" fmla="*/ 37 w 49"/>
                <a:gd name="T11" fmla="*/ 13 h 120"/>
                <a:gd name="T12" fmla="*/ 39 w 49"/>
                <a:gd name="T13" fmla="*/ 9 h 120"/>
                <a:gd name="T14" fmla="*/ 42 w 49"/>
                <a:gd name="T15" fmla="*/ 6 h 120"/>
                <a:gd name="T16" fmla="*/ 48 w 49"/>
                <a:gd name="T17" fmla="*/ 3 h 120"/>
                <a:gd name="T18" fmla="*/ 43 w 49"/>
                <a:gd name="T19" fmla="*/ 1 h 120"/>
                <a:gd name="T20" fmla="*/ 38 w 49"/>
                <a:gd name="T21" fmla="*/ 0 h 120"/>
                <a:gd name="T22" fmla="*/ 32 w 49"/>
                <a:gd name="T23" fmla="*/ 0 h 120"/>
                <a:gd name="T24" fmla="*/ 26 w 49"/>
                <a:gd name="T25" fmla="*/ 0 h 120"/>
                <a:gd name="T26" fmla="*/ 21 w 49"/>
                <a:gd name="T27" fmla="*/ 2 h 120"/>
                <a:gd name="T28" fmla="*/ 16 w 49"/>
                <a:gd name="T29" fmla="*/ 3 h 120"/>
                <a:gd name="T30" fmla="*/ 11 w 49"/>
                <a:gd name="T31" fmla="*/ 4 h 120"/>
                <a:gd name="T32" fmla="*/ 7 w 49"/>
                <a:gd name="T33" fmla="*/ 7 h 120"/>
                <a:gd name="T34" fmla="*/ 2 w 49"/>
                <a:gd name="T35" fmla="*/ 8 h 120"/>
                <a:gd name="T36" fmla="*/ 1 w 49"/>
                <a:gd name="T37" fmla="*/ 12 h 120"/>
                <a:gd name="T38" fmla="*/ 0 w 49"/>
                <a:gd name="T39" fmla="*/ 15 h 120"/>
                <a:gd name="T40" fmla="*/ 0 w 49"/>
                <a:gd name="T41" fmla="*/ 18 h 120"/>
                <a:gd name="T42" fmla="*/ 0 w 49"/>
                <a:gd name="T43" fmla="*/ 22 h 120"/>
                <a:gd name="T44" fmla="*/ 3 w 49"/>
                <a:gd name="T45" fmla="*/ 63 h 120"/>
                <a:gd name="T46" fmla="*/ 10 w 49"/>
                <a:gd name="T47" fmla="*/ 98 h 120"/>
                <a:gd name="T48" fmla="*/ 9 w 49"/>
                <a:gd name="T49" fmla="*/ 104 h 120"/>
                <a:gd name="T50" fmla="*/ 10 w 49"/>
                <a:gd name="T51" fmla="*/ 105 h 120"/>
                <a:gd name="T52" fmla="*/ 10 w 49"/>
                <a:gd name="T53" fmla="*/ 108 h 120"/>
                <a:gd name="T54" fmla="*/ 8 w 49"/>
                <a:gd name="T55" fmla="*/ 111 h 120"/>
                <a:gd name="T56" fmla="*/ 5 w 49"/>
                <a:gd name="T57" fmla="*/ 112 h 120"/>
                <a:gd name="T58" fmla="*/ 16 w 49"/>
                <a:gd name="T59" fmla="*/ 116 h 120"/>
                <a:gd name="T60" fmla="*/ 25 w 49"/>
                <a:gd name="T61" fmla="*/ 119 h 120"/>
                <a:gd name="T62" fmla="*/ 30 w 49"/>
                <a:gd name="T63" fmla="*/ 119 h 120"/>
                <a:gd name="T64" fmla="*/ 34 w 49"/>
                <a:gd name="T65" fmla="*/ 118 h 120"/>
                <a:gd name="T66" fmla="*/ 37 w 49"/>
                <a:gd name="T67" fmla="*/ 117 h 120"/>
                <a:gd name="T68" fmla="*/ 41 w 49"/>
                <a:gd name="T69" fmla="*/ 115 h 120"/>
                <a:gd name="T70" fmla="*/ 44 w 49"/>
                <a:gd name="T71" fmla="*/ 113 h 120"/>
                <a:gd name="T72" fmla="*/ 44 w 49"/>
                <a:gd name="T73" fmla="*/ 111 h 120"/>
                <a:gd name="T74" fmla="*/ 44 w 49"/>
                <a:gd name="T75" fmla="*/ 108 h 120"/>
                <a:gd name="T76" fmla="*/ 44 w 49"/>
                <a:gd name="T77" fmla="*/ 105 h 120"/>
                <a:gd name="T78" fmla="*/ 43 w 49"/>
                <a:gd name="T79" fmla="*/ 100 h 120"/>
                <a:gd name="T80" fmla="*/ 41 w 49"/>
                <a:gd name="T81" fmla="*/ 93 h 120"/>
                <a:gd name="T82" fmla="*/ 39 w 49"/>
                <a:gd name="T83" fmla="*/ 85 h 120"/>
                <a:gd name="T84" fmla="*/ 34 w 49"/>
                <a:gd name="T85" fmla="*/ 44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
                <a:gd name="T130" fmla="*/ 0 h 120"/>
                <a:gd name="T131" fmla="*/ 49 w 49"/>
                <a:gd name="T132" fmla="*/ 120 h 12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 h="120">
                  <a:moveTo>
                    <a:pt x="34" y="44"/>
                  </a:moveTo>
                  <a:lnTo>
                    <a:pt x="33" y="37"/>
                  </a:lnTo>
                  <a:lnTo>
                    <a:pt x="33" y="29"/>
                  </a:lnTo>
                  <a:lnTo>
                    <a:pt x="33" y="22"/>
                  </a:lnTo>
                  <a:lnTo>
                    <a:pt x="34" y="17"/>
                  </a:lnTo>
                  <a:lnTo>
                    <a:pt x="37" y="13"/>
                  </a:lnTo>
                  <a:lnTo>
                    <a:pt x="39" y="9"/>
                  </a:lnTo>
                  <a:lnTo>
                    <a:pt x="42" y="6"/>
                  </a:lnTo>
                  <a:lnTo>
                    <a:pt x="48" y="3"/>
                  </a:lnTo>
                  <a:lnTo>
                    <a:pt x="43" y="1"/>
                  </a:lnTo>
                  <a:lnTo>
                    <a:pt x="38" y="0"/>
                  </a:lnTo>
                  <a:lnTo>
                    <a:pt x="32" y="0"/>
                  </a:lnTo>
                  <a:lnTo>
                    <a:pt x="26" y="0"/>
                  </a:lnTo>
                  <a:lnTo>
                    <a:pt x="21" y="2"/>
                  </a:lnTo>
                  <a:lnTo>
                    <a:pt x="16" y="3"/>
                  </a:lnTo>
                  <a:lnTo>
                    <a:pt x="11" y="4"/>
                  </a:lnTo>
                  <a:lnTo>
                    <a:pt x="7" y="7"/>
                  </a:lnTo>
                  <a:lnTo>
                    <a:pt x="2" y="8"/>
                  </a:lnTo>
                  <a:lnTo>
                    <a:pt x="1" y="12"/>
                  </a:lnTo>
                  <a:lnTo>
                    <a:pt x="0" y="15"/>
                  </a:lnTo>
                  <a:lnTo>
                    <a:pt x="0" y="18"/>
                  </a:lnTo>
                  <a:lnTo>
                    <a:pt x="0" y="22"/>
                  </a:lnTo>
                  <a:lnTo>
                    <a:pt x="3" y="63"/>
                  </a:lnTo>
                  <a:lnTo>
                    <a:pt x="10" y="98"/>
                  </a:lnTo>
                  <a:lnTo>
                    <a:pt x="9" y="104"/>
                  </a:lnTo>
                  <a:lnTo>
                    <a:pt x="10" y="105"/>
                  </a:lnTo>
                  <a:lnTo>
                    <a:pt x="10" y="108"/>
                  </a:lnTo>
                  <a:lnTo>
                    <a:pt x="8" y="111"/>
                  </a:lnTo>
                  <a:lnTo>
                    <a:pt x="5" y="112"/>
                  </a:lnTo>
                  <a:lnTo>
                    <a:pt x="16" y="116"/>
                  </a:lnTo>
                  <a:lnTo>
                    <a:pt x="25" y="119"/>
                  </a:lnTo>
                  <a:lnTo>
                    <a:pt x="30" y="119"/>
                  </a:lnTo>
                  <a:lnTo>
                    <a:pt x="34" y="118"/>
                  </a:lnTo>
                  <a:lnTo>
                    <a:pt x="37" y="117"/>
                  </a:lnTo>
                  <a:lnTo>
                    <a:pt x="41" y="115"/>
                  </a:lnTo>
                  <a:lnTo>
                    <a:pt x="44" y="113"/>
                  </a:lnTo>
                  <a:lnTo>
                    <a:pt x="44" y="111"/>
                  </a:lnTo>
                  <a:lnTo>
                    <a:pt x="44" y="108"/>
                  </a:lnTo>
                  <a:lnTo>
                    <a:pt x="44" y="105"/>
                  </a:lnTo>
                  <a:lnTo>
                    <a:pt x="43" y="100"/>
                  </a:lnTo>
                  <a:lnTo>
                    <a:pt x="41" y="93"/>
                  </a:lnTo>
                  <a:lnTo>
                    <a:pt x="39" y="85"/>
                  </a:lnTo>
                  <a:lnTo>
                    <a:pt x="34" y="44"/>
                  </a:lnTo>
                </a:path>
              </a:pathLst>
            </a:custGeom>
            <a:solidFill>
              <a:srgbClr val="800000"/>
            </a:solidFill>
            <a:ln w="12700" cap="rnd">
              <a:solidFill>
                <a:srgbClr val="800000"/>
              </a:solidFill>
              <a:round/>
              <a:headEnd/>
              <a:tailEnd/>
            </a:ln>
          </p:spPr>
          <p:txBody>
            <a:bodyPr/>
            <a:lstStyle/>
            <a:p>
              <a:endParaRPr lang="en-US"/>
            </a:p>
          </p:txBody>
        </p:sp>
        <p:sp>
          <p:nvSpPr>
            <p:cNvPr id="71764" name="Freeform 37"/>
            <p:cNvSpPr>
              <a:spLocks/>
            </p:cNvSpPr>
            <p:nvPr/>
          </p:nvSpPr>
          <p:spPr bwMode="auto">
            <a:xfrm>
              <a:off x="4422" y="1373"/>
              <a:ext cx="49" cy="121"/>
            </a:xfrm>
            <a:custGeom>
              <a:avLst/>
              <a:gdLst>
                <a:gd name="T0" fmla="*/ 35 w 49"/>
                <a:gd name="T1" fmla="*/ 45 h 121"/>
                <a:gd name="T2" fmla="*/ 34 w 49"/>
                <a:gd name="T3" fmla="*/ 37 h 121"/>
                <a:gd name="T4" fmla="*/ 32 w 49"/>
                <a:gd name="T5" fmla="*/ 29 h 121"/>
                <a:gd name="T6" fmla="*/ 34 w 49"/>
                <a:gd name="T7" fmla="*/ 22 h 121"/>
                <a:gd name="T8" fmla="*/ 35 w 49"/>
                <a:gd name="T9" fmla="*/ 17 h 121"/>
                <a:gd name="T10" fmla="*/ 37 w 49"/>
                <a:gd name="T11" fmla="*/ 13 h 121"/>
                <a:gd name="T12" fmla="*/ 40 w 49"/>
                <a:gd name="T13" fmla="*/ 9 h 121"/>
                <a:gd name="T14" fmla="*/ 43 w 49"/>
                <a:gd name="T15" fmla="*/ 5 h 121"/>
                <a:gd name="T16" fmla="*/ 48 w 49"/>
                <a:gd name="T17" fmla="*/ 3 h 121"/>
                <a:gd name="T18" fmla="*/ 43 w 49"/>
                <a:gd name="T19" fmla="*/ 1 h 121"/>
                <a:gd name="T20" fmla="*/ 39 w 49"/>
                <a:gd name="T21" fmla="*/ 0 h 121"/>
                <a:gd name="T22" fmla="*/ 32 w 49"/>
                <a:gd name="T23" fmla="*/ 0 h 121"/>
                <a:gd name="T24" fmla="*/ 27 w 49"/>
                <a:gd name="T25" fmla="*/ 0 h 121"/>
                <a:gd name="T26" fmla="*/ 22 w 49"/>
                <a:gd name="T27" fmla="*/ 1 h 121"/>
                <a:gd name="T28" fmla="*/ 17 w 49"/>
                <a:gd name="T29" fmla="*/ 3 h 121"/>
                <a:gd name="T30" fmla="*/ 13 w 49"/>
                <a:gd name="T31" fmla="*/ 4 h 121"/>
                <a:gd name="T32" fmla="*/ 7 w 49"/>
                <a:gd name="T33" fmla="*/ 6 h 121"/>
                <a:gd name="T34" fmla="*/ 4 w 49"/>
                <a:gd name="T35" fmla="*/ 8 h 121"/>
                <a:gd name="T36" fmla="*/ 1 w 49"/>
                <a:gd name="T37" fmla="*/ 11 h 121"/>
                <a:gd name="T38" fmla="*/ 0 w 49"/>
                <a:gd name="T39" fmla="*/ 15 h 121"/>
                <a:gd name="T40" fmla="*/ 0 w 49"/>
                <a:gd name="T41" fmla="*/ 18 h 121"/>
                <a:gd name="T42" fmla="*/ 0 w 49"/>
                <a:gd name="T43" fmla="*/ 22 h 121"/>
                <a:gd name="T44" fmla="*/ 4 w 49"/>
                <a:gd name="T45" fmla="*/ 62 h 121"/>
                <a:gd name="T46" fmla="*/ 9 w 49"/>
                <a:gd name="T47" fmla="*/ 97 h 121"/>
                <a:gd name="T48" fmla="*/ 11 w 49"/>
                <a:gd name="T49" fmla="*/ 102 h 121"/>
                <a:gd name="T50" fmla="*/ 10 w 49"/>
                <a:gd name="T51" fmla="*/ 104 h 121"/>
                <a:gd name="T52" fmla="*/ 9 w 49"/>
                <a:gd name="T53" fmla="*/ 106 h 121"/>
                <a:gd name="T54" fmla="*/ 7 w 49"/>
                <a:gd name="T55" fmla="*/ 109 h 121"/>
                <a:gd name="T56" fmla="*/ 4 w 49"/>
                <a:gd name="T57" fmla="*/ 112 h 121"/>
                <a:gd name="T58" fmla="*/ 14 w 49"/>
                <a:gd name="T59" fmla="*/ 117 h 121"/>
                <a:gd name="T60" fmla="*/ 24 w 49"/>
                <a:gd name="T61" fmla="*/ 120 h 121"/>
                <a:gd name="T62" fmla="*/ 31 w 49"/>
                <a:gd name="T63" fmla="*/ 119 h 121"/>
                <a:gd name="T64" fmla="*/ 35 w 49"/>
                <a:gd name="T65" fmla="*/ 119 h 121"/>
                <a:gd name="T66" fmla="*/ 39 w 49"/>
                <a:gd name="T67" fmla="*/ 116 h 121"/>
                <a:gd name="T68" fmla="*/ 43 w 49"/>
                <a:gd name="T69" fmla="*/ 114 h 121"/>
                <a:gd name="T70" fmla="*/ 45 w 49"/>
                <a:gd name="T71" fmla="*/ 110 h 121"/>
                <a:gd name="T72" fmla="*/ 45 w 49"/>
                <a:gd name="T73" fmla="*/ 107 h 121"/>
                <a:gd name="T74" fmla="*/ 45 w 49"/>
                <a:gd name="T75" fmla="*/ 103 h 121"/>
                <a:gd name="T76" fmla="*/ 45 w 49"/>
                <a:gd name="T77" fmla="*/ 99 h 121"/>
                <a:gd name="T78" fmla="*/ 44 w 49"/>
                <a:gd name="T79" fmla="*/ 93 h 121"/>
                <a:gd name="T80" fmla="*/ 42 w 49"/>
                <a:gd name="T81" fmla="*/ 84 h 121"/>
                <a:gd name="T82" fmla="*/ 35 w 49"/>
                <a:gd name="T83" fmla="*/ 45 h 1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1"/>
                <a:gd name="T128" fmla="*/ 49 w 49"/>
                <a:gd name="T129" fmla="*/ 121 h 12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1">
                  <a:moveTo>
                    <a:pt x="35" y="45"/>
                  </a:moveTo>
                  <a:lnTo>
                    <a:pt x="34" y="37"/>
                  </a:lnTo>
                  <a:lnTo>
                    <a:pt x="32" y="29"/>
                  </a:lnTo>
                  <a:lnTo>
                    <a:pt x="34" y="22"/>
                  </a:lnTo>
                  <a:lnTo>
                    <a:pt x="35" y="17"/>
                  </a:lnTo>
                  <a:lnTo>
                    <a:pt x="37" y="13"/>
                  </a:lnTo>
                  <a:lnTo>
                    <a:pt x="40" y="9"/>
                  </a:lnTo>
                  <a:lnTo>
                    <a:pt x="43" y="5"/>
                  </a:lnTo>
                  <a:lnTo>
                    <a:pt x="48" y="3"/>
                  </a:lnTo>
                  <a:lnTo>
                    <a:pt x="43" y="1"/>
                  </a:lnTo>
                  <a:lnTo>
                    <a:pt x="39" y="0"/>
                  </a:lnTo>
                  <a:lnTo>
                    <a:pt x="32" y="0"/>
                  </a:lnTo>
                  <a:lnTo>
                    <a:pt x="27" y="0"/>
                  </a:lnTo>
                  <a:lnTo>
                    <a:pt x="22" y="1"/>
                  </a:lnTo>
                  <a:lnTo>
                    <a:pt x="17" y="3"/>
                  </a:lnTo>
                  <a:lnTo>
                    <a:pt x="13" y="4"/>
                  </a:lnTo>
                  <a:lnTo>
                    <a:pt x="7" y="6"/>
                  </a:lnTo>
                  <a:lnTo>
                    <a:pt x="4" y="8"/>
                  </a:lnTo>
                  <a:lnTo>
                    <a:pt x="1" y="11"/>
                  </a:lnTo>
                  <a:lnTo>
                    <a:pt x="0" y="15"/>
                  </a:lnTo>
                  <a:lnTo>
                    <a:pt x="0" y="18"/>
                  </a:lnTo>
                  <a:lnTo>
                    <a:pt x="0" y="22"/>
                  </a:lnTo>
                  <a:lnTo>
                    <a:pt x="4" y="62"/>
                  </a:lnTo>
                  <a:lnTo>
                    <a:pt x="9" y="97"/>
                  </a:lnTo>
                  <a:lnTo>
                    <a:pt x="11" y="102"/>
                  </a:lnTo>
                  <a:lnTo>
                    <a:pt x="10" y="104"/>
                  </a:lnTo>
                  <a:lnTo>
                    <a:pt x="9" y="106"/>
                  </a:lnTo>
                  <a:lnTo>
                    <a:pt x="7" y="109"/>
                  </a:lnTo>
                  <a:lnTo>
                    <a:pt x="4" y="112"/>
                  </a:lnTo>
                  <a:lnTo>
                    <a:pt x="14" y="117"/>
                  </a:lnTo>
                  <a:lnTo>
                    <a:pt x="24" y="120"/>
                  </a:lnTo>
                  <a:lnTo>
                    <a:pt x="31" y="119"/>
                  </a:lnTo>
                  <a:lnTo>
                    <a:pt x="35" y="119"/>
                  </a:lnTo>
                  <a:lnTo>
                    <a:pt x="39" y="116"/>
                  </a:lnTo>
                  <a:lnTo>
                    <a:pt x="43" y="114"/>
                  </a:lnTo>
                  <a:lnTo>
                    <a:pt x="45" y="110"/>
                  </a:lnTo>
                  <a:lnTo>
                    <a:pt x="45" y="107"/>
                  </a:lnTo>
                  <a:lnTo>
                    <a:pt x="45" y="103"/>
                  </a:lnTo>
                  <a:lnTo>
                    <a:pt x="45" y="99"/>
                  </a:lnTo>
                  <a:lnTo>
                    <a:pt x="44" y="93"/>
                  </a:lnTo>
                  <a:lnTo>
                    <a:pt x="42" y="84"/>
                  </a:lnTo>
                  <a:lnTo>
                    <a:pt x="35" y="45"/>
                  </a:lnTo>
                </a:path>
              </a:pathLst>
            </a:custGeom>
            <a:solidFill>
              <a:srgbClr val="800000"/>
            </a:solidFill>
            <a:ln w="12700" cap="rnd">
              <a:solidFill>
                <a:srgbClr val="800000"/>
              </a:solidFill>
              <a:round/>
              <a:headEnd/>
              <a:tailEnd/>
            </a:ln>
          </p:spPr>
          <p:txBody>
            <a:bodyPr/>
            <a:lstStyle/>
            <a:p>
              <a:endParaRPr lang="en-US"/>
            </a:p>
          </p:txBody>
        </p:sp>
        <p:sp>
          <p:nvSpPr>
            <p:cNvPr id="71765" name="Freeform 38"/>
            <p:cNvSpPr>
              <a:spLocks/>
            </p:cNvSpPr>
            <p:nvPr/>
          </p:nvSpPr>
          <p:spPr bwMode="auto">
            <a:xfrm>
              <a:off x="4274" y="1445"/>
              <a:ext cx="51" cy="122"/>
            </a:xfrm>
            <a:custGeom>
              <a:avLst/>
              <a:gdLst>
                <a:gd name="T0" fmla="*/ 35 w 51"/>
                <a:gd name="T1" fmla="*/ 45 h 122"/>
                <a:gd name="T2" fmla="*/ 34 w 51"/>
                <a:gd name="T3" fmla="*/ 38 h 122"/>
                <a:gd name="T4" fmla="*/ 35 w 51"/>
                <a:gd name="T5" fmla="*/ 30 h 122"/>
                <a:gd name="T6" fmla="*/ 35 w 51"/>
                <a:gd name="T7" fmla="*/ 22 h 122"/>
                <a:gd name="T8" fmla="*/ 36 w 51"/>
                <a:gd name="T9" fmla="*/ 18 h 122"/>
                <a:gd name="T10" fmla="*/ 38 w 51"/>
                <a:gd name="T11" fmla="*/ 13 h 122"/>
                <a:gd name="T12" fmla="*/ 40 w 51"/>
                <a:gd name="T13" fmla="*/ 9 h 122"/>
                <a:gd name="T14" fmla="*/ 43 w 51"/>
                <a:gd name="T15" fmla="*/ 6 h 122"/>
                <a:gd name="T16" fmla="*/ 50 w 51"/>
                <a:gd name="T17" fmla="*/ 3 h 122"/>
                <a:gd name="T18" fmla="*/ 45 w 51"/>
                <a:gd name="T19" fmla="*/ 1 h 122"/>
                <a:gd name="T20" fmla="*/ 40 w 51"/>
                <a:gd name="T21" fmla="*/ 0 h 122"/>
                <a:gd name="T22" fmla="*/ 33 w 51"/>
                <a:gd name="T23" fmla="*/ 0 h 122"/>
                <a:gd name="T24" fmla="*/ 27 w 51"/>
                <a:gd name="T25" fmla="*/ 0 h 122"/>
                <a:gd name="T26" fmla="*/ 22 w 51"/>
                <a:gd name="T27" fmla="*/ 2 h 122"/>
                <a:gd name="T28" fmla="*/ 17 w 51"/>
                <a:gd name="T29" fmla="*/ 3 h 122"/>
                <a:gd name="T30" fmla="*/ 12 w 51"/>
                <a:gd name="T31" fmla="*/ 4 h 122"/>
                <a:gd name="T32" fmla="*/ 7 w 51"/>
                <a:gd name="T33" fmla="*/ 7 h 122"/>
                <a:gd name="T34" fmla="*/ 3 w 51"/>
                <a:gd name="T35" fmla="*/ 9 h 122"/>
                <a:gd name="T36" fmla="*/ 2 w 51"/>
                <a:gd name="T37" fmla="*/ 12 h 122"/>
                <a:gd name="T38" fmla="*/ 1 w 51"/>
                <a:gd name="T39" fmla="*/ 15 h 122"/>
                <a:gd name="T40" fmla="*/ 0 w 51"/>
                <a:gd name="T41" fmla="*/ 18 h 122"/>
                <a:gd name="T42" fmla="*/ 1 w 51"/>
                <a:gd name="T43" fmla="*/ 23 h 122"/>
                <a:gd name="T44" fmla="*/ 3 w 51"/>
                <a:gd name="T45" fmla="*/ 64 h 122"/>
                <a:gd name="T46" fmla="*/ 10 w 51"/>
                <a:gd name="T47" fmla="*/ 100 h 122"/>
                <a:gd name="T48" fmla="*/ 10 w 51"/>
                <a:gd name="T49" fmla="*/ 105 h 122"/>
                <a:gd name="T50" fmla="*/ 11 w 51"/>
                <a:gd name="T51" fmla="*/ 107 h 122"/>
                <a:gd name="T52" fmla="*/ 11 w 51"/>
                <a:gd name="T53" fmla="*/ 110 h 122"/>
                <a:gd name="T54" fmla="*/ 9 w 51"/>
                <a:gd name="T55" fmla="*/ 112 h 122"/>
                <a:gd name="T56" fmla="*/ 6 w 51"/>
                <a:gd name="T57" fmla="*/ 114 h 122"/>
                <a:gd name="T58" fmla="*/ 17 w 51"/>
                <a:gd name="T59" fmla="*/ 118 h 122"/>
                <a:gd name="T60" fmla="*/ 26 w 51"/>
                <a:gd name="T61" fmla="*/ 121 h 122"/>
                <a:gd name="T62" fmla="*/ 31 w 51"/>
                <a:gd name="T63" fmla="*/ 121 h 122"/>
                <a:gd name="T64" fmla="*/ 35 w 51"/>
                <a:gd name="T65" fmla="*/ 120 h 122"/>
                <a:gd name="T66" fmla="*/ 39 w 51"/>
                <a:gd name="T67" fmla="*/ 119 h 122"/>
                <a:gd name="T68" fmla="*/ 43 w 51"/>
                <a:gd name="T69" fmla="*/ 117 h 122"/>
                <a:gd name="T70" fmla="*/ 45 w 51"/>
                <a:gd name="T71" fmla="*/ 115 h 122"/>
                <a:gd name="T72" fmla="*/ 46 w 51"/>
                <a:gd name="T73" fmla="*/ 112 h 122"/>
                <a:gd name="T74" fmla="*/ 46 w 51"/>
                <a:gd name="T75" fmla="*/ 110 h 122"/>
                <a:gd name="T76" fmla="*/ 45 w 51"/>
                <a:gd name="T77" fmla="*/ 107 h 122"/>
                <a:gd name="T78" fmla="*/ 44 w 51"/>
                <a:gd name="T79" fmla="*/ 102 h 122"/>
                <a:gd name="T80" fmla="*/ 42 w 51"/>
                <a:gd name="T81" fmla="*/ 94 h 122"/>
                <a:gd name="T82" fmla="*/ 41 w 51"/>
                <a:gd name="T83" fmla="*/ 87 h 122"/>
                <a:gd name="T84" fmla="*/ 35 w 51"/>
                <a:gd name="T85" fmla="*/ 45 h 1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22"/>
                <a:gd name="T131" fmla="*/ 51 w 51"/>
                <a:gd name="T132" fmla="*/ 122 h 12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22">
                  <a:moveTo>
                    <a:pt x="35" y="45"/>
                  </a:moveTo>
                  <a:lnTo>
                    <a:pt x="34" y="38"/>
                  </a:lnTo>
                  <a:lnTo>
                    <a:pt x="35" y="30"/>
                  </a:lnTo>
                  <a:lnTo>
                    <a:pt x="35" y="22"/>
                  </a:lnTo>
                  <a:lnTo>
                    <a:pt x="36" y="18"/>
                  </a:lnTo>
                  <a:lnTo>
                    <a:pt x="38" y="13"/>
                  </a:lnTo>
                  <a:lnTo>
                    <a:pt x="40" y="9"/>
                  </a:lnTo>
                  <a:lnTo>
                    <a:pt x="43" y="6"/>
                  </a:lnTo>
                  <a:lnTo>
                    <a:pt x="50" y="3"/>
                  </a:lnTo>
                  <a:lnTo>
                    <a:pt x="45" y="1"/>
                  </a:lnTo>
                  <a:lnTo>
                    <a:pt x="40" y="0"/>
                  </a:lnTo>
                  <a:lnTo>
                    <a:pt x="33" y="0"/>
                  </a:lnTo>
                  <a:lnTo>
                    <a:pt x="27" y="0"/>
                  </a:lnTo>
                  <a:lnTo>
                    <a:pt x="22" y="2"/>
                  </a:lnTo>
                  <a:lnTo>
                    <a:pt x="17" y="3"/>
                  </a:lnTo>
                  <a:lnTo>
                    <a:pt x="12" y="4"/>
                  </a:lnTo>
                  <a:lnTo>
                    <a:pt x="7" y="7"/>
                  </a:lnTo>
                  <a:lnTo>
                    <a:pt x="3" y="9"/>
                  </a:lnTo>
                  <a:lnTo>
                    <a:pt x="2" y="12"/>
                  </a:lnTo>
                  <a:lnTo>
                    <a:pt x="1" y="15"/>
                  </a:lnTo>
                  <a:lnTo>
                    <a:pt x="0" y="18"/>
                  </a:lnTo>
                  <a:lnTo>
                    <a:pt x="1" y="23"/>
                  </a:lnTo>
                  <a:lnTo>
                    <a:pt x="3" y="64"/>
                  </a:lnTo>
                  <a:lnTo>
                    <a:pt x="10" y="100"/>
                  </a:lnTo>
                  <a:lnTo>
                    <a:pt x="10" y="105"/>
                  </a:lnTo>
                  <a:lnTo>
                    <a:pt x="11" y="107"/>
                  </a:lnTo>
                  <a:lnTo>
                    <a:pt x="11" y="110"/>
                  </a:lnTo>
                  <a:lnTo>
                    <a:pt x="9" y="112"/>
                  </a:lnTo>
                  <a:lnTo>
                    <a:pt x="6" y="114"/>
                  </a:lnTo>
                  <a:lnTo>
                    <a:pt x="17" y="118"/>
                  </a:lnTo>
                  <a:lnTo>
                    <a:pt x="26" y="121"/>
                  </a:lnTo>
                  <a:lnTo>
                    <a:pt x="31" y="121"/>
                  </a:lnTo>
                  <a:lnTo>
                    <a:pt x="35" y="120"/>
                  </a:lnTo>
                  <a:lnTo>
                    <a:pt x="39" y="119"/>
                  </a:lnTo>
                  <a:lnTo>
                    <a:pt x="43" y="117"/>
                  </a:lnTo>
                  <a:lnTo>
                    <a:pt x="45" y="115"/>
                  </a:lnTo>
                  <a:lnTo>
                    <a:pt x="46" y="112"/>
                  </a:lnTo>
                  <a:lnTo>
                    <a:pt x="46" y="110"/>
                  </a:lnTo>
                  <a:lnTo>
                    <a:pt x="45" y="107"/>
                  </a:lnTo>
                  <a:lnTo>
                    <a:pt x="44" y="102"/>
                  </a:lnTo>
                  <a:lnTo>
                    <a:pt x="42" y="94"/>
                  </a:lnTo>
                  <a:lnTo>
                    <a:pt x="41" y="87"/>
                  </a:lnTo>
                  <a:lnTo>
                    <a:pt x="35" y="45"/>
                  </a:lnTo>
                </a:path>
              </a:pathLst>
            </a:custGeom>
            <a:solidFill>
              <a:srgbClr val="800000"/>
            </a:solidFill>
            <a:ln w="12700" cap="rnd">
              <a:solidFill>
                <a:srgbClr val="800000"/>
              </a:solidFill>
              <a:round/>
              <a:headEnd/>
              <a:tailEnd/>
            </a:ln>
          </p:spPr>
          <p:txBody>
            <a:bodyPr/>
            <a:lstStyle/>
            <a:p>
              <a:endParaRPr lang="en-US"/>
            </a:p>
          </p:txBody>
        </p:sp>
        <p:sp>
          <p:nvSpPr>
            <p:cNvPr id="71766" name="Freeform 39"/>
            <p:cNvSpPr>
              <a:spLocks/>
            </p:cNvSpPr>
            <p:nvPr/>
          </p:nvSpPr>
          <p:spPr bwMode="auto">
            <a:xfrm>
              <a:off x="4722" y="1225"/>
              <a:ext cx="48" cy="122"/>
            </a:xfrm>
            <a:custGeom>
              <a:avLst/>
              <a:gdLst>
                <a:gd name="T0" fmla="*/ 35 w 48"/>
                <a:gd name="T1" fmla="*/ 45 h 122"/>
                <a:gd name="T2" fmla="*/ 33 w 48"/>
                <a:gd name="T3" fmla="*/ 37 h 122"/>
                <a:gd name="T4" fmla="*/ 32 w 48"/>
                <a:gd name="T5" fmla="*/ 29 h 122"/>
                <a:gd name="T6" fmla="*/ 34 w 48"/>
                <a:gd name="T7" fmla="*/ 22 h 122"/>
                <a:gd name="T8" fmla="*/ 34 w 48"/>
                <a:gd name="T9" fmla="*/ 17 h 122"/>
                <a:gd name="T10" fmla="*/ 36 w 48"/>
                <a:gd name="T11" fmla="*/ 13 h 122"/>
                <a:gd name="T12" fmla="*/ 39 w 48"/>
                <a:gd name="T13" fmla="*/ 9 h 122"/>
                <a:gd name="T14" fmla="*/ 43 w 48"/>
                <a:gd name="T15" fmla="*/ 6 h 122"/>
                <a:gd name="T16" fmla="*/ 47 w 48"/>
                <a:gd name="T17" fmla="*/ 3 h 122"/>
                <a:gd name="T18" fmla="*/ 43 w 48"/>
                <a:gd name="T19" fmla="*/ 1 h 122"/>
                <a:gd name="T20" fmla="*/ 39 w 48"/>
                <a:gd name="T21" fmla="*/ 0 h 122"/>
                <a:gd name="T22" fmla="*/ 31 w 48"/>
                <a:gd name="T23" fmla="*/ 0 h 122"/>
                <a:gd name="T24" fmla="*/ 26 w 48"/>
                <a:gd name="T25" fmla="*/ 0 h 122"/>
                <a:gd name="T26" fmla="*/ 21 w 48"/>
                <a:gd name="T27" fmla="*/ 1 h 122"/>
                <a:gd name="T28" fmla="*/ 17 w 48"/>
                <a:gd name="T29" fmla="*/ 3 h 122"/>
                <a:gd name="T30" fmla="*/ 12 w 48"/>
                <a:gd name="T31" fmla="*/ 4 h 122"/>
                <a:gd name="T32" fmla="*/ 7 w 48"/>
                <a:gd name="T33" fmla="*/ 6 h 122"/>
                <a:gd name="T34" fmla="*/ 3 w 48"/>
                <a:gd name="T35" fmla="*/ 8 h 122"/>
                <a:gd name="T36" fmla="*/ 1 w 48"/>
                <a:gd name="T37" fmla="*/ 11 h 122"/>
                <a:gd name="T38" fmla="*/ 0 w 48"/>
                <a:gd name="T39" fmla="*/ 15 h 122"/>
                <a:gd name="T40" fmla="*/ 0 w 48"/>
                <a:gd name="T41" fmla="*/ 19 h 122"/>
                <a:gd name="T42" fmla="*/ 0 w 48"/>
                <a:gd name="T43" fmla="*/ 22 h 122"/>
                <a:gd name="T44" fmla="*/ 3 w 48"/>
                <a:gd name="T45" fmla="*/ 63 h 122"/>
                <a:gd name="T46" fmla="*/ 9 w 48"/>
                <a:gd name="T47" fmla="*/ 98 h 122"/>
                <a:gd name="T48" fmla="*/ 10 w 48"/>
                <a:gd name="T49" fmla="*/ 102 h 122"/>
                <a:gd name="T50" fmla="*/ 10 w 48"/>
                <a:gd name="T51" fmla="*/ 105 h 122"/>
                <a:gd name="T52" fmla="*/ 9 w 48"/>
                <a:gd name="T53" fmla="*/ 107 h 122"/>
                <a:gd name="T54" fmla="*/ 7 w 48"/>
                <a:gd name="T55" fmla="*/ 110 h 122"/>
                <a:gd name="T56" fmla="*/ 3 w 48"/>
                <a:gd name="T57" fmla="*/ 113 h 122"/>
                <a:gd name="T58" fmla="*/ 13 w 48"/>
                <a:gd name="T59" fmla="*/ 118 h 122"/>
                <a:gd name="T60" fmla="*/ 24 w 48"/>
                <a:gd name="T61" fmla="*/ 121 h 122"/>
                <a:gd name="T62" fmla="*/ 30 w 48"/>
                <a:gd name="T63" fmla="*/ 120 h 122"/>
                <a:gd name="T64" fmla="*/ 35 w 48"/>
                <a:gd name="T65" fmla="*/ 120 h 122"/>
                <a:gd name="T66" fmla="*/ 38 w 48"/>
                <a:gd name="T67" fmla="*/ 117 h 122"/>
                <a:gd name="T68" fmla="*/ 42 w 48"/>
                <a:gd name="T69" fmla="*/ 115 h 122"/>
                <a:gd name="T70" fmla="*/ 44 w 48"/>
                <a:gd name="T71" fmla="*/ 111 h 122"/>
                <a:gd name="T72" fmla="*/ 45 w 48"/>
                <a:gd name="T73" fmla="*/ 108 h 122"/>
                <a:gd name="T74" fmla="*/ 45 w 48"/>
                <a:gd name="T75" fmla="*/ 104 h 122"/>
                <a:gd name="T76" fmla="*/ 44 w 48"/>
                <a:gd name="T77" fmla="*/ 100 h 122"/>
                <a:gd name="T78" fmla="*/ 44 w 48"/>
                <a:gd name="T79" fmla="*/ 94 h 122"/>
                <a:gd name="T80" fmla="*/ 42 w 48"/>
                <a:gd name="T81" fmla="*/ 85 h 122"/>
                <a:gd name="T82" fmla="*/ 35 w 48"/>
                <a:gd name="T83" fmla="*/ 45 h 1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
                <a:gd name="T127" fmla="*/ 0 h 122"/>
                <a:gd name="T128" fmla="*/ 48 w 48"/>
                <a:gd name="T129" fmla="*/ 122 h 1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 h="122">
                  <a:moveTo>
                    <a:pt x="35" y="45"/>
                  </a:moveTo>
                  <a:lnTo>
                    <a:pt x="33" y="37"/>
                  </a:lnTo>
                  <a:lnTo>
                    <a:pt x="32" y="29"/>
                  </a:lnTo>
                  <a:lnTo>
                    <a:pt x="34" y="22"/>
                  </a:lnTo>
                  <a:lnTo>
                    <a:pt x="34" y="17"/>
                  </a:lnTo>
                  <a:lnTo>
                    <a:pt x="36" y="13"/>
                  </a:lnTo>
                  <a:lnTo>
                    <a:pt x="39" y="9"/>
                  </a:lnTo>
                  <a:lnTo>
                    <a:pt x="43" y="6"/>
                  </a:lnTo>
                  <a:lnTo>
                    <a:pt x="47" y="3"/>
                  </a:lnTo>
                  <a:lnTo>
                    <a:pt x="43" y="1"/>
                  </a:lnTo>
                  <a:lnTo>
                    <a:pt x="39" y="0"/>
                  </a:lnTo>
                  <a:lnTo>
                    <a:pt x="31" y="0"/>
                  </a:lnTo>
                  <a:lnTo>
                    <a:pt x="26" y="0"/>
                  </a:lnTo>
                  <a:lnTo>
                    <a:pt x="21" y="1"/>
                  </a:lnTo>
                  <a:lnTo>
                    <a:pt x="17" y="3"/>
                  </a:lnTo>
                  <a:lnTo>
                    <a:pt x="12" y="4"/>
                  </a:lnTo>
                  <a:lnTo>
                    <a:pt x="7" y="6"/>
                  </a:lnTo>
                  <a:lnTo>
                    <a:pt x="3" y="8"/>
                  </a:lnTo>
                  <a:lnTo>
                    <a:pt x="1" y="11"/>
                  </a:lnTo>
                  <a:lnTo>
                    <a:pt x="0" y="15"/>
                  </a:lnTo>
                  <a:lnTo>
                    <a:pt x="0" y="19"/>
                  </a:lnTo>
                  <a:lnTo>
                    <a:pt x="0" y="22"/>
                  </a:lnTo>
                  <a:lnTo>
                    <a:pt x="3" y="63"/>
                  </a:lnTo>
                  <a:lnTo>
                    <a:pt x="9" y="98"/>
                  </a:lnTo>
                  <a:lnTo>
                    <a:pt x="10" y="102"/>
                  </a:lnTo>
                  <a:lnTo>
                    <a:pt x="10" y="105"/>
                  </a:lnTo>
                  <a:lnTo>
                    <a:pt x="9" y="107"/>
                  </a:lnTo>
                  <a:lnTo>
                    <a:pt x="7" y="110"/>
                  </a:lnTo>
                  <a:lnTo>
                    <a:pt x="3" y="113"/>
                  </a:lnTo>
                  <a:lnTo>
                    <a:pt x="13" y="118"/>
                  </a:lnTo>
                  <a:lnTo>
                    <a:pt x="24" y="121"/>
                  </a:lnTo>
                  <a:lnTo>
                    <a:pt x="30" y="120"/>
                  </a:lnTo>
                  <a:lnTo>
                    <a:pt x="35" y="120"/>
                  </a:lnTo>
                  <a:lnTo>
                    <a:pt x="38" y="117"/>
                  </a:lnTo>
                  <a:lnTo>
                    <a:pt x="42" y="115"/>
                  </a:lnTo>
                  <a:lnTo>
                    <a:pt x="44" y="111"/>
                  </a:lnTo>
                  <a:lnTo>
                    <a:pt x="45" y="108"/>
                  </a:lnTo>
                  <a:lnTo>
                    <a:pt x="45" y="104"/>
                  </a:lnTo>
                  <a:lnTo>
                    <a:pt x="44" y="100"/>
                  </a:lnTo>
                  <a:lnTo>
                    <a:pt x="44" y="94"/>
                  </a:lnTo>
                  <a:lnTo>
                    <a:pt x="42" y="85"/>
                  </a:lnTo>
                  <a:lnTo>
                    <a:pt x="35" y="45"/>
                  </a:lnTo>
                </a:path>
              </a:pathLst>
            </a:custGeom>
            <a:solidFill>
              <a:srgbClr val="800000"/>
            </a:solidFill>
            <a:ln w="12700" cap="rnd">
              <a:solidFill>
                <a:srgbClr val="800000"/>
              </a:solidFill>
              <a:round/>
              <a:headEnd/>
              <a:tailEnd/>
            </a:ln>
          </p:spPr>
          <p:txBody>
            <a:bodyPr/>
            <a:lstStyle/>
            <a:p>
              <a:endParaRPr lang="en-US"/>
            </a:p>
          </p:txBody>
        </p:sp>
        <p:sp>
          <p:nvSpPr>
            <p:cNvPr id="71767" name="Freeform 40"/>
            <p:cNvSpPr>
              <a:spLocks/>
            </p:cNvSpPr>
            <p:nvPr/>
          </p:nvSpPr>
          <p:spPr bwMode="auto">
            <a:xfrm>
              <a:off x="4571" y="1298"/>
              <a:ext cx="53" cy="121"/>
            </a:xfrm>
            <a:custGeom>
              <a:avLst/>
              <a:gdLst>
                <a:gd name="T0" fmla="*/ 36 w 53"/>
                <a:gd name="T1" fmla="*/ 44 h 121"/>
                <a:gd name="T2" fmla="*/ 35 w 53"/>
                <a:gd name="T3" fmla="*/ 38 h 121"/>
                <a:gd name="T4" fmla="*/ 36 w 53"/>
                <a:gd name="T5" fmla="*/ 30 h 121"/>
                <a:gd name="T6" fmla="*/ 36 w 53"/>
                <a:gd name="T7" fmla="*/ 22 h 121"/>
                <a:gd name="T8" fmla="*/ 37 w 53"/>
                <a:gd name="T9" fmla="*/ 17 h 121"/>
                <a:gd name="T10" fmla="*/ 40 w 53"/>
                <a:gd name="T11" fmla="*/ 13 h 121"/>
                <a:gd name="T12" fmla="*/ 42 w 53"/>
                <a:gd name="T13" fmla="*/ 9 h 121"/>
                <a:gd name="T14" fmla="*/ 45 w 53"/>
                <a:gd name="T15" fmla="*/ 6 h 121"/>
                <a:gd name="T16" fmla="*/ 52 w 53"/>
                <a:gd name="T17" fmla="*/ 3 h 121"/>
                <a:gd name="T18" fmla="*/ 47 w 53"/>
                <a:gd name="T19" fmla="*/ 1 h 121"/>
                <a:gd name="T20" fmla="*/ 41 w 53"/>
                <a:gd name="T21" fmla="*/ 0 h 121"/>
                <a:gd name="T22" fmla="*/ 34 w 53"/>
                <a:gd name="T23" fmla="*/ 0 h 121"/>
                <a:gd name="T24" fmla="*/ 28 w 53"/>
                <a:gd name="T25" fmla="*/ 0 h 121"/>
                <a:gd name="T26" fmla="*/ 23 w 53"/>
                <a:gd name="T27" fmla="*/ 2 h 121"/>
                <a:gd name="T28" fmla="*/ 18 w 53"/>
                <a:gd name="T29" fmla="*/ 3 h 121"/>
                <a:gd name="T30" fmla="*/ 12 w 53"/>
                <a:gd name="T31" fmla="*/ 4 h 121"/>
                <a:gd name="T32" fmla="*/ 8 w 53"/>
                <a:gd name="T33" fmla="*/ 7 h 121"/>
                <a:gd name="T34" fmla="*/ 3 w 53"/>
                <a:gd name="T35" fmla="*/ 8 h 121"/>
                <a:gd name="T36" fmla="*/ 2 w 53"/>
                <a:gd name="T37" fmla="*/ 12 h 121"/>
                <a:gd name="T38" fmla="*/ 1 w 53"/>
                <a:gd name="T39" fmla="*/ 15 h 121"/>
                <a:gd name="T40" fmla="*/ 0 w 53"/>
                <a:gd name="T41" fmla="*/ 18 h 121"/>
                <a:gd name="T42" fmla="*/ 1 w 53"/>
                <a:gd name="T43" fmla="*/ 23 h 121"/>
                <a:gd name="T44" fmla="*/ 3 w 53"/>
                <a:gd name="T45" fmla="*/ 64 h 121"/>
                <a:gd name="T46" fmla="*/ 11 w 53"/>
                <a:gd name="T47" fmla="*/ 99 h 121"/>
                <a:gd name="T48" fmla="*/ 10 w 53"/>
                <a:gd name="T49" fmla="*/ 104 h 121"/>
                <a:gd name="T50" fmla="*/ 11 w 53"/>
                <a:gd name="T51" fmla="*/ 106 h 121"/>
                <a:gd name="T52" fmla="*/ 11 w 53"/>
                <a:gd name="T53" fmla="*/ 109 h 121"/>
                <a:gd name="T54" fmla="*/ 9 w 53"/>
                <a:gd name="T55" fmla="*/ 112 h 121"/>
                <a:gd name="T56" fmla="*/ 6 w 53"/>
                <a:gd name="T57" fmla="*/ 113 h 121"/>
                <a:gd name="T58" fmla="*/ 17 w 53"/>
                <a:gd name="T59" fmla="*/ 117 h 121"/>
                <a:gd name="T60" fmla="*/ 27 w 53"/>
                <a:gd name="T61" fmla="*/ 120 h 121"/>
                <a:gd name="T62" fmla="*/ 32 w 53"/>
                <a:gd name="T63" fmla="*/ 120 h 121"/>
                <a:gd name="T64" fmla="*/ 36 w 53"/>
                <a:gd name="T65" fmla="*/ 119 h 121"/>
                <a:gd name="T66" fmla="*/ 40 w 53"/>
                <a:gd name="T67" fmla="*/ 118 h 121"/>
                <a:gd name="T68" fmla="*/ 45 w 53"/>
                <a:gd name="T69" fmla="*/ 116 h 121"/>
                <a:gd name="T70" fmla="*/ 47 w 53"/>
                <a:gd name="T71" fmla="*/ 114 h 121"/>
                <a:gd name="T72" fmla="*/ 48 w 53"/>
                <a:gd name="T73" fmla="*/ 112 h 121"/>
                <a:gd name="T74" fmla="*/ 48 w 53"/>
                <a:gd name="T75" fmla="*/ 109 h 121"/>
                <a:gd name="T76" fmla="*/ 47 w 53"/>
                <a:gd name="T77" fmla="*/ 106 h 121"/>
                <a:gd name="T78" fmla="*/ 46 w 53"/>
                <a:gd name="T79" fmla="*/ 101 h 121"/>
                <a:gd name="T80" fmla="*/ 44 w 53"/>
                <a:gd name="T81" fmla="*/ 94 h 121"/>
                <a:gd name="T82" fmla="*/ 42 w 53"/>
                <a:gd name="T83" fmla="*/ 86 h 121"/>
                <a:gd name="T84" fmla="*/ 36 w 53"/>
                <a:gd name="T85" fmla="*/ 44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3"/>
                <a:gd name="T130" fmla="*/ 0 h 121"/>
                <a:gd name="T131" fmla="*/ 53 w 53"/>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3" h="121">
                  <a:moveTo>
                    <a:pt x="36" y="44"/>
                  </a:moveTo>
                  <a:lnTo>
                    <a:pt x="35" y="38"/>
                  </a:lnTo>
                  <a:lnTo>
                    <a:pt x="36" y="30"/>
                  </a:lnTo>
                  <a:lnTo>
                    <a:pt x="36" y="22"/>
                  </a:lnTo>
                  <a:lnTo>
                    <a:pt x="37" y="17"/>
                  </a:lnTo>
                  <a:lnTo>
                    <a:pt x="40" y="13"/>
                  </a:lnTo>
                  <a:lnTo>
                    <a:pt x="42" y="9"/>
                  </a:lnTo>
                  <a:lnTo>
                    <a:pt x="45" y="6"/>
                  </a:lnTo>
                  <a:lnTo>
                    <a:pt x="52" y="3"/>
                  </a:lnTo>
                  <a:lnTo>
                    <a:pt x="47" y="1"/>
                  </a:lnTo>
                  <a:lnTo>
                    <a:pt x="41" y="0"/>
                  </a:lnTo>
                  <a:lnTo>
                    <a:pt x="34" y="0"/>
                  </a:lnTo>
                  <a:lnTo>
                    <a:pt x="28" y="0"/>
                  </a:lnTo>
                  <a:lnTo>
                    <a:pt x="23" y="2"/>
                  </a:lnTo>
                  <a:lnTo>
                    <a:pt x="18" y="3"/>
                  </a:lnTo>
                  <a:lnTo>
                    <a:pt x="12" y="4"/>
                  </a:lnTo>
                  <a:lnTo>
                    <a:pt x="8" y="7"/>
                  </a:lnTo>
                  <a:lnTo>
                    <a:pt x="3" y="8"/>
                  </a:lnTo>
                  <a:lnTo>
                    <a:pt x="2" y="12"/>
                  </a:lnTo>
                  <a:lnTo>
                    <a:pt x="1" y="15"/>
                  </a:lnTo>
                  <a:lnTo>
                    <a:pt x="0" y="18"/>
                  </a:lnTo>
                  <a:lnTo>
                    <a:pt x="1" y="23"/>
                  </a:lnTo>
                  <a:lnTo>
                    <a:pt x="3" y="64"/>
                  </a:lnTo>
                  <a:lnTo>
                    <a:pt x="11" y="99"/>
                  </a:lnTo>
                  <a:lnTo>
                    <a:pt x="10" y="104"/>
                  </a:lnTo>
                  <a:lnTo>
                    <a:pt x="11" y="106"/>
                  </a:lnTo>
                  <a:lnTo>
                    <a:pt x="11" y="109"/>
                  </a:lnTo>
                  <a:lnTo>
                    <a:pt x="9" y="112"/>
                  </a:lnTo>
                  <a:lnTo>
                    <a:pt x="6" y="113"/>
                  </a:lnTo>
                  <a:lnTo>
                    <a:pt x="17" y="117"/>
                  </a:lnTo>
                  <a:lnTo>
                    <a:pt x="27" y="120"/>
                  </a:lnTo>
                  <a:lnTo>
                    <a:pt x="32" y="120"/>
                  </a:lnTo>
                  <a:lnTo>
                    <a:pt x="36" y="119"/>
                  </a:lnTo>
                  <a:lnTo>
                    <a:pt x="40" y="118"/>
                  </a:lnTo>
                  <a:lnTo>
                    <a:pt x="45" y="116"/>
                  </a:lnTo>
                  <a:lnTo>
                    <a:pt x="47" y="114"/>
                  </a:lnTo>
                  <a:lnTo>
                    <a:pt x="48" y="112"/>
                  </a:lnTo>
                  <a:lnTo>
                    <a:pt x="48" y="109"/>
                  </a:lnTo>
                  <a:lnTo>
                    <a:pt x="47" y="106"/>
                  </a:lnTo>
                  <a:lnTo>
                    <a:pt x="46" y="101"/>
                  </a:lnTo>
                  <a:lnTo>
                    <a:pt x="44" y="94"/>
                  </a:lnTo>
                  <a:lnTo>
                    <a:pt x="42" y="86"/>
                  </a:lnTo>
                  <a:lnTo>
                    <a:pt x="36" y="44"/>
                  </a:lnTo>
                </a:path>
              </a:pathLst>
            </a:custGeom>
            <a:solidFill>
              <a:srgbClr val="800000"/>
            </a:solidFill>
            <a:ln w="12700" cap="rnd">
              <a:solidFill>
                <a:srgbClr val="800000"/>
              </a:solidFill>
              <a:round/>
              <a:headEnd/>
              <a:tailEnd/>
            </a:ln>
          </p:spPr>
          <p:txBody>
            <a:bodyPr/>
            <a:lstStyle/>
            <a:p>
              <a:endParaRPr lang="en-US"/>
            </a:p>
          </p:txBody>
        </p:sp>
        <p:sp>
          <p:nvSpPr>
            <p:cNvPr id="71768" name="Freeform 41"/>
            <p:cNvSpPr>
              <a:spLocks/>
            </p:cNvSpPr>
            <p:nvPr/>
          </p:nvSpPr>
          <p:spPr bwMode="auto">
            <a:xfrm>
              <a:off x="5020" y="1075"/>
              <a:ext cx="49" cy="125"/>
            </a:xfrm>
            <a:custGeom>
              <a:avLst/>
              <a:gdLst>
                <a:gd name="T0" fmla="*/ 35 w 49"/>
                <a:gd name="T1" fmla="*/ 46 h 125"/>
                <a:gd name="T2" fmla="*/ 34 w 49"/>
                <a:gd name="T3" fmla="*/ 38 h 125"/>
                <a:gd name="T4" fmla="*/ 32 w 49"/>
                <a:gd name="T5" fmla="*/ 30 h 125"/>
                <a:gd name="T6" fmla="*/ 34 w 49"/>
                <a:gd name="T7" fmla="*/ 23 h 125"/>
                <a:gd name="T8" fmla="*/ 35 w 49"/>
                <a:gd name="T9" fmla="*/ 17 h 125"/>
                <a:gd name="T10" fmla="*/ 37 w 49"/>
                <a:gd name="T11" fmla="*/ 13 h 125"/>
                <a:gd name="T12" fmla="*/ 40 w 49"/>
                <a:gd name="T13" fmla="*/ 9 h 125"/>
                <a:gd name="T14" fmla="*/ 43 w 49"/>
                <a:gd name="T15" fmla="*/ 6 h 125"/>
                <a:gd name="T16" fmla="*/ 48 w 49"/>
                <a:gd name="T17" fmla="*/ 3 h 125"/>
                <a:gd name="T18" fmla="*/ 43 w 49"/>
                <a:gd name="T19" fmla="*/ 1 h 125"/>
                <a:gd name="T20" fmla="*/ 39 w 49"/>
                <a:gd name="T21" fmla="*/ 0 h 125"/>
                <a:gd name="T22" fmla="*/ 32 w 49"/>
                <a:gd name="T23" fmla="*/ 0 h 125"/>
                <a:gd name="T24" fmla="*/ 27 w 49"/>
                <a:gd name="T25" fmla="*/ 0 h 125"/>
                <a:gd name="T26" fmla="*/ 22 w 49"/>
                <a:gd name="T27" fmla="*/ 1 h 125"/>
                <a:gd name="T28" fmla="*/ 17 w 49"/>
                <a:gd name="T29" fmla="*/ 3 h 125"/>
                <a:gd name="T30" fmla="*/ 13 w 49"/>
                <a:gd name="T31" fmla="*/ 4 h 125"/>
                <a:gd name="T32" fmla="*/ 7 w 49"/>
                <a:gd name="T33" fmla="*/ 6 h 125"/>
                <a:gd name="T34" fmla="*/ 4 w 49"/>
                <a:gd name="T35" fmla="*/ 9 h 125"/>
                <a:gd name="T36" fmla="*/ 1 w 49"/>
                <a:gd name="T37" fmla="*/ 11 h 125"/>
                <a:gd name="T38" fmla="*/ 0 w 49"/>
                <a:gd name="T39" fmla="*/ 16 h 125"/>
                <a:gd name="T40" fmla="*/ 0 w 49"/>
                <a:gd name="T41" fmla="*/ 19 h 125"/>
                <a:gd name="T42" fmla="*/ 0 w 49"/>
                <a:gd name="T43" fmla="*/ 22 h 125"/>
                <a:gd name="T44" fmla="*/ 4 w 49"/>
                <a:gd name="T45" fmla="*/ 64 h 125"/>
                <a:gd name="T46" fmla="*/ 9 w 49"/>
                <a:gd name="T47" fmla="*/ 100 h 125"/>
                <a:gd name="T48" fmla="*/ 11 w 49"/>
                <a:gd name="T49" fmla="*/ 105 h 125"/>
                <a:gd name="T50" fmla="*/ 10 w 49"/>
                <a:gd name="T51" fmla="*/ 107 h 125"/>
                <a:gd name="T52" fmla="*/ 9 w 49"/>
                <a:gd name="T53" fmla="*/ 110 h 125"/>
                <a:gd name="T54" fmla="*/ 7 w 49"/>
                <a:gd name="T55" fmla="*/ 113 h 125"/>
                <a:gd name="T56" fmla="*/ 4 w 49"/>
                <a:gd name="T57" fmla="*/ 116 h 125"/>
                <a:gd name="T58" fmla="*/ 14 w 49"/>
                <a:gd name="T59" fmla="*/ 121 h 125"/>
                <a:gd name="T60" fmla="*/ 24 w 49"/>
                <a:gd name="T61" fmla="*/ 124 h 125"/>
                <a:gd name="T62" fmla="*/ 31 w 49"/>
                <a:gd name="T63" fmla="*/ 123 h 125"/>
                <a:gd name="T64" fmla="*/ 35 w 49"/>
                <a:gd name="T65" fmla="*/ 123 h 125"/>
                <a:gd name="T66" fmla="*/ 39 w 49"/>
                <a:gd name="T67" fmla="*/ 120 h 125"/>
                <a:gd name="T68" fmla="*/ 43 w 49"/>
                <a:gd name="T69" fmla="*/ 118 h 125"/>
                <a:gd name="T70" fmla="*/ 45 w 49"/>
                <a:gd name="T71" fmla="*/ 114 h 125"/>
                <a:gd name="T72" fmla="*/ 45 w 49"/>
                <a:gd name="T73" fmla="*/ 111 h 125"/>
                <a:gd name="T74" fmla="*/ 45 w 49"/>
                <a:gd name="T75" fmla="*/ 106 h 125"/>
                <a:gd name="T76" fmla="*/ 45 w 49"/>
                <a:gd name="T77" fmla="*/ 102 h 125"/>
                <a:gd name="T78" fmla="*/ 44 w 49"/>
                <a:gd name="T79" fmla="*/ 96 h 125"/>
                <a:gd name="T80" fmla="*/ 42 w 49"/>
                <a:gd name="T81" fmla="*/ 87 h 125"/>
                <a:gd name="T82" fmla="*/ 35 w 49"/>
                <a:gd name="T83" fmla="*/ 46 h 12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5"/>
                <a:gd name="T128" fmla="*/ 49 w 49"/>
                <a:gd name="T129" fmla="*/ 125 h 12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5">
                  <a:moveTo>
                    <a:pt x="35" y="46"/>
                  </a:moveTo>
                  <a:lnTo>
                    <a:pt x="34" y="38"/>
                  </a:lnTo>
                  <a:lnTo>
                    <a:pt x="32" y="30"/>
                  </a:lnTo>
                  <a:lnTo>
                    <a:pt x="34" y="23"/>
                  </a:lnTo>
                  <a:lnTo>
                    <a:pt x="35" y="17"/>
                  </a:lnTo>
                  <a:lnTo>
                    <a:pt x="37" y="13"/>
                  </a:lnTo>
                  <a:lnTo>
                    <a:pt x="40" y="9"/>
                  </a:lnTo>
                  <a:lnTo>
                    <a:pt x="43" y="6"/>
                  </a:lnTo>
                  <a:lnTo>
                    <a:pt x="48" y="3"/>
                  </a:lnTo>
                  <a:lnTo>
                    <a:pt x="43" y="1"/>
                  </a:lnTo>
                  <a:lnTo>
                    <a:pt x="39" y="0"/>
                  </a:lnTo>
                  <a:lnTo>
                    <a:pt x="32" y="0"/>
                  </a:lnTo>
                  <a:lnTo>
                    <a:pt x="27" y="0"/>
                  </a:lnTo>
                  <a:lnTo>
                    <a:pt x="22" y="1"/>
                  </a:lnTo>
                  <a:lnTo>
                    <a:pt x="17" y="3"/>
                  </a:lnTo>
                  <a:lnTo>
                    <a:pt x="13" y="4"/>
                  </a:lnTo>
                  <a:lnTo>
                    <a:pt x="7" y="6"/>
                  </a:lnTo>
                  <a:lnTo>
                    <a:pt x="4" y="9"/>
                  </a:lnTo>
                  <a:lnTo>
                    <a:pt x="1" y="11"/>
                  </a:lnTo>
                  <a:lnTo>
                    <a:pt x="0" y="16"/>
                  </a:lnTo>
                  <a:lnTo>
                    <a:pt x="0" y="19"/>
                  </a:lnTo>
                  <a:lnTo>
                    <a:pt x="0" y="22"/>
                  </a:lnTo>
                  <a:lnTo>
                    <a:pt x="4" y="64"/>
                  </a:lnTo>
                  <a:lnTo>
                    <a:pt x="9" y="100"/>
                  </a:lnTo>
                  <a:lnTo>
                    <a:pt x="11" y="105"/>
                  </a:lnTo>
                  <a:lnTo>
                    <a:pt x="10" y="107"/>
                  </a:lnTo>
                  <a:lnTo>
                    <a:pt x="9" y="110"/>
                  </a:lnTo>
                  <a:lnTo>
                    <a:pt x="7" y="113"/>
                  </a:lnTo>
                  <a:lnTo>
                    <a:pt x="4" y="116"/>
                  </a:lnTo>
                  <a:lnTo>
                    <a:pt x="14" y="121"/>
                  </a:lnTo>
                  <a:lnTo>
                    <a:pt x="24" y="124"/>
                  </a:lnTo>
                  <a:lnTo>
                    <a:pt x="31" y="123"/>
                  </a:lnTo>
                  <a:lnTo>
                    <a:pt x="35" y="123"/>
                  </a:lnTo>
                  <a:lnTo>
                    <a:pt x="39" y="120"/>
                  </a:lnTo>
                  <a:lnTo>
                    <a:pt x="43" y="118"/>
                  </a:lnTo>
                  <a:lnTo>
                    <a:pt x="45" y="114"/>
                  </a:lnTo>
                  <a:lnTo>
                    <a:pt x="45" y="111"/>
                  </a:lnTo>
                  <a:lnTo>
                    <a:pt x="45" y="106"/>
                  </a:lnTo>
                  <a:lnTo>
                    <a:pt x="45" y="102"/>
                  </a:lnTo>
                  <a:lnTo>
                    <a:pt x="44" y="96"/>
                  </a:lnTo>
                  <a:lnTo>
                    <a:pt x="42" y="87"/>
                  </a:lnTo>
                  <a:lnTo>
                    <a:pt x="35" y="46"/>
                  </a:lnTo>
                </a:path>
              </a:pathLst>
            </a:custGeom>
            <a:solidFill>
              <a:srgbClr val="800000"/>
            </a:solidFill>
            <a:ln w="12700" cap="rnd">
              <a:solidFill>
                <a:srgbClr val="800000"/>
              </a:solidFill>
              <a:round/>
              <a:headEnd/>
              <a:tailEnd/>
            </a:ln>
          </p:spPr>
          <p:txBody>
            <a:bodyPr/>
            <a:lstStyle/>
            <a:p>
              <a:endParaRPr lang="en-US"/>
            </a:p>
          </p:txBody>
        </p:sp>
        <p:sp>
          <p:nvSpPr>
            <p:cNvPr id="71769" name="Freeform 42"/>
            <p:cNvSpPr>
              <a:spLocks/>
            </p:cNvSpPr>
            <p:nvPr/>
          </p:nvSpPr>
          <p:spPr bwMode="auto">
            <a:xfrm>
              <a:off x="4869" y="1152"/>
              <a:ext cx="51" cy="119"/>
            </a:xfrm>
            <a:custGeom>
              <a:avLst/>
              <a:gdLst>
                <a:gd name="T0" fmla="*/ 35 w 51"/>
                <a:gd name="T1" fmla="*/ 43 h 119"/>
                <a:gd name="T2" fmla="*/ 34 w 51"/>
                <a:gd name="T3" fmla="*/ 37 h 119"/>
                <a:gd name="T4" fmla="*/ 35 w 51"/>
                <a:gd name="T5" fmla="*/ 29 h 119"/>
                <a:gd name="T6" fmla="*/ 35 w 51"/>
                <a:gd name="T7" fmla="*/ 22 h 119"/>
                <a:gd name="T8" fmla="*/ 36 w 51"/>
                <a:gd name="T9" fmla="*/ 17 h 119"/>
                <a:gd name="T10" fmla="*/ 38 w 51"/>
                <a:gd name="T11" fmla="*/ 12 h 119"/>
                <a:gd name="T12" fmla="*/ 40 w 51"/>
                <a:gd name="T13" fmla="*/ 9 h 119"/>
                <a:gd name="T14" fmla="*/ 43 w 51"/>
                <a:gd name="T15" fmla="*/ 6 h 119"/>
                <a:gd name="T16" fmla="*/ 50 w 51"/>
                <a:gd name="T17" fmla="*/ 3 h 119"/>
                <a:gd name="T18" fmla="*/ 45 w 51"/>
                <a:gd name="T19" fmla="*/ 1 h 119"/>
                <a:gd name="T20" fmla="*/ 40 w 51"/>
                <a:gd name="T21" fmla="*/ 0 h 119"/>
                <a:gd name="T22" fmla="*/ 33 w 51"/>
                <a:gd name="T23" fmla="*/ 0 h 119"/>
                <a:gd name="T24" fmla="*/ 27 w 51"/>
                <a:gd name="T25" fmla="*/ 0 h 119"/>
                <a:gd name="T26" fmla="*/ 22 w 51"/>
                <a:gd name="T27" fmla="*/ 2 h 119"/>
                <a:gd name="T28" fmla="*/ 17 w 51"/>
                <a:gd name="T29" fmla="*/ 3 h 119"/>
                <a:gd name="T30" fmla="*/ 12 w 51"/>
                <a:gd name="T31" fmla="*/ 4 h 119"/>
                <a:gd name="T32" fmla="*/ 7 w 51"/>
                <a:gd name="T33" fmla="*/ 6 h 119"/>
                <a:gd name="T34" fmla="*/ 3 w 51"/>
                <a:gd name="T35" fmla="*/ 8 h 119"/>
                <a:gd name="T36" fmla="*/ 2 w 51"/>
                <a:gd name="T37" fmla="*/ 12 h 119"/>
                <a:gd name="T38" fmla="*/ 1 w 51"/>
                <a:gd name="T39" fmla="*/ 15 h 119"/>
                <a:gd name="T40" fmla="*/ 0 w 51"/>
                <a:gd name="T41" fmla="*/ 18 h 119"/>
                <a:gd name="T42" fmla="*/ 1 w 51"/>
                <a:gd name="T43" fmla="*/ 22 h 119"/>
                <a:gd name="T44" fmla="*/ 3 w 51"/>
                <a:gd name="T45" fmla="*/ 62 h 119"/>
                <a:gd name="T46" fmla="*/ 10 w 51"/>
                <a:gd name="T47" fmla="*/ 98 h 119"/>
                <a:gd name="T48" fmla="*/ 10 w 51"/>
                <a:gd name="T49" fmla="*/ 103 h 119"/>
                <a:gd name="T50" fmla="*/ 11 w 51"/>
                <a:gd name="T51" fmla="*/ 105 h 119"/>
                <a:gd name="T52" fmla="*/ 11 w 51"/>
                <a:gd name="T53" fmla="*/ 107 h 119"/>
                <a:gd name="T54" fmla="*/ 9 w 51"/>
                <a:gd name="T55" fmla="*/ 110 h 119"/>
                <a:gd name="T56" fmla="*/ 6 w 51"/>
                <a:gd name="T57" fmla="*/ 111 h 119"/>
                <a:gd name="T58" fmla="*/ 17 w 51"/>
                <a:gd name="T59" fmla="*/ 115 h 119"/>
                <a:gd name="T60" fmla="*/ 26 w 51"/>
                <a:gd name="T61" fmla="*/ 118 h 119"/>
                <a:gd name="T62" fmla="*/ 31 w 51"/>
                <a:gd name="T63" fmla="*/ 118 h 119"/>
                <a:gd name="T64" fmla="*/ 35 w 51"/>
                <a:gd name="T65" fmla="*/ 117 h 119"/>
                <a:gd name="T66" fmla="*/ 39 w 51"/>
                <a:gd name="T67" fmla="*/ 116 h 119"/>
                <a:gd name="T68" fmla="*/ 43 w 51"/>
                <a:gd name="T69" fmla="*/ 114 h 119"/>
                <a:gd name="T70" fmla="*/ 45 w 51"/>
                <a:gd name="T71" fmla="*/ 112 h 119"/>
                <a:gd name="T72" fmla="*/ 46 w 51"/>
                <a:gd name="T73" fmla="*/ 110 h 119"/>
                <a:gd name="T74" fmla="*/ 46 w 51"/>
                <a:gd name="T75" fmla="*/ 107 h 119"/>
                <a:gd name="T76" fmla="*/ 45 w 51"/>
                <a:gd name="T77" fmla="*/ 104 h 119"/>
                <a:gd name="T78" fmla="*/ 44 w 51"/>
                <a:gd name="T79" fmla="*/ 99 h 119"/>
                <a:gd name="T80" fmla="*/ 42 w 51"/>
                <a:gd name="T81" fmla="*/ 92 h 119"/>
                <a:gd name="T82" fmla="*/ 41 w 51"/>
                <a:gd name="T83" fmla="*/ 85 h 119"/>
                <a:gd name="T84" fmla="*/ 35 w 51"/>
                <a:gd name="T85" fmla="*/ 43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19"/>
                <a:gd name="T131" fmla="*/ 51 w 51"/>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19">
                  <a:moveTo>
                    <a:pt x="35" y="43"/>
                  </a:moveTo>
                  <a:lnTo>
                    <a:pt x="34" y="37"/>
                  </a:lnTo>
                  <a:lnTo>
                    <a:pt x="35" y="29"/>
                  </a:lnTo>
                  <a:lnTo>
                    <a:pt x="35" y="22"/>
                  </a:lnTo>
                  <a:lnTo>
                    <a:pt x="36" y="17"/>
                  </a:lnTo>
                  <a:lnTo>
                    <a:pt x="38" y="12"/>
                  </a:lnTo>
                  <a:lnTo>
                    <a:pt x="40" y="9"/>
                  </a:lnTo>
                  <a:lnTo>
                    <a:pt x="43" y="6"/>
                  </a:lnTo>
                  <a:lnTo>
                    <a:pt x="50" y="3"/>
                  </a:lnTo>
                  <a:lnTo>
                    <a:pt x="45" y="1"/>
                  </a:lnTo>
                  <a:lnTo>
                    <a:pt x="40" y="0"/>
                  </a:lnTo>
                  <a:lnTo>
                    <a:pt x="33" y="0"/>
                  </a:lnTo>
                  <a:lnTo>
                    <a:pt x="27" y="0"/>
                  </a:lnTo>
                  <a:lnTo>
                    <a:pt x="22" y="2"/>
                  </a:lnTo>
                  <a:lnTo>
                    <a:pt x="17" y="3"/>
                  </a:lnTo>
                  <a:lnTo>
                    <a:pt x="12" y="4"/>
                  </a:lnTo>
                  <a:lnTo>
                    <a:pt x="7" y="6"/>
                  </a:lnTo>
                  <a:lnTo>
                    <a:pt x="3" y="8"/>
                  </a:lnTo>
                  <a:lnTo>
                    <a:pt x="2" y="12"/>
                  </a:lnTo>
                  <a:lnTo>
                    <a:pt x="1" y="15"/>
                  </a:lnTo>
                  <a:lnTo>
                    <a:pt x="0" y="18"/>
                  </a:lnTo>
                  <a:lnTo>
                    <a:pt x="1" y="22"/>
                  </a:lnTo>
                  <a:lnTo>
                    <a:pt x="3" y="62"/>
                  </a:lnTo>
                  <a:lnTo>
                    <a:pt x="10" y="98"/>
                  </a:lnTo>
                  <a:lnTo>
                    <a:pt x="10" y="103"/>
                  </a:lnTo>
                  <a:lnTo>
                    <a:pt x="11" y="105"/>
                  </a:lnTo>
                  <a:lnTo>
                    <a:pt x="11" y="107"/>
                  </a:lnTo>
                  <a:lnTo>
                    <a:pt x="9" y="110"/>
                  </a:lnTo>
                  <a:lnTo>
                    <a:pt x="6" y="111"/>
                  </a:lnTo>
                  <a:lnTo>
                    <a:pt x="17" y="115"/>
                  </a:lnTo>
                  <a:lnTo>
                    <a:pt x="26" y="118"/>
                  </a:lnTo>
                  <a:lnTo>
                    <a:pt x="31" y="118"/>
                  </a:lnTo>
                  <a:lnTo>
                    <a:pt x="35" y="117"/>
                  </a:lnTo>
                  <a:lnTo>
                    <a:pt x="39" y="116"/>
                  </a:lnTo>
                  <a:lnTo>
                    <a:pt x="43" y="114"/>
                  </a:lnTo>
                  <a:lnTo>
                    <a:pt x="45" y="112"/>
                  </a:lnTo>
                  <a:lnTo>
                    <a:pt x="46" y="110"/>
                  </a:lnTo>
                  <a:lnTo>
                    <a:pt x="46" y="107"/>
                  </a:lnTo>
                  <a:lnTo>
                    <a:pt x="45" y="104"/>
                  </a:lnTo>
                  <a:lnTo>
                    <a:pt x="44" y="99"/>
                  </a:lnTo>
                  <a:lnTo>
                    <a:pt x="42" y="92"/>
                  </a:lnTo>
                  <a:lnTo>
                    <a:pt x="41" y="85"/>
                  </a:lnTo>
                  <a:lnTo>
                    <a:pt x="35" y="43"/>
                  </a:lnTo>
                </a:path>
              </a:pathLst>
            </a:custGeom>
            <a:solidFill>
              <a:srgbClr val="800000"/>
            </a:solidFill>
            <a:ln w="12700" cap="rnd">
              <a:solidFill>
                <a:srgbClr val="800000"/>
              </a:solidFill>
              <a:round/>
              <a:headEnd/>
              <a:tailEnd/>
            </a:ln>
          </p:spPr>
          <p:txBody>
            <a:bodyPr/>
            <a:lstStyle/>
            <a:p>
              <a:endParaRPr lang="en-US"/>
            </a:p>
          </p:txBody>
        </p:sp>
        <p:sp>
          <p:nvSpPr>
            <p:cNvPr id="71770" name="Line 43"/>
            <p:cNvSpPr>
              <a:spLocks noChangeShapeType="1"/>
            </p:cNvSpPr>
            <p:nvPr/>
          </p:nvSpPr>
          <p:spPr bwMode="auto">
            <a:xfrm flipH="1">
              <a:off x="1430" y="1094"/>
              <a:ext cx="3746" cy="1823"/>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71771" name="Freeform 44"/>
            <p:cNvSpPr>
              <a:spLocks/>
            </p:cNvSpPr>
            <p:nvPr/>
          </p:nvSpPr>
          <p:spPr bwMode="auto">
            <a:xfrm>
              <a:off x="1587" y="2753"/>
              <a:ext cx="195" cy="84"/>
            </a:xfrm>
            <a:custGeom>
              <a:avLst/>
              <a:gdLst>
                <a:gd name="T0" fmla="*/ 194 w 195"/>
                <a:gd name="T1" fmla="*/ 58 h 84"/>
                <a:gd name="T2" fmla="*/ 191 w 195"/>
                <a:gd name="T3" fmla="*/ 63 h 84"/>
                <a:gd name="T4" fmla="*/ 186 w 195"/>
                <a:gd name="T5" fmla="*/ 69 h 84"/>
                <a:gd name="T6" fmla="*/ 178 w 195"/>
                <a:gd name="T7" fmla="*/ 75 h 84"/>
                <a:gd name="T8" fmla="*/ 165 w 195"/>
                <a:gd name="T9" fmla="*/ 79 h 84"/>
                <a:gd name="T10" fmla="*/ 156 w 195"/>
                <a:gd name="T11" fmla="*/ 82 h 84"/>
                <a:gd name="T12" fmla="*/ 147 w 195"/>
                <a:gd name="T13" fmla="*/ 83 h 84"/>
                <a:gd name="T14" fmla="*/ 140 w 195"/>
                <a:gd name="T15" fmla="*/ 81 h 84"/>
                <a:gd name="T16" fmla="*/ 132 w 195"/>
                <a:gd name="T17" fmla="*/ 78 h 84"/>
                <a:gd name="T18" fmla="*/ 122 w 195"/>
                <a:gd name="T19" fmla="*/ 71 h 84"/>
                <a:gd name="T20" fmla="*/ 66 w 195"/>
                <a:gd name="T21" fmla="*/ 32 h 84"/>
                <a:gd name="T22" fmla="*/ 55 w 195"/>
                <a:gd name="T23" fmla="*/ 27 h 84"/>
                <a:gd name="T24" fmla="*/ 46 w 195"/>
                <a:gd name="T25" fmla="*/ 22 h 84"/>
                <a:gd name="T26" fmla="*/ 36 w 195"/>
                <a:gd name="T27" fmla="*/ 19 h 84"/>
                <a:gd name="T28" fmla="*/ 29 w 195"/>
                <a:gd name="T29" fmla="*/ 19 h 84"/>
                <a:gd name="T30" fmla="*/ 20 w 195"/>
                <a:gd name="T31" fmla="*/ 20 h 84"/>
                <a:gd name="T32" fmla="*/ 11 w 195"/>
                <a:gd name="T33" fmla="*/ 23 h 84"/>
                <a:gd name="T34" fmla="*/ 5 w 195"/>
                <a:gd name="T35" fmla="*/ 25 h 84"/>
                <a:gd name="T36" fmla="*/ 0 w 195"/>
                <a:gd name="T37" fmla="*/ 28 h 84"/>
                <a:gd name="T38" fmla="*/ 2 w 195"/>
                <a:gd name="T39" fmla="*/ 24 h 84"/>
                <a:gd name="T40" fmla="*/ 4 w 195"/>
                <a:gd name="T41" fmla="*/ 20 h 84"/>
                <a:gd name="T42" fmla="*/ 9 w 195"/>
                <a:gd name="T43" fmla="*/ 17 h 84"/>
                <a:gd name="T44" fmla="*/ 19 w 195"/>
                <a:gd name="T45" fmla="*/ 12 h 84"/>
                <a:gd name="T46" fmla="*/ 34 w 195"/>
                <a:gd name="T47" fmla="*/ 6 h 84"/>
                <a:gd name="T48" fmla="*/ 46 w 195"/>
                <a:gd name="T49" fmla="*/ 1 h 84"/>
                <a:gd name="T50" fmla="*/ 55 w 195"/>
                <a:gd name="T51" fmla="*/ 0 h 84"/>
                <a:gd name="T52" fmla="*/ 63 w 195"/>
                <a:gd name="T53" fmla="*/ 0 h 84"/>
                <a:gd name="T54" fmla="*/ 72 w 195"/>
                <a:gd name="T55" fmla="*/ 3 h 84"/>
                <a:gd name="T56" fmla="*/ 81 w 195"/>
                <a:gd name="T57" fmla="*/ 8 h 84"/>
                <a:gd name="T58" fmla="*/ 115 w 195"/>
                <a:gd name="T59" fmla="*/ 31 h 84"/>
                <a:gd name="T60" fmla="*/ 145 w 195"/>
                <a:gd name="T61" fmla="*/ 52 h 84"/>
                <a:gd name="T62" fmla="*/ 155 w 195"/>
                <a:gd name="T63" fmla="*/ 57 h 84"/>
                <a:gd name="T64" fmla="*/ 164 w 195"/>
                <a:gd name="T65" fmla="*/ 61 h 84"/>
                <a:gd name="T66" fmla="*/ 173 w 195"/>
                <a:gd name="T67" fmla="*/ 62 h 84"/>
                <a:gd name="T68" fmla="*/ 181 w 195"/>
                <a:gd name="T69" fmla="*/ 62 h 84"/>
                <a:gd name="T70" fmla="*/ 188 w 195"/>
                <a:gd name="T71" fmla="*/ 59 h 84"/>
                <a:gd name="T72" fmla="*/ 192 w 195"/>
                <a:gd name="T73" fmla="*/ 54 h 8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5"/>
                <a:gd name="T112" fmla="*/ 0 h 84"/>
                <a:gd name="T113" fmla="*/ 195 w 195"/>
                <a:gd name="T114" fmla="*/ 84 h 8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5" h="84">
                  <a:moveTo>
                    <a:pt x="192" y="54"/>
                  </a:moveTo>
                  <a:lnTo>
                    <a:pt x="194" y="58"/>
                  </a:lnTo>
                  <a:lnTo>
                    <a:pt x="192" y="61"/>
                  </a:lnTo>
                  <a:lnTo>
                    <a:pt x="191" y="63"/>
                  </a:lnTo>
                  <a:lnTo>
                    <a:pt x="189" y="65"/>
                  </a:lnTo>
                  <a:lnTo>
                    <a:pt x="186" y="69"/>
                  </a:lnTo>
                  <a:lnTo>
                    <a:pt x="180" y="72"/>
                  </a:lnTo>
                  <a:lnTo>
                    <a:pt x="178" y="75"/>
                  </a:lnTo>
                  <a:lnTo>
                    <a:pt x="171" y="76"/>
                  </a:lnTo>
                  <a:lnTo>
                    <a:pt x="165" y="79"/>
                  </a:lnTo>
                  <a:lnTo>
                    <a:pt x="161" y="80"/>
                  </a:lnTo>
                  <a:lnTo>
                    <a:pt x="156" y="82"/>
                  </a:lnTo>
                  <a:lnTo>
                    <a:pt x="152" y="82"/>
                  </a:lnTo>
                  <a:lnTo>
                    <a:pt x="147" y="83"/>
                  </a:lnTo>
                  <a:lnTo>
                    <a:pt x="144" y="81"/>
                  </a:lnTo>
                  <a:lnTo>
                    <a:pt x="140" y="81"/>
                  </a:lnTo>
                  <a:lnTo>
                    <a:pt x="135" y="80"/>
                  </a:lnTo>
                  <a:lnTo>
                    <a:pt x="132" y="78"/>
                  </a:lnTo>
                  <a:lnTo>
                    <a:pt x="127" y="75"/>
                  </a:lnTo>
                  <a:lnTo>
                    <a:pt x="122" y="71"/>
                  </a:lnTo>
                  <a:lnTo>
                    <a:pt x="93" y="52"/>
                  </a:lnTo>
                  <a:lnTo>
                    <a:pt x="66" y="32"/>
                  </a:lnTo>
                  <a:lnTo>
                    <a:pt x="60" y="29"/>
                  </a:lnTo>
                  <a:lnTo>
                    <a:pt x="55" y="27"/>
                  </a:lnTo>
                  <a:lnTo>
                    <a:pt x="51" y="25"/>
                  </a:lnTo>
                  <a:lnTo>
                    <a:pt x="46" y="22"/>
                  </a:lnTo>
                  <a:lnTo>
                    <a:pt x="41" y="20"/>
                  </a:lnTo>
                  <a:lnTo>
                    <a:pt x="36" y="19"/>
                  </a:lnTo>
                  <a:lnTo>
                    <a:pt x="32" y="19"/>
                  </a:lnTo>
                  <a:lnTo>
                    <a:pt x="29" y="19"/>
                  </a:lnTo>
                  <a:lnTo>
                    <a:pt x="25" y="19"/>
                  </a:lnTo>
                  <a:lnTo>
                    <a:pt x="20" y="20"/>
                  </a:lnTo>
                  <a:lnTo>
                    <a:pt x="16" y="21"/>
                  </a:lnTo>
                  <a:lnTo>
                    <a:pt x="11" y="23"/>
                  </a:lnTo>
                  <a:lnTo>
                    <a:pt x="8" y="24"/>
                  </a:lnTo>
                  <a:lnTo>
                    <a:pt x="5" y="25"/>
                  </a:lnTo>
                  <a:lnTo>
                    <a:pt x="2" y="27"/>
                  </a:lnTo>
                  <a:lnTo>
                    <a:pt x="0" y="28"/>
                  </a:lnTo>
                  <a:lnTo>
                    <a:pt x="1" y="26"/>
                  </a:lnTo>
                  <a:lnTo>
                    <a:pt x="2" y="24"/>
                  </a:lnTo>
                  <a:lnTo>
                    <a:pt x="2" y="23"/>
                  </a:lnTo>
                  <a:lnTo>
                    <a:pt x="4" y="20"/>
                  </a:lnTo>
                  <a:lnTo>
                    <a:pt x="7" y="19"/>
                  </a:lnTo>
                  <a:lnTo>
                    <a:pt x="9" y="17"/>
                  </a:lnTo>
                  <a:lnTo>
                    <a:pt x="13" y="15"/>
                  </a:lnTo>
                  <a:lnTo>
                    <a:pt x="19" y="12"/>
                  </a:lnTo>
                  <a:lnTo>
                    <a:pt x="28" y="8"/>
                  </a:lnTo>
                  <a:lnTo>
                    <a:pt x="34" y="6"/>
                  </a:lnTo>
                  <a:lnTo>
                    <a:pt x="41" y="3"/>
                  </a:lnTo>
                  <a:lnTo>
                    <a:pt x="46" y="1"/>
                  </a:lnTo>
                  <a:lnTo>
                    <a:pt x="51" y="0"/>
                  </a:lnTo>
                  <a:lnTo>
                    <a:pt x="55" y="0"/>
                  </a:lnTo>
                  <a:lnTo>
                    <a:pt x="59" y="0"/>
                  </a:lnTo>
                  <a:lnTo>
                    <a:pt x="63" y="0"/>
                  </a:lnTo>
                  <a:lnTo>
                    <a:pt x="67" y="1"/>
                  </a:lnTo>
                  <a:lnTo>
                    <a:pt x="72" y="3"/>
                  </a:lnTo>
                  <a:lnTo>
                    <a:pt x="76" y="6"/>
                  </a:lnTo>
                  <a:lnTo>
                    <a:pt x="81" y="8"/>
                  </a:lnTo>
                  <a:lnTo>
                    <a:pt x="86" y="12"/>
                  </a:lnTo>
                  <a:lnTo>
                    <a:pt x="115" y="31"/>
                  </a:lnTo>
                  <a:lnTo>
                    <a:pt x="138" y="48"/>
                  </a:lnTo>
                  <a:lnTo>
                    <a:pt x="145" y="52"/>
                  </a:lnTo>
                  <a:lnTo>
                    <a:pt x="150" y="55"/>
                  </a:lnTo>
                  <a:lnTo>
                    <a:pt x="155" y="57"/>
                  </a:lnTo>
                  <a:lnTo>
                    <a:pt x="159" y="59"/>
                  </a:lnTo>
                  <a:lnTo>
                    <a:pt x="164" y="61"/>
                  </a:lnTo>
                  <a:lnTo>
                    <a:pt x="168" y="61"/>
                  </a:lnTo>
                  <a:lnTo>
                    <a:pt x="173" y="62"/>
                  </a:lnTo>
                  <a:lnTo>
                    <a:pt x="177" y="62"/>
                  </a:lnTo>
                  <a:lnTo>
                    <a:pt x="181" y="62"/>
                  </a:lnTo>
                  <a:lnTo>
                    <a:pt x="185" y="60"/>
                  </a:lnTo>
                  <a:lnTo>
                    <a:pt x="188" y="59"/>
                  </a:lnTo>
                  <a:lnTo>
                    <a:pt x="191" y="57"/>
                  </a:lnTo>
                  <a:lnTo>
                    <a:pt x="192" y="54"/>
                  </a:lnTo>
                </a:path>
              </a:pathLst>
            </a:custGeom>
            <a:solidFill>
              <a:srgbClr val="FF0000"/>
            </a:solidFill>
            <a:ln w="12700" cap="rnd">
              <a:solidFill>
                <a:srgbClr val="FF0000"/>
              </a:solidFill>
              <a:round/>
              <a:headEnd/>
              <a:tailEnd/>
            </a:ln>
          </p:spPr>
          <p:txBody>
            <a:bodyPr/>
            <a:lstStyle/>
            <a:p>
              <a:endParaRPr lang="en-US"/>
            </a:p>
          </p:txBody>
        </p:sp>
        <p:sp>
          <p:nvSpPr>
            <p:cNvPr id="71772" name="Freeform 45"/>
            <p:cNvSpPr>
              <a:spLocks/>
            </p:cNvSpPr>
            <p:nvPr/>
          </p:nvSpPr>
          <p:spPr bwMode="auto">
            <a:xfrm>
              <a:off x="1436" y="2826"/>
              <a:ext cx="195" cy="87"/>
            </a:xfrm>
            <a:custGeom>
              <a:avLst/>
              <a:gdLst>
                <a:gd name="T0" fmla="*/ 192 w 195"/>
                <a:gd name="T1" fmla="*/ 60 h 87"/>
                <a:gd name="T2" fmla="*/ 188 w 195"/>
                <a:gd name="T3" fmla="*/ 66 h 87"/>
                <a:gd name="T4" fmla="*/ 182 w 195"/>
                <a:gd name="T5" fmla="*/ 72 h 87"/>
                <a:gd name="T6" fmla="*/ 175 w 195"/>
                <a:gd name="T7" fmla="*/ 77 h 87"/>
                <a:gd name="T8" fmla="*/ 164 w 195"/>
                <a:gd name="T9" fmla="*/ 83 h 87"/>
                <a:gd name="T10" fmla="*/ 155 w 195"/>
                <a:gd name="T11" fmla="*/ 85 h 87"/>
                <a:gd name="T12" fmla="*/ 147 w 195"/>
                <a:gd name="T13" fmla="*/ 86 h 87"/>
                <a:gd name="T14" fmla="*/ 139 w 195"/>
                <a:gd name="T15" fmla="*/ 84 h 87"/>
                <a:gd name="T16" fmla="*/ 131 w 195"/>
                <a:gd name="T17" fmla="*/ 81 h 87"/>
                <a:gd name="T18" fmla="*/ 120 w 195"/>
                <a:gd name="T19" fmla="*/ 74 h 87"/>
                <a:gd name="T20" fmla="*/ 66 w 195"/>
                <a:gd name="T21" fmla="*/ 35 h 87"/>
                <a:gd name="T22" fmla="*/ 55 w 195"/>
                <a:gd name="T23" fmla="*/ 28 h 87"/>
                <a:gd name="T24" fmla="*/ 46 w 195"/>
                <a:gd name="T25" fmla="*/ 24 h 87"/>
                <a:gd name="T26" fmla="*/ 37 w 195"/>
                <a:gd name="T27" fmla="*/ 21 h 87"/>
                <a:gd name="T28" fmla="*/ 29 w 195"/>
                <a:gd name="T29" fmla="*/ 21 h 87"/>
                <a:gd name="T30" fmla="*/ 21 w 195"/>
                <a:gd name="T31" fmla="*/ 21 h 87"/>
                <a:gd name="T32" fmla="*/ 12 w 195"/>
                <a:gd name="T33" fmla="*/ 24 h 87"/>
                <a:gd name="T34" fmla="*/ 5 w 195"/>
                <a:gd name="T35" fmla="*/ 27 h 87"/>
                <a:gd name="T36" fmla="*/ 0 w 195"/>
                <a:gd name="T37" fmla="*/ 30 h 87"/>
                <a:gd name="T38" fmla="*/ 1 w 195"/>
                <a:gd name="T39" fmla="*/ 26 h 87"/>
                <a:gd name="T40" fmla="*/ 5 w 195"/>
                <a:gd name="T41" fmla="*/ 22 h 87"/>
                <a:gd name="T42" fmla="*/ 9 w 195"/>
                <a:gd name="T43" fmla="*/ 18 h 87"/>
                <a:gd name="T44" fmla="*/ 21 w 195"/>
                <a:gd name="T45" fmla="*/ 13 h 87"/>
                <a:gd name="T46" fmla="*/ 35 w 195"/>
                <a:gd name="T47" fmla="*/ 6 h 87"/>
                <a:gd name="T48" fmla="*/ 47 w 195"/>
                <a:gd name="T49" fmla="*/ 1 h 87"/>
                <a:gd name="T50" fmla="*/ 55 w 195"/>
                <a:gd name="T51" fmla="*/ 0 h 87"/>
                <a:gd name="T52" fmla="*/ 63 w 195"/>
                <a:gd name="T53" fmla="*/ 1 h 87"/>
                <a:gd name="T54" fmla="*/ 71 w 195"/>
                <a:gd name="T55" fmla="*/ 3 h 87"/>
                <a:gd name="T56" fmla="*/ 80 w 195"/>
                <a:gd name="T57" fmla="*/ 9 h 87"/>
                <a:gd name="T58" fmla="*/ 114 w 195"/>
                <a:gd name="T59" fmla="*/ 32 h 87"/>
                <a:gd name="T60" fmla="*/ 144 w 195"/>
                <a:gd name="T61" fmla="*/ 55 h 87"/>
                <a:gd name="T62" fmla="*/ 154 w 195"/>
                <a:gd name="T63" fmla="*/ 60 h 87"/>
                <a:gd name="T64" fmla="*/ 162 w 195"/>
                <a:gd name="T65" fmla="*/ 63 h 87"/>
                <a:gd name="T66" fmla="*/ 171 w 195"/>
                <a:gd name="T67" fmla="*/ 64 h 87"/>
                <a:gd name="T68" fmla="*/ 179 w 195"/>
                <a:gd name="T69" fmla="*/ 64 h 87"/>
                <a:gd name="T70" fmla="*/ 187 w 195"/>
                <a:gd name="T71" fmla="*/ 61 h 87"/>
                <a:gd name="T72" fmla="*/ 194 w 195"/>
                <a:gd name="T73" fmla="*/ 57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5"/>
                <a:gd name="T112" fmla="*/ 0 h 87"/>
                <a:gd name="T113" fmla="*/ 195 w 195"/>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5" h="87">
                  <a:moveTo>
                    <a:pt x="194" y="57"/>
                  </a:moveTo>
                  <a:lnTo>
                    <a:pt x="192" y="60"/>
                  </a:lnTo>
                  <a:lnTo>
                    <a:pt x="190" y="63"/>
                  </a:lnTo>
                  <a:lnTo>
                    <a:pt x="188" y="66"/>
                  </a:lnTo>
                  <a:lnTo>
                    <a:pt x="185" y="69"/>
                  </a:lnTo>
                  <a:lnTo>
                    <a:pt x="182" y="72"/>
                  </a:lnTo>
                  <a:lnTo>
                    <a:pt x="179" y="74"/>
                  </a:lnTo>
                  <a:lnTo>
                    <a:pt x="175" y="77"/>
                  </a:lnTo>
                  <a:lnTo>
                    <a:pt x="169" y="80"/>
                  </a:lnTo>
                  <a:lnTo>
                    <a:pt x="164" y="83"/>
                  </a:lnTo>
                  <a:lnTo>
                    <a:pt x="159" y="84"/>
                  </a:lnTo>
                  <a:lnTo>
                    <a:pt x="155" y="85"/>
                  </a:lnTo>
                  <a:lnTo>
                    <a:pt x="151" y="85"/>
                  </a:lnTo>
                  <a:lnTo>
                    <a:pt x="147" y="86"/>
                  </a:lnTo>
                  <a:lnTo>
                    <a:pt x="143" y="85"/>
                  </a:lnTo>
                  <a:lnTo>
                    <a:pt x="139" y="84"/>
                  </a:lnTo>
                  <a:lnTo>
                    <a:pt x="135" y="83"/>
                  </a:lnTo>
                  <a:lnTo>
                    <a:pt x="131" y="81"/>
                  </a:lnTo>
                  <a:lnTo>
                    <a:pt x="125" y="79"/>
                  </a:lnTo>
                  <a:lnTo>
                    <a:pt x="120" y="74"/>
                  </a:lnTo>
                  <a:lnTo>
                    <a:pt x="93" y="55"/>
                  </a:lnTo>
                  <a:lnTo>
                    <a:pt x="66" y="35"/>
                  </a:lnTo>
                  <a:lnTo>
                    <a:pt x="60" y="31"/>
                  </a:lnTo>
                  <a:lnTo>
                    <a:pt x="55" y="28"/>
                  </a:lnTo>
                  <a:lnTo>
                    <a:pt x="51" y="26"/>
                  </a:lnTo>
                  <a:lnTo>
                    <a:pt x="46" y="24"/>
                  </a:lnTo>
                  <a:lnTo>
                    <a:pt x="41" y="22"/>
                  </a:lnTo>
                  <a:lnTo>
                    <a:pt x="37" y="21"/>
                  </a:lnTo>
                  <a:lnTo>
                    <a:pt x="33" y="20"/>
                  </a:lnTo>
                  <a:lnTo>
                    <a:pt x="29" y="21"/>
                  </a:lnTo>
                  <a:lnTo>
                    <a:pt x="24" y="21"/>
                  </a:lnTo>
                  <a:lnTo>
                    <a:pt x="21" y="21"/>
                  </a:lnTo>
                  <a:lnTo>
                    <a:pt x="17" y="23"/>
                  </a:lnTo>
                  <a:lnTo>
                    <a:pt x="12" y="24"/>
                  </a:lnTo>
                  <a:lnTo>
                    <a:pt x="9" y="25"/>
                  </a:lnTo>
                  <a:lnTo>
                    <a:pt x="5" y="27"/>
                  </a:lnTo>
                  <a:lnTo>
                    <a:pt x="3" y="28"/>
                  </a:lnTo>
                  <a:lnTo>
                    <a:pt x="0" y="30"/>
                  </a:lnTo>
                  <a:lnTo>
                    <a:pt x="1" y="28"/>
                  </a:lnTo>
                  <a:lnTo>
                    <a:pt x="1" y="26"/>
                  </a:lnTo>
                  <a:lnTo>
                    <a:pt x="3" y="24"/>
                  </a:lnTo>
                  <a:lnTo>
                    <a:pt x="5" y="22"/>
                  </a:lnTo>
                  <a:lnTo>
                    <a:pt x="7" y="20"/>
                  </a:lnTo>
                  <a:lnTo>
                    <a:pt x="9" y="18"/>
                  </a:lnTo>
                  <a:lnTo>
                    <a:pt x="14" y="16"/>
                  </a:lnTo>
                  <a:lnTo>
                    <a:pt x="21" y="13"/>
                  </a:lnTo>
                  <a:lnTo>
                    <a:pt x="28" y="9"/>
                  </a:lnTo>
                  <a:lnTo>
                    <a:pt x="35" y="6"/>
                  </a:lnTo>
                  <a:lnTo>
                    <a:pt x="42" y="3"/>
                  </a:lnTo>
                  <a:lnTo>
                    <a:pt x="47" y="1"/>
                  </a:lnTo>
                  <a:lnTo>
                    <a:pt x="51" y="0"/>
                  </a:lnTo>
                  <a:lnTo>
                    <a:pt x="55" y="0"/>
                  </a:lnTo>
                  <a:lnTo>
                    <a:pt x="59" y="0"/>
                  </a:lnTo>
                  <a:lnTo>
                    <a:pt x="63" y="1"/>
                  </a:lnTo>
                  <a:lnTo>
                    <a:pt x="67" y="2"/>
                  </a:lnTo>
                  <a:lnTo>
                    <a:pt x="71" y="3"/>
                  </a:lnTo>
                  <a:lnTo>
                    <a:pt x="76" y="6"/>
                  </a:lnTo>
                  <a:lnTo>
                    <a:pt x="80" y="9"/>
                  </a:lnTo>
                  <a:lnTo>
                    <a:pt x="86" y="12"/>
                  </a:lnTo>
                  <a:lnTo>
                    <a:pt x="114" y="32"/>
                  </a:lnTo>
                  <a:lnTo>
                    <a:pt x="138" y="50"/>
                  </a:lnTo>
                  <a:lnTo>
                    <a:pt x="144" y="55"/>
                  </a:lnTo>
                  <a:lnTo>
                    <a:pt x="149" y="58"/>
                  </a:lnTo>
                  <a:lnTo>
                    <a:pt x="154" y="60"/>
                  </a:lnTo>
                  <a:lnTo>
                    <a:pt x="158" y="61"/>
                  </a:lnTo>
                  <a:lnTo>
                    <a:pt x="162" y="63"/>
                  </a:lnTo>
                  <a:lnTo>
                    <a:pt x="167" y="64"/>
                  </a:lnTo>
                  <a:lnTo>
                    <a:pt x="171" y="64"/>
                  </a:lnTo>
                  <a:lnTo>
                    <a:pt x="176" y="64"/>
                  </a:lnTo>
                  <a:lnTo>
                    <a:pt x="179" y="64"/>
                  </a:lnTo>
                  <a:lnTo>
                    <a:pt x="183" y="62"/>
                  </a:lnTo>
                  <a:lnTo>
                    <a:pt x="187" y="61"/>
                  </a:lnTo>
                  <a:lnTo>
                    <a:pt x="189" y="59"/>
                  </a:lnTo>
                  <a:lnTo>
                    <a:pt x="194" y="57"/>
                  </a:lnTo>
                </a:path>
              </a:pathLst>
            </a:custGeom>
            <a:solidFill>
              <a:srgbClr val="FF0000"/>
            </a:solidFill>
            <a:ln w="12700" cap="rnd">
              <a:solidFill>
                <a:srgbClr val="FF0000"/>
              </a:solidFill>
              <a:round/>
              <a:headEnd/>
              <a:tailEnd/>
            </a:ln>
          </p:spPr>
          <p:txBody>
            <a:bodyPr/>
            <a:lstStyle/>
            <a:p>
              <a:endParaRPr lang="en-US"/>
            </a:p>
          </p:txBody>
        </p:sp>
        <p:sp>
          <p:nvSpPr>
            <p:cNvPr id="71773" name="Freeform 46"/>
            <p:cNvSpPr>
              <a:spLocks/>
            </p:cNvSpPr>
            <p:nvPr/>
          </p:nvSpPr>
          <p:spPr bwMode="auto">
            <a:xfrm>
              <a:off x="1886" y="2607"/>
              <a:ext cx="192" cy="81"/>
            </a:xfrm>
            <a:custGeom>
              <a:avLst/>
              <a:gdLst>
                <a:gd name="T0" fmla="*/ 191 w 192"/>
                <a:gd name="T1" fmla="*/ 56 h 81"/>
                <a:gd name="T2" fmla="*/ 188 w 192"/>
                <a:gd name="T3" fmla="*/ 61 h 81"/>
                <a:gd name="T4" fmla="*/ 183 w 192"/>
                <a:gd name="T5" fmla="*/ 66 h 81"/>
                <a:gd name="T6" fmla="*/ 175 w 192"/>
                <a:gd name="T7" fmla="*/ 72 h 81"/>
                <a:gd name="T8" fmla="*/ 163 w 192"/>
                <a:gd name="T9" fmla="*/ 76 h 81"/>
                <a:gd name="T10" fmla="*/ 153 w 192"/>
                <a:gd name="T11" fmla="*/ 79 h 81"/>
                <a:gd name="T12" fmla="*/ 145 w 192"/>
                <a:gd name="T13" fmla="*/ 80 h 81"/>
                <a:gd name="T14" fmla="*/ 138 w 192"/>
                <a:gd name="T15" fmla="*/ 78 h 81"/>
                <a:gd name="T16" fmla="*/ 130 w 192"/>
                <a:gd name="T17" fmla="*/ 75 h 81"/>
                <a:gd name="T18" fmla="*/ 120 w 192"/>
                <a:gd name="T19" fmla="*/ 69 h 81"/>
                <a:gd name="T20" fmla="*/ 65 w 192"/>
                <a:gd name="T21" fmla="*/ 31 h 81"/>
                <a:gd name="T22" fmla="*/ 54 w 192"/>
                <a:gd name="T23" fmla="*/ 26 h 81"/>
                <a:gd name="T24" fmla="*/ 45 w 192"/>
                <a:gd name="T25" fmla="*/ 21 h 81"/>
                <a:gd name="T26" fmla="*/ 36 w 192"/>
                <a:gd name="T27" fmla="*/ 19 h 81"/>
                <a:gd name="T28" fmla="*/ 28 w 192"/>
                <a:gd name="T29" fmla="*/ 18 h 81"/>
                <a:gd name="T30" fmla="*/ 20 w 192"/>
                <a:gd name="T31" fmla="*/ 19 h 81"/>
                <a:gd name="T32" fmla="*/ 11 w 192"/>
                <a:gd name="T33" fmla="*/ 22 h 81"/>
                <a:gd name="T34" fmla="*/ 5 w 192"/>
                <a:gd name="T35" fmla="*/ 24 h 81"/>
                <a:gd name="T36" fmla="*/ 0 w 192"/>
                <a:gd name="T37" fmla="*/ 27 h 81"/>
                <a:gd name="T38" fmla="*/ 2 w 192"/>
                <a:gd name="T39" fmla="*/ 23 h 81"/>
                <a:gd name="T40" fmla="*/ 4 w 192"/>
                <a:gd name="T41" fmla="*/ 20 h 81"/>
                <a:gd name="T42" fmla="*/ 9 w 192"/>
                <a:gd name="T43" fmla="*/ 16 h 81"/>
                <a:gd name="T44" fmla="*/ 19 w 192"/>
                <a:gd name="T45" fmla="*/ 11 h 81"/>
                <a:gd name="T46" fmla="*/ 34 w 192"/>
                <a:gd name="T47" fmla="*/ 5 h 81"/>
                <a:gd name="T48" fmla="*/ 45 w 192"/>
                <a:gd name="T49" fmla="*/ 1 h 81"/>
                <a:gd name="T50" fmla="*/ 54 w 192"/>
                <a:gd name="T51" fmla="*/ 0 h 81"/>
                <a:gd name="T52" fmla="*/ 62 w 192"/>
                <a:gd name="T53" fmla="*/ 0 h 81"/>
                <a:gd name="T54" fmla="*/ 71 w 192"/>
                <a:gd name="T55" fmla="*/ 3 h 81"/>
                <a:gd name="T56" fmla="*/ 80 w 192"/>
                <a:gd name="T57" fmla="*/ 8 h 81"/>
                <a:gd name="T58" fmla="*/ 113 w 192"/>
                <a:gd name="T59" fmla="*/ 30 h 81"/>
                <a:gd name="T60" fmla="*/ 143 w 192"/>
                <a:gd name="T61" fmla="*/ 50 h 81"/>
                <a:gd name="T62" fmla="*/ 152 w 192"/>
                <a:gd name="T63" fmla="*/ 55 h 81"/>
                <a:gd name="T64" fmla="*/ 161 w 192"/>
                <a:gd name="T65" fmla="*/ 58 h 81"/>
                <a:gd name="T66" fmla="*/ 170 w 192"/>
                <a:gd name="T67" fmla="*/ 59 h 81"/>
                <a:gd name="T68" fmla="*/ 178 w 192"/>
                <a:gd name="T69" fmla="*/ 59 h 81"/>
                <a:gd name="T70" fmla="*/ 185 w 192"/>
                <a:gd name="T71" fmla="*/ 57 h 81"/>
                <a:gd name="T72" fmla="*/ 189 w 192"/>
                <a:gd name="T73" fmla="*/ 52 h 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2"/>
                <a:gd name="T112" fmla="*/ 0 h 81"/>
                <a:gd name="T113" fmla="*/ 192 w 192"/>
                <a:gd name="T114" fmla="*/ 81 h 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2" h="81">
                  <a:moveTo>
                    <a:pt x="189" y="52"/>
                  </a:moveTo>
                  <a:lnTo>
                    <a:pt x="191" y="56"/>
                  </a:lnTo>
                  <a:lnTo>
                    <a:pt x="189" y="58"/>
                  </a:lnTo>
                  <a:lnTo>
                    <a:pt x="188" y="61"/>
                  </a:lnTo>
                  <a:lnTo>
                    <a:pt x="186" y="63"/>
                  </a:lnTo>
                  <a:lnTo>
                    <a:pt x="183" y="66"/>
                  </a:lnTo>
                  <a:lnTo>
                    <a:pt x="177" y="69"/>
                  </a:lnTo>
                  <a:lnTo>
                    <a:pt x="175" y="72"/>
                  </a:lnTo>
                  <a:lnTo>
                    <a:pt x="169" y="74"/>
                  </a:lnTo>
                  <a:lnTo>
                    <a:pt x="163" y="76"/>
                  </a:lnTo>
                  <a:lnTo>
                    <a:pt x="158" y="77"/>
                  </a:lnTo>
                  <a:lnTo>
                    <a:pt x="153" y="79"/>
                  </a:lnTo>
                  <a:lnTo>
                    <a:pt x="150" y="79"/>
                  </a:lnTo>
                  <a:lnTo>
                    <a:pt x="145" y="80"/>
                  </a:lnTo>
                  <a:lnTo>
                    <a:pt x="142" y="78"/>
                  </a:lnTo>
                  <a:lnTo>
                    <a:pt x="138" y="78"/>
                  </a:lnTo>
                  <a:lnTo>
                    <a:pt x="133" y="77"/>
                  </a:lnTo>
                  <a:lnTo>
                    <a:pt x="130" y="75"/>
                  </a:lnTo>
                  <a:lnTo>
                    <a:pt x="125" y="72"/>
                  </a:lnTo>
                  <a:lnTo>
                    <a:pt x="120" y="69"/>
                  </a:lnTo>
                  <a:lnTo>
                    <a:pt x="92" y="50"/>
                  </a:lnTo>
                  <a:lnTo>
                    <a:pt x="65" y="31"/>
                  </a:lnTo>
                  <a:lnTo>
                    <a:pt x="59" y="28"/>
                  </a:lnTo>
                  <a:lnTo>
                    <a:pt x="54" y="26"/>
                  </a:lnTo>
                  <a:lnTo>
                    <a:pt x="50" y="24"/>
                  </a:lnTo>
                  <a:lnTo>
                    <a:pt x="45" y="21"/>
                  </a:lnTo>
                  <a:lnTo>
                    <a:pt x="41" y="20"/>
                  </a:lnTo>
                  <a:lnTo>
                    <a:pt x="36" y="19"/>
                  </a:lnTo>
                  <a:lnTo>
                    <a:pt x="31" y="18"/>
                  </a:lnTo>
                  <a:lnTo>
                    <a:pt x="28" y="18"/>
                  </a:lnTo>
                  <a:lnTo>
                    <a:pt x="24" y="18"/>
                  </a:lnTo>
                  <a:lnTo>
                    <a:pt x="20" y="19"/>
                  </a:lnTo>
                  <a:lnTo>
                    <a:pt x="16" y="21"/>
                  </a:lnTo>
                  <a:lnTo>
                    <a:pt x="11" y="22"/>
                  </a:lnTo>
                  <a:lnTo>
                    <a:pt x="8" y="23"/>
                  </a:lnTo>
                  <a:lnTo>
                    <a:pt x="5" y="24"/>
                  </a:lnTo>
                  <a:lnTo>
                    <a:pt x="2" y="26"/>
                  </a:lnTo>
                  <a:lnTo>
                    <a:pt x="0" y="27"/>
                  </a:lnTo>
                  <a:lnTo>
                    <a:pt x="1" y="25"/>
                  </a:lnTo>
                  <a:lnTo>
                    <a:pt x="2" y="23"/>
                  </a:lnTo>
                  <a:lnTo>
                    <a:pt x="2" y="22"/>
                  </a:lnTo>
                  <a:lnTo>
                    <a:pt x="4" y="20"/>
                  </a:lnTo>
                  <a:lnTo>
                    <a:pt x="7" y="18"/>
                  </a:lnTo>
                  <a:lnTo>
                    <a:pt x="9" y="16"/>
                  </a:lnTo>
                  <a:lnTo>
                    <a:pt x="13" y="14"/>
                  </a:lnTo>
                  <a:lnTo>
                    <a:pt x="19" y="11"/>
                  </a:lnTo>
                  <a:lnTo>
                    <a:pt x="27" y="8"/>
                  </a:lnTo>
                  <a:lnTo>
                    <a:pt x="34" y="5"/>
                  </a:lnTo>
                  <a:lnTo>
                    <a:pt x="41" y="3"/>
                  </a:lnTo>
                  <a:lnTo>
                    <a:pt x="45" y="1"/>
                  </a:lnTo>
                  <a:lnTo>
                    <a:pt x="50" y="0"/>
                  </a:lnTo>
                  <a:lnTo>
                    <a:pt x="54" y="0"/>
                  </a:lnTo>
                  <a:lnTo>
                    <a:pt x="58" y="0"/>
                  </a:lnTo>
                  <a:lnTo>
                    <a:pt x="62" y="0"/>
                  </a:lnTo>
                  <a:lnTo>
                    <a:pt x="66" y="1"/>
                  </a:lnTo>
                  <a:lnTo>
                    <a:pt x="71" y="3"/>
                  </a:lnTo>
                  <a:lnTo>
                    <a:pt x="75" y="5"/>
                  </a:lnTo>
                  <a:lnTo>
                    <a:pt x="80" y="8"/>
                  </a:lnTo>
                  <a:lnTo>
                    <a:pt x="85" y="12"/>
                  </a:lnTo>
                  <a:lnTo>
                    <a:pt x="113" y="30"/>
                  </a:lnTo>
                  <a:lnTo>
                    <a:pt x="136" y="46"/>
                  </a:lnTo>
                  <a:lnTo>
                    <a:pt x="143" y="50"/>
                  </a:lnTo>
                  <a:lnTo>
                    <a:pt x="148" y="53"/>
                  </a:lnTo>
                  <a:lnTo>
                    <a:pt x="152" y="55"/>
                  </a:lnTo>
                  <a:lnTo>
                    <a:pt x="156" y="57"/>
                  </a:lnTo>
                  <a:lnTo>
                    <a:pt x="161" y="58"/>
                  </a:lnTo>
                  <a:lnTo>
                    <a:pt x="165" y="59"/>
                  </a:lnTo>
                  <a:lnTo>
                    <a:pt x="170" y="59"/>
                  </a:lnTo>
                  <a:lnTo>
                    <a:pt x="174" y="59"/>
                  </a:lnTo>
                  <a:lnTo>
                    <a:pt x="178" y="59"/>
                  </a:lnTo>
                  <a:lnTo>
                    <a:pt x="182" y="58"/>
                  </a:lnTo>
                  <a:lnTo>
                    <a:pt x="185" y="57"/>
                  </a:lnTo>
                  <a:lnTo>
                    <a:pt x="188" y="55"/>
                  </a:lnTo>
                  <a:lnTo>
                    <a:pt x="189" y="52"/>
                  </a:lnTo>
                </a:path>
              </a:pathLst>
            </a:custGeom>
            <a:solidFill>
              <a:srgbClr val="FF0000"/>
            </a:solidFill>
            <a:ln w="12700" cap="rnd">
              <a:solidFill>
                <a:srgbClr val="FF0000"/>
              </a:solidFill>
              <a:round/>
              <a:headEnd/>
              <a:tailEnd/>
            </a:ln>
          </p:spPr>
          <p:txBody>
            <a:bodyPr/>
            <a:lstStyle/>
            <a:p>
              <a:endParaRPr lang="en-US"/>
            </a:p>
          </p:txBody>
        </p:sp>
        <p:sp>
          <p:nvSpPr>
            <p:cNvPr id="71774" name="Freeform 47"/>
            <p:cNvSpPr>
              <a:spLocks/>
            </p:cNvSpPr>
            <p:nvPr/>
          </p:nvSpPr>
          <p:spPr bwMode="auto">
            <a:xfrm>
              <a:off x="1734" y="2686"/>
              <a:ext cx="195" cy="81"/>
            </a:xfrm>
            <a:custGeom>
              <a:avLst/>
              <a:gdLst>
                <a:gd name="T0" fmla="*/ 192 w 195"/>
                <a:gd name="T1" fmla="*/ 56 h 81"/>
                <a:gd name="T2" fmla="*/ 188 w 195"/>
                <a:gd name="T3" fmla="*/ 61 h 81"/>
                <a:gd name="T4" fmla="*/ 182 w 195"/>
                <a:gd name="T5" fmla="*/ 67 h 81"/>
                <a:gd name="T6" fmla="*/ 175 w 195"/>
                <a:gd name="T7" fmla="*/ 72 h 81"/>
                <a:gd name="T8" fmla="*/ 164 w 195"/>
                <a:gd name="T9" fmla="*/ 77 h 81"/>
                <a:gd name="T10" fmla="*/ 155 w 195"/>
                <a:gd name="T11" fmla="*/ 79 h 81"/>
                <a:gd name="T12" fmla="*/ 147 w 195"/>
                <a:gd name="T13" fmla="*/ 80 h 81"/>
                <a:gd name="T14" fmla="*/ 139 w 195"/>
                <a:gd name="T15" fmla="*/ 78 h 81"/>
                <a:gd name="T16" fmla="*/ 131 w 195"/>
                <a:gd name="T17" fmla="*/ 75 h 81"/>
                <a:gd name="T18" fmla="*/ 120 w 195"/>
                <a:gd name="T19" fmla="*/ 69 h 81"/>
                <a:gd name="T20" fmla="*/ 66 w 195"/>
                <a:gd name="T21" fmla="*/ 32 h 81"/>
                <a:gd name="T22" fmla="*/ 55 w 195"/>
                <a:gd name="T23" fmla="*/ 26 h 81"/>
                <a:gd name="T24" fmla="*/ 46 w 195"/>
                <a:gd name="T25" fmla="*/ 22 h 81"/>
                <a:gd name="T26" fmla="*/ 37 w 195"/>
                <a:gd name="T27" fmla="*/ 19 h 81"/>
                <a:gd name="T28" fmla="*/ 29 w 195"/>
                <a:gd name="T29" fmla="*/ 19 h 81"/>
                <a:gd name="T30" fmla="*/ 21 w 195"/>
                <a:gd name="T31" fmla="*/ 20 h 81"/>
                <a:gd name="T32" fmla="*/ 12 w 195"/>
                <a:gd name="T33" fmla="*/ 22 h 81"/>
                <a:gd name="T34" fmla="*/ 5 w 195"/>
                <a:gd name="T35" fmla="*/ 25 h 81"/>
                <a:gd name="T36" fmla="*/ 0 w 195"/>
                <a:gd name="T37" fmla="*/ 28 h 81"/>
                <a:gd name="T38" fmla="*/ 1 w 195"/>
                <a:gd name="T39" fmla="*/ 25 h 81"/>
                <a:gd name="T40" fmla="*/ 5 w 195"/>
                <a:gd name="T41" fmla="*/ 20 h 81"/>
                <a:gd name="T42" fmla="*/ 9 w 195"/>
                <a:gd name="T43" fmla="*/ 17 h 81"/>
                <a:gd name="T44" fmla="*/ 21 w 195"/>
                <a:gd name="T45" fmla="*/ 12 h 81"/>
                <a:gd name="T46" fmla="*/ 35 w 195"/>
                <a:gd name="T47" fmla="*/ 5 h 81"/>
                <a:gd name="T48" fmla="*/ 47 w 195"/>
                <a:gd name="T49" fmla="*/ 1 h 81"/>
                <a:gd name="T50" fmla="*/ 55 w 195"/>
                <a:gd name="T51" fmla="*/ 0 h 81"/>
                <a:gd name="T52" fmla="*/ 63 w 195"/>
                <a:gd name="T53" fmla="*/ 1 h 81"/>
                <a:gd name="T54" fmla="*/ 71 w 195"/>
                <a:gd name="T55" fmla="*/ 3 h 81"/>
                <a:gd name="T56" fmla="*/ 80 w 195"/>
                <a:gd name="T57" fmla="*/ 8 h 81"/>
                <a:gd name="T58" fmla="*/ 114 w 195"/>
                <a:gd name="T59" fmla="*/ 30 h 81"/>
                <a:gd name="T60" fmla="*/ 144 w 195"/>
                <a:gd name="T61" fmla="*/ 51 h 81"/>
                <a:gd name="T62" fmla="*/ 154 w 195"/>
                <a:gd name="T63" fmla="*/ 56 h 81"/>
                <a:gd name="T64" fmla="*/ 162 w 195"/>
                <a:gd name="T65" fmla="*/ 59 h 81"/>
                <a:gd name="T66" fmla="*/ 171 w 195"/>
                <a:gd name="T67" fmla="*/ 60 h 81"/>
                <a:gd name="T68" fmla="*/ 179 w 195"/>
                <a:gd name="T69" fmla="*/ 59 h 81"/>
                <a:gd name="T70" fmla="*/ 187 w 195"/>
                <a:gd name="T71" fmla="*/ 57 h 81"/>
                <a:gd name="T72" fmla="*/ 194 w 195"/>
                <a:gd name="T73" fmla="*/ 53 h 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5"/>
                <a:gd name="T112" fmla="*/ 0 h 81"/>
                <a:gd name="T113" fmla="*/ 195 w 195"/>
                <a:gd name="T114" fmla="*/ 81 h 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5" h="81">
                  <a:moveTo>
                    <a:pt x="194" y="53"/>
                  </a:moveTo>
                  <a:lnTo>
                    <a:pt x="192" y="56"/>
                  </a:lnTo>
                  <a:lnTo>
                    <a:pt x="190" y="58"/>
                  </a:lnTo>
                  <a:lnTo>
                    <a:pt x="188" y="61"/>
                  </a:lnTo>
                  <a:lnTo>
                    <a:pt x="185" y="64"/>
                  </a:lnTo>
                  <a:lnTo>
                    <a:pt x="182" y="67"/>
                  </a:lnTo>
                  <a:lnTo>
                    <a:pt x="179" y="69"/>
                  </a:lnTo>
                  <a:lnTo>
                    <a:pt x="175" y="72"/>
                  </a:lnTo>
                  <a:lnTo>
                    <a:pt x="169" y="75"/>
                  </a:lnTo>
                  <a:lnTo>
                    <a:pt x="164" y="77"/>
                  </a:lnTo>
                  <a:lnTo>
                    <a:pt x="159" y="78"/>
                  </a:lnTo>
                  <a:lnTo>
                    <a:pt x="155" y="79"/>
                  </a:lnTo>
                  <a:lnTo>
                    <a:pt x="151" y="79"/>
                  </a:lnTo>
                  <a:lnTo>
                    <a:pt x="147" y="80"/>
                  </a:lnTo>
                  <a:lnTo>
                    <a:pt x="143" y="79"/>
                  </a:lnTo>
                  <a:lnTo>
                    <a:pt x="139" y="78"/>
                  </a:lnTo>
                  <a:lnTo>
                    <a:pt x="135" y="77"/>
                  </a:lnTo>
                  <a:lnTo>
                    <a:pt x="131" y="75"/>
                  </a:lnTo>
                  <a:lnTo>
                    <a:pt x="125" y="73"/>
                  </a:lnTo>
                  <a:lnTo>
                    <a:pt x="120" y="69"/>
                  </a:lnTo>
                  <a:lnTo>
                    <a:pt x="93" y="51"/>
                  </a:lnTo>
                  <a:lnTo>
                    <a:pt x="66" y="32"/>
                  </a:lnTo>
                  <a:lnTo>
                    <a:pt x="60" y="29"/>
                  </a:lnTo>
                  <a:lnTo>
                    <a:pt x="55" y="26"/>
                  </a:lnTo>
                  <a:lnTo>
                    <a:pt x="51" y="24"/>
                  </a:lnTo>
                  <a:lnTo>
                    <a:pt x="46" y="22"/>
                  </a:lnTo>
                  <a:lnTo>
                    <a:pt x="41" y="20"/>
                  </a:lnTo>
                  <a:lnTo>
                    <a:pt x="37" y="19"/>
                  </a:lnTo>
                  <a:lnTo>
                    <a:pt x="33" y="19"/>
                  </a:lnTo>
                  <a:lnTo>
                    <a:pt x="29" y="19"/>
                  </a:lnTo>
                  <a:lnTo>
                    <a:pt x="24" y="19"/>
                  </a:lnTo>
                  <a:lnTo>
                    <a:pt x="21" y="20"/>
                  </a:lnTo>
                  <a:lnTo>
                    <a:pt x="17" y="21"/>
                  </a:lnTo>
                  <a:lnTo>
                    <a:pt x="12" y="22"/>
                  </a:lnTo>
                  <a:lnTo>
                    <a:pt x="9" y="23"/>
                  </a:lnTo>
                  <a:lnTo>
                    <a:pt x="5" y="25"/>
                  </a:lnTo>
                  <a:lnTo>
                    <a:pt x="3" y="26"/>
                  </a:lnTo>
                  <a:lnTo>
                    <a:pt x="0" y="28"/>
                  </a:lnTo>
                  <a:lnTo>
                    <a:pt x="1" y="26"/>
                  </a:lnTo>
                  <a:lnTo>
                    <a:pt x="1" y="25"/>
                  </a:lnTo>
                  <a:lnTo>
                    <a:pt x="3" y="22"/>
                  </a:lnTo>
                  <a:lnTo>
                    <a:pt x="5" y="20"/>
                  </a:lnTo>
                  <a:lnTo>
                    <a:pt x="7" y="19"/>
                  </a:lnTo>
                  <a:lnTo>
                    <a:pt x="9" y="17"/>
                  </a:lnTo>
                  <a:lnTo>
                    <a:pt x="14" y="15"/>
                  </a:lnTo>
                  <a:lnTo>
                    <a:pt x="21" y="12"/>
                  </a:lnTo>
                  <a:lnTo>
                    <a:pt x="28" y="8"/>
                  </a:lnTo>
                  <a:lnTo>
                    <a:pt x="35" y="5"/>
                  </a:lnTo>
                  <a:lnTo>
                    <a:pt x="42" y="3"/>
                  </a:lnTo>
                  <a:lnTo>
                    <a:pt x="47" y="1"/>
                  </a:lnTo>
                  <a:lnTo>
                    <a:pt x="51" y="0"/>
                  </a:lnTo>
                  <a:lnTo>
                    <a:pt x="55" y="0"/>
                  </a:lnTo>
                  <a:lnTo>
                    <a:pt x="59" y="0"/>
                  </a:lnTo>
                  <a:lnTo>
                    <a:pt x="63" y="1"/>
                  </a:lnTo>
                  <a:lnTo>
                    <a:pt x="67" y="2"/>
                  </a:lnTo>
                  <a:lnTo>
                    <a:pt x="71" y="3"/>
                  </a:lnTo>
                  <a:lnTo>
                    <a:pt x="76" y="6"/>
                  </a:lnTo>
                  <a:lnTo>
                    <a:pt x="80" y="8"/>
                  </a:lnTo>
                  <a:lnTo>
                    <a:pt x="86" y="12"/>
                  </a:lnTo>
                  <a:lnTo>
                    <a:pt x="114" y="30"/>
                  </a:lnTo>
                  <a:lnTo>
                    <a:pt x="138" y="47"/>
                  </a:lnTo>
                  <a:lnTo>
                    <a:pt x="144" y="51"/>
                  </a:lnTo>
                  <a:lnTo>
                    <a:pt x="149" y="54"/>
                  </a:lnTo>
                  <a:lnTo>
                    <a:pt x="154" y="56"/>
                  </a:lnTo>
                  <a:lnTo>
                    <a:pt x="158" y="57"/>
                  </a:lnTo>
                  <a:lnTo>
                    <a:pt x="162" y="59"/>
                  </a:lnTo>
                  <a:lnTo>
                    <a:pt x="167" y="59"/>
                  </a:lnTo>
                  <a:lnTo>
                    <a:pt x="171" y="60"/>
                  </a:lnTo>
                  <a:lnTo>
                    <a:pt x="176" y="59"/>
                  </a:lnTo>
                  <a:lnTo>
                    <a:pt x="179" y="59"/>
                  </a:lnTo>
                  <a:lnTo>
                    <a:pt x="183" y="58"/>
                  </a:lnTo>
                  <a:lnTo>
                    <a:pt x="187" y="57"/>
                  </a:lnTo>
                  <a:lnTo>
                    <a:pt x="189" y="55"/>
                  </a:lnTo>
                  <a:lnTo>
                    <a:pt x="194" y="53"/>
                  </a:lnTo>
                </a:path>
              </a:pathLst>
            </a:custGeom>
            <a:solidFill>
              <a:srgbClr val="FF0000"/>
            </a:solidFill>
            <a:ln w="12700" cap="rnd">
              <a:solidFill>
                <a:srgbClr val="FF0000"/>
              </a:solidFill>
              <a:round/>
              <a:headEnd/>
              <a:tailEnd/>
            </a:ln>
          </p:spPr>
          <p:txBody>
            <a:bodyPr/>
            <a:lstStyle/>
            <a:p>
              <a:endParaRPr lang="en-US"/>
            </a:p>
          </p:txBody>
        </p:sp>
        <p:sp>
          <p:nvSpPr>
            <p:cNvPr id="71775" name="Freeform 48"/>
            <p:cNvSpPr>
              <a:spLocks/>
            </p:cNvSpPr>
            <p:nvPr/>
          </p:nvSpPr>
          <p:spPr bwMode="auto">
            <a:xfrm>
              <a:off x="2185" y="2458"/>
              <a:ext cx="191" cy="86"/>
            </a:xfrm>
            <a:custGeom>
              <a:avLst/>
              <a:gdLst>
                <a:gd name="T0" fmla="*/ 190 w 191"/>
                <a:gd name="T1" fmla="*/ 59 h 86"/>
                <a:gd name="T2" fmla="*/ 187 w 191"/>
                <a:gd name="T3" fmla="*/ 65 h 86"/>
                <a:gd name="T4" fmla="*/ 182 w 191"/>
                <a:gd name="T5" fmla="*/ 70 h 86"/>
                <a:gd name="T6" fmla="*/ 174 w 191"/>
                <a:gd name="T7" fmla="*/ 76 h 86"/>
                <a:gd name="T8" fmla="*/ 162 w 191"/>
                <a:gd name="T9" fmla="*/ 81 h 86"/>
                <a:gd name="T10" fmla="*/ 152 w 191"/>
                <a:gd name="T11" fmla="*/ 84 h 86"/>
                <a:gd name="T12" fmla="*/ 144 w 191"/>
                <a:gd name="T13" fmla="*/ 85 h 86"/>
                <a:gd name="T14" fmla="*/ 137 w 191"/>
                <a:gd name="T15" fmla="*/ 83 h 86"/>
                <a:gd name="T16" fmla="*/ 129 w 191"/>
                <a:gd name="T17" fmla="*/ 80 h 86"/>
                <a:gd name="T18" fmla="*/ 120 w 191"/>
                <a:gd name="T19" fmla="*/ 73 h 86"/>
                <a:gd name="T20" fmla="*/ 64 w 191"/>
                <a:gd name="T21" fmla="*/ 33 h 86"/>
                <a:gd name="T22" fmla="*/ 54 w 191"/>
                <a:gd name="T23" fmla="*/ 28 h 86"/>
                <a:gd name="T24" fmla="*/ 45 w 191"/>
                <a:gd name="T25" fmla="*/ 23 h 86"/>
                <a:gd name="T26" fmla="*/ 36 w 191"/>
                <a:gd name="T27" fmla="*/ 20 h 86"/>
                <a:gd name="T28" fmla="*/ 28 w 191"/>
                <a:gd name="T29" fmla="*/ 19 h 86"/>
                <a:gd name="T30" fmla="*/ 20 w 191"/>
                <a:gd name="T31" fmla="*/ 20 h 86"/>
                <a:gd name="T32" fmla="*/ 11 w 191"/>
                <a:gd name="T33" fmla="*/ 23 h 86"/>
                <a:gd name="T34" fmla="*/ 5 w 191"/>
                <a:gd name="T35" fmla="*/ 25 h 86"/>
                <a:gd name="T36" fmla="*/ 0 w 191"/>
                <a:gd name="T37" fmla="*/ 29 h 86"/>
                <a:gd name="T38" fmla="*/ 2 w 191"/>
                <a:gd name="T39" fmla="*/ 25 h 86"/>
                <a:gd name="T40" fmla="*/ 4 w 191"/>
                <a:gd name="T41" fmla="*/ 21 h 86"/>
                <a:gd name="T42" fmla="*/ 9 w 191"/>
                <a:gd name="T43" fmla="*/ 18 h 86"/>
                <a:gd name="T44" fmla="*/ 19 w 191"/>
                <a:gd name="T45" fmla="*/ 12 h 86"/>
                <a:gd name="T46" fmla="*/ 34 w 191"/>
                <a:gd name="T47" fmla="*/ 6 h 86"/>
                <a:gd name="T48" fmla="*/ 45 w 191"/>
                <a:gd name="T49" fmla="*/ 1 h 86"/>
                <a:gd name="T50" fmla="*/ 54 w 191"/>
                <a:gd name="T51" fmla="*/ 0 h 86"/>
                <a:gd name="T52" fmla="*/ 62 w 191"/>
                <a:gd name="T53" fmla="*/ 0 h 86"/>
                <a:gd name="T54" fmla="*/ 70 w 191"/>
                <a:gd name="T55" fmla="*/ 3 h 86"/>
                <a:gd name="T56" fmla="*/ 79 w 191"/>
                <a:gd name="T57" fmla="*/ 9 h 86"/>
                <a:gd name="T58" fmla="*/ 112 w 191"/>
                <a:gd name="T59" fmla="*/ 32 h 86"/>
                <a:gd name="T60" fmla="*/ 142 w 191"/>
                <a:gd name="T61" fmla="*/ 54 h 86"/>
                <a:gd name="T62" fmla="*/ 151 w 191"/>
                <a:gd name="T63" fmla="*/ 58 h 86"/>
                <a:gd name="T64" fmla="*/ 160 w 191"/>
                <a:gd name="T65" fmla="*/ 62 h 86"/>
                <a:gd name="T66" fmla="*/ 169 w 191"/>
                <a:gd name="T67" fmla="*/ 63 h 86"/>
                <a:gd name="T68" fmla="*/ 177 w 191"/>
                <a:gd name="T69" fmla="*/ 63 h 86"/>
                <a:gd name="T70" fmla="*/ 184 w 191"/>
                <a:gd name="T71" fmla="*/ 60 h 86"/>
                <a:gd name="T72" fmla="*/ 188 w 191"/>
                <a:gd name="T73" fmla="*/ 55 h 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1"/>
                <a:gd name="T112" fmla="*/ 0 h 86"/>
                <a:gd name="T113" fmla="*/ 191 w 191"/>
                <a:gd name="T114" fmla="*/ 86 h 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1" h="86">
                  <a:moveTo>
                    <a:pt x="188" y="55"/>
                  </a:moveTo>
                  <a:lnTo>
                    <a:pt x="190" y="59"/>
                  </a:lnTo>
                  <a:lnTo>
                    <a:pt x="188" y="62"/>
                  </a:lnTo>
                  <a:lnTo>
                    <a:pt x="187" y="65"/>
                  </a:lnTo>
                  <a:lnTo>
                    <a:pt x="185" y="67"/>
                  </a:lnTo>
                  <a:lnTo>
                    <a:pt x="182" y="70"/>
                  </a:lnTo>
                  <a:lnTo>
                    <a:pt x="176" y="74"/>
                  </a:lnTo>
                  <a:lnTo>
                    <a:pt x="174" y="76"/>
                  </a:lnTo>
                  <a:lnTo>
                    <a:pt x="168" y="78"/>
                  </a:lnTo>
                  <a:lnTo>
                    <a:pt x="162" y="81"/>
                  </a:lnTo>
                  <a:lnTo>
                    <a:pt x="157" y="82"/>
                  </a:lnTo>
                  <a:lnTo>
                    <a:pt x="152" y="84"/>
                  </a:lnTo>
                  <a:lnTo>
                    <a:pt x="149" y="84"/>
                  </a:lnTo>
                  <a:lnTo>
                    <a:pt x="144" y="85"/>
                  </a:lnTo>
                  <a:lnTo>
                    <a:pt x="141" y="83"/>
                  </a:lnTo>
                  <a:lnTo>
                    <a:pt x="137" y="83"/>
                  </a:lnTo>
                  <a:lnTo>
                    <a:pt x="132" y="82"/>
                  </a:lnTo>
                  <a:lnTo>
                    <a:pt x="129" y="80"/>
                  </a:lnTo>
                  <a:lnTo>
                    <a:pt x="125" y="77"/>
                  </a:lnTo>
                  <a:lnTo>
                    <a:pt x="120" y="73"/>
                  </a:lnTo>
                  <a:lnTo>
                    <a:pt x="91" y="53"/>
                  </a:lnTo>
                  <a:lnTo>
                    <a:pt x="64" y="33"/>
                  </a:lnTo>
                  <a:lnTo>
                    <a:pt x="59" y="30"/>
                  </a:lnTo>
                  <a:lnTo>
                    <a:pt x="54" y="28"/>
                  </a:lnTo>
                  <a:lnTo>
                    <a:pt x="50" y="25"/>
                  </a:lnTo>
                  <a:lnTo>
                    <a:pt x="45" y="23"/>
                  </a:lnTo>
                  <a:lnTo>
                    <a:pt x="41" y="21"/>
                  </a:lnTo>
                  <a:lnTo>
                    <a:pt x="36" y="20"/>
                  </a:lnTo>
                  <a:lnTo>
                    <a:pt x="31" y="19"/>
                  </a:lnTo>
                  <a:lnTo>
                    <a:pt x="28" y="19"/>
                  </a:lnTo>
                  <a:lnTo>
                    <a:pt x="24" y="19"/>
                  </a:lnTo>
                  <a:lnTo>
                    <a:pt x="20" y="20"/>
                  </a:lnTo>
                  <a:lnTo>
                    <a:pt x="16" y="22"/>
                  </a:lnTo>
                  <a:lnTo>
                    <a:pt x="11" y="23"/>
                  </a:lnTo>
                  <a:lnTo>
                    <a:pt x="8" y="24"/>
                  </a:lnTo>
                  <a:lnTo>
                    <a:pt x="5" y="25"/>
                  </a:lnTo>
                  <a:lnTo>
                    <a:pt x="2" y="28"/>
                  </a:lnTo>
                  <a:lnTo>
                    <a:pt x="0" y="29"/>
                  </a:lnTo>
                  <a:lnTo>
                    <a:pt x="1" y="27"/>
                  </a:lnTo>
                  <a:lnTo>
                    <a:pt x="2" y="25"/>
                  </a:lnTo>
                  <a:lnTo>
                    <a:pt x="2" y="23"/>
                  </a:lnTo>
                  <a:lnTo>
                    <a:pt x="4" y="21"/>
                  </a:lnTo>
                  <a:lnTo>
                    <a:pt x="7" y="19"/>
                  </a:lnTo>
                  <a:lnTo>
                    <a:pt x="9" y="18"/>
                  </a:lnTo>
                  <a:lnTo>
                    <a:pt x="13" y="15"/>
                  </a:lnTo>
                  <a:lnTo>
                    <a:pt x="19" y="12"/>
                  </a:lnTo>
                  <a:lnTo>
                    <a:pt x="27" y="9"/>
                  </a:lnTo>
                  <a:lnTo>
                    <a:pt x="34" y="6"/>
                  </a:lnTo>
                  <a:lnTo>
                    <a:pt x="41" y="3"/>
                  </a:lnTo>
                  <a:lnTo>
                    <a:pt x="45" y="1"/>
                  </a:lnTo>
                  <a:lnTo>
                    <a:pt x="50" y="0"/>
                  </a:lnTo>
                  <a:lnTo>
                    <a:pt x="54" y="0"/>
                  </a:lnTo>
                  <a:lnTo>
                    <a:pt x="58" y="0"/>
                  </a:lnTo>
                  <a:lnTo>
                    <a:pt x="62" y="0"/>
                  </a:lnTo>
                  <a:lnTo>
                    <a:pt x="66" y="1"/>
                  </a:lnTo>
                  <a:lnTo>
                    <a:pt x="70" y="3"/>
                  </a:lnTo>
                  <a:lnTo>
                    <a:pt x="74" y="6"/>
                  </a:lnTo>
                  <a:lnTo>
                    <a:pt x="79" y="9"/>
                  </a:lnTo>
                  <a:lnTo>
                    <a:pt x="84" y="12"/>
                  </a:lnTo>
                  <a:lnTo>
                    <a:pt x="112" y="32"/>
                  </a:lnTo>
                  <a:lnTo>
                    <a:pt x="135" y="49"/>
                  </a:lnTo>
                  <a:lnTo>
                    <a:pt x="142" y="54"/>
                  </a:lnTo>
                  <a:lnTo>
                    <a:pt x="147" y="56"/>
                  </a:lnTo>
                  <a:lnTo>
                    <a:pt x="151" y="58"/>
                  </a:lnTo>
                  <a:lnTo>
                    <a:pt x="155" y="60"/>
                  </a:lnTo>
                  <a:lnTo>
                    <a:pt x="160" y="62"/>
                  </a:lnTo>
                  <a:lnTo>
                    <a:pt x="164" y="63"/>
                  </a:lnTo>
                  <a:lnTo>
                    <a:pt x="169" y="63"/>
                  </a:lnTo>
                  <a:lnTo>
                    <a:pt x="173" y="63"/>
                  </a:lnTo>
                  <a:lnTo>
                    <a:pt x="177" y="63"/>
                  </a:lnTo>
                  <a:lnTo>
                    <a:pt x="181" y="61"/>
                  </a:lnTo>
                  <a:lnTo>
                    <a:pt x="184" y="60"/>
                  </a:lnTo>
                  <a:lnTo>
                    <a:pt x="187" y="58"/>
                  </a:lnTo>
                  <a:lnTo>
                    <a:pt x="188" y="55"/>
                  </a:lnTo>
                </a:path>
              </a:pathLst>
            </a:custGeom>
            <a:solidFill>
              <a:srgbClr val="FF0000"/>
            </a:solidFill>
            <a:ln w="12700" cap="rnd">
              <a:solidFill>
                <a:srgbClr val="FF0000"/>
              </a:solidFill>
              <a:round/>
              <a:headEnd/>
              <a:tailEnd/>
            </a:ln>
          </p:spPr>
          <p:txBody>
            <a:bodyPr/>
            <a:lstStyle/>
            <a:p>
              <a:endParaRPr lang="en-US"/>
            </a:p>
          </p:txBody>
        </p:sp>
        <p:sp>
          <p:nvSpPr>
            <p:cNvPr id="71776" name="Freeform 49"/>
            <p:cNvSpPr>
              <a:spLocks/>
            </p:cNvSpPr>
            <p:nvPr/>
          </p:nvSpPr>
          <p:spPr bwMode="auto">
            <a:xfrm>
              <a:off x="2032" y="2534"/>
              <a:ext cx="196" cy="85"/>
            </a:xfrm>
            <a:custGeom>
              <a:avLst/>
              <a:gdLst>
                <a:gd name="T0" fmla="*/ 193 w 196"/>
                <a:gd name="T1" fmla="*/ 59 h 85"/>
                <a:gd name="T2" fmla="*/ 189 w 196"/>
                <a:gd name="T3" fmla="*/ 64 h 85"/>
                <a:gd name="T4" fmla="*/ 183 w 196"/>
                <a:gd name="T5" fmla="*/ 70 h 85"/>
                <a:gd name="T6" fmla="*/ 176 w 196"/>
                <a:gd name="T7" fmla="*/ 76 h 85"/>
                <a:gd name="T8" fmla="*/ 165 w 196"/>
                <a:gd name="T9" fmla="*/ 81 h 85"/>
                <a:gd name="T10" fmla="*/ 156 w 196"/>
                <a:gd name="T11" fmla="*/ 83 h 85"/>
                <a:gd name="T12" fmla="*/ 147 w 196"/>
                <a:gd name="T13" fmla="*/ 84 h 85"/>
                <a:gd name="T14" fmla="*/ 139 w 196"/>
                <a:gd name="T15" fmla="*/ 82 h 85"/>
                <a:gd name="T16" fmla="*/ 131 w 196"/>
                <a:gd name="T17" fmla="*/ 79 h 85"/>
                <a:gd name="T18" fmla="*/ 121 w 196"/>
                <a:gd name="T19" fmla="*/ 73 h 85"/>
                <a:gd name="T20" fmla="*/ 66 w 196"/>
                <a:gd name="T21" fmla="*/ 34 h 85"/>
                <a:gd name="T22" fmla="*/ 56 w 196"/>
                <a:gd name="T23" fmla="*/ 28 h 85"/>
                <a:gd name="T24" fmla="*/ 47 w 196"/>
                <a:gd name="T25" fmla="*/ 23 h 85"/>
                <a:gd name="T26" fmla="*/ 37 w 196"/>
                <a:gd name="T27" fmla="*/ 20 h 85"/>
                <a:gd name="T28" fmla="*/ 29 w 196"/>
                <a:gd name="T29" fmla="*/ 20 h 85"/>
                <a:gd name="T30" fmla="*/ 21 w 196"/>
                <a:gd name="T31" fmla="*/ 21 h 85"/>
                <a:gd name="T32" fmla="*/ 12 w 196"/>
                <a:gd name="T33" fmla="*/ 23 h 85"/>
                <a:gd name="T34" fmla="*/ 5 w 196"/>
                <a:gd name="T35" fmla="*/ 26 h 85"/>
                <a:gd name="T36" fmla="*/ 0 w 196"/>
                <a:gd name="T37" fmla="*/ 29 h 85"/>
                <a:gd name="T38" fmla="*/ 1 w 196"/>
                <a:gd name="T39" fmla="*/ 26 h 85"/>
                <a:gd name="T40" fmla="*/ 5 w 196"/>
                <a:gd name="T41" fmla="*/ 21 h 85"/>
                <a:gd name="T42" fmla="*/ 9 w 196"/>
                <a:gd name="T43" fmla="*/ 18 h 85"/>
                <a:gd name="T44" fmla="*/ 21 w 196"/>
                <a:gd name="T45" fmla="*/ 13 h 85"/>
                <a:gd name="T46" fmla="*/ 35 w 196"/>
                <a:gd name="T47" fmla="*/ 6 h 85"/>
                <a:gd name="T48" fmla="*/ 47 w 196"/>
                <a:gd name="T49" fmla="*/ 1 h 85"/>
                <a:gd name="T50" fmla="*/ 55 w 196"/>
                <a:gd name="T51" fmla="*/ 0 h 85"/>
                <a:gd name="T52" fmla="*/ 63 w 196"/>
                <a:gd name="T53" fmla="*/ 1 h 85"/>
                <a:gd name="T54" fmla="*/ 71 w 196"/>
                <a:gd name="T55" fmla="*/ 3 h 85"/>
                <a:gd name="T56" fmla="*/ 81 w 196"/>
                <a:gd name="T57" fmla="*/ 9 h 85"/>
                <a:gd name="T58" fmla="*/ 114 w 196"/>
                <a:gd name="T59" fmla="*/ 31 h 85"/>
                <a:gd name="T60" fmla="*/ 145 w 196"/>
                <a:gd name="T61" fmla="*/ 53 h 85"/>
                <a:gd name="T62" fmla="*/ 154 w 196"/>
                <a:gd name="T63" fmla="*/ 59 h 85"/>
                <a:gd name="T64" fmla="*/ 163 w 196"/>
                <a:gd name="T65" fmla="*/ 62 h 85"/>
                <a:gd name="T66" fmla="*/ 172 w 196"/>
                <a:gd name="T67" fmla="*/ 63 h 85"/>
                <a:gd name="T68" fmla="*/ 180 w 196"/>
                <a:gd name="T69" fmla="*/ 62 h 85"/>
                <a:gd name="T70" fmla="*/ 188 w 196"/>
                <a:gd name="T71" fmla="*/ 60 h 85"/>
                <a:gd name="T72" fmla="*/ 195 w 196"/>
                <a:gd name="T73" fmla="*/ 56 h 8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6"/>
                <a:gd name="T112" fmla="*/ 0 h 85"/>
                <a:gd name="T113" fmla="*/ 196 w 196"/>
                <a:gd name="T114" fmla="*/ 85 h 8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6" h="85">
                  <a:moveTo>
                    <a:pt x="195" y="56"/>
                  </a:moveTo>
                  <a:lnTo>
                    <a:pt x="193" y="59"/>
                  </a:lnTo>
                  <a:lnTo>
                    <a:pt x="191" y="61"/>
                  </a:lnTo>
                  <a:lnTo>
                    <a:pt x="189" y="64"/>
                  </a:lnTo>
                  <a:lnTo>
                    <a:pt x="186" y="67"/>
                  </a:lnTo>
                  <a:lnTo>
                    <a:pt x="183" y="70"/>
                  </a:lnTo>
                  <a:lnTo>
                    <a:pt x="180" y="73"/>
                  </a:lnTo>
                  <a:lnTo>
                    <a:pt x="176" y="76"/>
                  </a:lnTo>
                  <a:lnTo>
                    <a:pt x="170" y="78"/>
                  </a:lnTo>
                  <a:lnTo>
                    <a:pt x="165" y="81"/>
                  </a:lnTo>
                  <a:lnTo>
                    <a:pt x="160" y="82"/>
                  </a:lnTo>
                  <a:lnTo>
                    <a:pt x="156" y="83"/>
                  </a:lnTo>
                  <a:lnTo>
                    <a:pt x="152" y="83"/>
                  </a:lnTo>
                  <a:lnTo>
                    <a:pt x="147" y="84"/>
                  </a:lnTo>
                  <a:lnTo>
                    <a:pt x="144" y="83"/>
                  </a:lnTo>
                  <a:lnTo>
                    <a:pt x="139" y="82"/>
                  </a:lnTo>
                  <a:lnTo>
                    <a:pt x="136" y="81"/>
                  </a:lnTo>
                  <a:lnTo>
                    <a:pt x="131" y="79"/>
                  </a:lnTo>
                  <a:lnTo>
                    <a:pt x="126" y="77"/>
                  </a:lnTo>
                  <a:lnTo>
                    <a:pt x="121" y="73"/>
                  </a:lnTo>
                  <a:lnTo>
                    <a:pt x="94" y="53"/>
                  </a:lnTo>
                  <a:lnTo>
                    <a:pt x="66" y="34"/>
                  </a:lnTo>
                  <a:lnTo>
                    <a:pt x="60" y="30"/>
                  </a:lnTo>
                  <a:lnTo>
                    <a:pt x="56" y="28"/>
                  </a:lnTo>
                  <a:lnTo>
                    <a:pt x="51" y="25"/>
                  </a:lnTo>
                  <a:lnTo>
                    <a:pt x="47" y="23"/>
                  </a:lnTo>
                  <a:lnTo>
                    <a:pt x="41" y="21"/>
                  </a:lnTo>
                  <a:lnTo>
                    <a:pt x="37" y="20"/>
                  </a:lnTo>
                  <a:lnTo>
                    <a:pt x="33" y="20"/>
                  </a:lnTo>
                  <a:lnTo>
                    <a:pt x="29" y="20"/>
                  </a:lnTo>
                  <a:lnTo>
                    <a:pt x="24" y="20"/>
                  </a:lnTo>
                  <a:lnTo>
                    <a:pt x="21" y="21"/>
                  </a:lnTo>
                  <a:lnTo>
                    <a:pt x="17" y="22"/>
                  </a:lnTo>
                  <a:lnTo>
                    <a:pt x="12" y="23"/>
                  </a:lnTo>
                  <a:lnTo>
                    <a:pt x="9" y="24"/>
                  </a:lnTo>
                  <a:lnTo>
                    <a:pt x="5" y="26"/>
                  </a:lnTo>
                  <a:lnTo>
                    <a:pt x="3" y="27"/>
                  </a:lnTo>
                  <a:lnTo>
                    <a:pt x="0" y="29"/>
                  </a:lnTo>
                  <a:lnTo>
                    <a:pt x="1" y="27"/>
                  </a:lnTo>
                  <a:lnTo>
                    <a:pt x="1" y="26"/>
                  </a:lnTo>
                  <a:lnTo>
                    <a:pt x="3" y="23"/>
                  </a:lnTo>
                  <a:lnTo>
                    <a:pt x="5" y="21"/>
                  </a:lnTo>
                  <a:lnTo>
                    <a:pt x="7" y="20"/>
                  </a:lnTo>
                  <a:lnTo>
                    <a:pt x="9" y="18"/>
                  </a:lnTo>
                  <a:lnTo>
                    <a:pt x="14" y="15"/>
                  </a:lnTo>
                  <a:lnTo>
                    <a:pt x="21" y="13"/>
                  </a:lnTo>
                  <a:lnTo>
                    <a:pt x="28" y="9"/>
                  </a:lnTo>
                  <a:lnTo>
                    <a:pt x="35" y="6"/>
                  </a:lnTo>
                  <a:lnTo>
                    <a:pt x="42" y="3"/>
                  </a:lnTo>
                  <a:lnTo>
                    <a:pt x="47" y="1"/>
                  </a:lnTo>
                  <a:lnTo>
                    <a:pt x="51" y="0"/>
                  </a:lnTo>
                  <a:lnTo>
                    <a:pt x="55" y="0"/>
                  </a:lnTo>
                  <a:lnTo>
                    <a:pt x="60" y="0"/>
                  </a:lnTo>
                  <a:lnTo>
                    <a:pt x="63" y="1"/>
                  </a:lnTo>
                  <a:lnTo>
                    <a:pt x="67" y="2"/>
                  </a:lnTo>
                  <a:lnTo>
                    <a:pt x="71" y="3"/>
                  </a:lnTo>
                  <a:lnTo>
                    <a:pt x="76" y="6"/>
                  </a:lnTo>
                  <a:lnTo>
                    <a:pt x="81" y="9"/>
                  </a:lnTo>
                  <a:lnTo>
                    <a:pt x="87" y="12"/>
                  </a:lnTo>
                  <a:lnTo>
                    <a:pt x="114" y="31"/>
                  </a:lnTo>
                  <a:lnTo>
                    <a:pt x="138" y="49"/>
                  </a:lnTo>
                  <a:lnTo>
                    <a:pt x="145" y="53"/>
                  </a:lnTo>
                  <a:lnTo>
                    <a:pt x="150" y="56"/>
                  </a:lnTo>
                  <a:lnTo>
                    <a:pt x="154" y="59"/>
                  </a:lnTo>
                  <a:lnTo>
                    <a:pt x="159" y="60"/>
                  </a:lnTo>
                  <a:lnTo>
                    <a:pt x="163" y="62"/>
                  </a:lnTo>
                  <a:lnTo>
                    <a:pt x="168" y="62"/>
                  </a:lnTo>
                  <a:lnTo>
                    <a:pt x="172" y="63"/>
                  </a:lnTo>
                  <a:lnTo>
                    <a:pt x="177" y="62"/>
                  </a:lnTo>
                  <a:lnTo>
                    <a:pt x="180" y="62"/>
                  </a:lnTo>
                  <a:lnTo>
                    <a:pt x="184" y="61"/>
                  </a:lnTo>
                  <a:lnTo>
                    <a:pt x="188" y="60"/>
                  </a:lnTo>
                  <a:lnTo>
                    <a:pt x="190" y="58"/>
                  </a:lnTo>
                  <a:lnTo>
                    <a:pt x="195" y="56"/>
                  </a:lnTo>
                </a:path>
              </a:pathLst>
            </a:custGeom>
            <a:solidFill>
              <a:srgbClr val="FF0000"/>
            </a:solidFill>
            <a:ln w="12700" cap="rnd">
              <a:solidFill>
                <a:srgbClr val="FF0000"/>
              </a:solidFill>
              <a:round/>
              <a:headEnd/>
              <a:tailEnd/>
            </a:ln>
          </p:spPr>
          <p:txBody>
            <a:bodyPr/>
            <a:lstStyle/>
            <a:p>
              <a:endParaRPr lang="en-US"/>
            </a:p>
          </p:txBody>
        </p:sp>
        <p:sp>
          <p:nvSpPr>
            <p:cNvPr id="71777" name="Freeform 50"/>
            <p:cNvSpPr>
              <a:spLocks/>
            </p:cNvSpPr>
            <p:nvPr/>
          </p:nvSpPr>
          <p:spPr bwMode="auto">
            <a:xfrm>
              <a:off x="2484" y="2311"/>
              <a:ext cx="193" cy="87"/>
            </a:xfrm>
            <a:custGeom>
              <a:avLst/>
              <a:gdLst>
                <a:gd name="T0" fmla="*/ 192 w 193"/>
                <a:gd name="T1" fmla="*/ 60 h 87"/>
                <a:gd name="T2" fmla="*/ 189 w 193"/>
                <a:gd name="T3" fmla="*/ 65 h 87"/>
                <a:gd name="T4" fmla="*/ 184 w 193"/>
                <a:gd name="T5" fmla="*/ 71 h 87"/>
                <a:gd name="T6" fmla="*/ 176 w 193"/>
                <a:gd name="T7" fmla="*/ 77 h 87"/>
                <a:gd name="T8" fmla="*/ 164 w 193"/>
                <a:gd name="T9" fmla="*/ 82 h 87"/>
                <a:gd name="T10" fmla="*/ 154 w 193"/>
                <a:gd name="T11" fmla="*/ 85 h 87"/>
                <a:gd name="T12" fmla="*/ 146 w 193"/>
                <a:gd name="T13" fmla="*/ 86 h 87"/>
                <a:gd name="T14" fmla="*/ 138 w 193"/>
                <a:gd name="T15" fmla="*/ 84 h 87"/>
                <a:gd name="T16" fmla="*/ 130 w 193"/>
                <a:gd name="T17" fmla="*/ 81 h 87"/>
                <a:gd name="T18" fmla="*/ 121 w 193"/>
                <a:gd name="T19" fmla="*/ 74 h 87"/>
                <a:gd name="T20" fmla="*/ 65 w 193"/>
                <a:gd name="T21" fmla="*/ 34 h 87"/>
                <a:gd name="T22" fmla="*/ 55 w 193"/>
                <a:gd name="T23" fmla="*/ 28 h 87"/>
                <a:gd name="T24" fmla="*/ 45 w 193"/>
                <a:gd name="T25" fmla="*/ 23 h 87"/>
                <a:gd name="T26" fmla="*/ 36 w 193"/>
                <a:gd name="T27" fmla="*/ 20 h 87"/>
                <a:gd name="T28" fmla="*/ 28 w 193"/>
                <a:gd name="T29" fmla="*/ 20 h 87"/>
                <a:gd name="T30" fmla="*/ 20 w 193"/>
                <a:gd name="T31" fmla="*/ 21 h 87"/>
                <a:gd name="T32" fmla="*/ 11 w 193"/>
                <a:gd name="T33" fmla="*/ 24 h 87"/>
                <a:gd name="T34" fmla="*/ 5 w 193"/>
                <a:gd name="T35" fmla="*/ 25 h 87"/>
                <a:gd name="T36" fmla="*/ 0 w 193"/>
                <a:gd name="T37" fmla="*/ 29 h 87"/>
                <a:gd name="T38" fmla="*/ 2 w 193"/>
                <a:gd name="T39" fmla="*/ 25 h 87"/>
                <a:gd name="T40" fmla="*/ 4 w 193"/>
                <a:gd name="T41" fmla="*/ 21 h 87"/>
                <a:gd name="T42" fmla="*/ 9 w 193"/>
                <a:gd name="T43" fmla="*/ 18 h 87"/>
                <a:gd name="T44" fmla="*/ 19 w 193"/>
                <a:gd name="T45" fmla="*/ 12 h 87"/>
                <a:gd name="T46" fmla="*/ 34 w 193"/>
                <a:gd name="T47" fmla="*/ 6 h 87"/>
                <a:gd name="T48" fmla="*/ 46 w 193"/>
                <a:gd name="T49" fmla="*/ 1 h 87"/>
                <a:gd name="T50" fmla="*/ 55 w 193"/>
                <a:gd name="T51" fmla="*/ 0 h 87"/>
                <a:gd name="T52" fmla="*/ 62 w 193"/>
                <a:gd name="T53" fmla="*/ 0 h 87"/>
                <a:gd name="T54" fmla="*/ 71 w 193"/>
                <a:gd name="T55" fmla="*/ 3 h 87"/>
                <a:gd name="T56" fmla="*/ 80 w 193"/>
                <a:gd name="T57" fmla="*/ 9 h 87"/>
                <a:gd name="T58" fmla="*/ 113 w 193"/>
                <a:gd name="T59" fmla="*/ 33 h 87"/>
                <a:gd name="T60" fmla="*/ 144 w 193"/>
                <a:gd name="T61" fmla="*/ 54 h 87"/>
                <a:gd name="T62" fmla="*/ 153 w 193"/>
                <a:gd name="T63" fmla="*/ 59 h 87"/>
                <a:gd name="T64" fmla="*/ 162 w 193"/>
                <a:gd name="T65" fmla="*/ 63 h 87"/>
                <a:gd name="T66" fmla="*/ 171 w 193"/>
                <a:gd name="T67" fmla="*/ 64 h 87"/>
                <a:gd name="T68" fmla="*/ 179 w 193"/>
                <a:gd name="T69" fmla="*/ 64 h 87"/>
                <a:gd name="T70" fmla="*/ 186 w 193"/>
                <a:gd name="T71" fmla="*/ 61 h 87"/>
                <a:gd name="T72" fmla="*/ 190 w 193"/>
                <a:gd name="T73" fmla="*/ 56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3"/>
                <a:gd name="T112" fmla="*/ 0 h 87"/>
                <a:gd name="T113" fmla="*/ 193 w 193"/>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3" h="87">
                  <a:moveTo>
                    <a:pt x="190" y="56"/>
                  </a:moveTo>
                  <a:lnTo>
                    <a:pt x="192" y="60"/>
                  </a:lnTo>
                  <a:lnTo>
                    <a:pt x="190" y="63"/>
                  </a:lnTo>
                  <a:lnTo>
                    <a:pt x="189" y="65"/>
                  </a:lnTo>
                  <a:lnTo>
                    <a:pt x="187" y="68"/>
                  </a:lnTo>
                  <a:lnTo>
                    <a:pt x="184" y="71"/>
                  </a:lnTo>
                  <a:lnTo>
                    <a:pt x="178" y="74"/>
                  </a:lnTo>
                  <a:lnTo>
                    <a:pt x="176" y="77"/>
                  </a:lnTo>
                  <a:lnTo>
                    <a:pt x="170" y="79"/>
                  </a:lnTo>
                  <a:lnTo>
                    <a:pt x="164" y="82"/>
                  </a:lnTo>
                  <a:lnTo>
                    <a:pt x="159" y="83"/>
                  </a:lnTo>
                  <a:lnTo>
                    <a:pt x="154" y="85"/>
                  </a:lnTo>
                  <a:lnTo>
                    <a:pt x="150" y="85"/>
                  </a:lnTo>
                  <a:lnTo>
                    <a:pt x="146" y="86"/>
                  </a:lnTo>
                  <a:lnTo>
                    <a:pt x="142" y="84"/>
                  </a:lnTo>
                  <a:lnTo>
                    <a:pt x="138" y="84"/>
                  </a:lnTo>
                  <a:lnTo>
                    <a:pt x="134" y="83"/>
                  </a:lnTo>
                  <a:lnTo>
                    <a:pt x="130" y="81"/>
                  </a:lnTo>
                  <a:lnTo>
                    <a:pt x="126" y="78"/>
                  </a:lnTo>
                  <a:lnTo>
                    <a:pt x="121" y="74"/>
                  </a:lnTo>
                  <a:lnTo>
                    <a:pt x="92" y="54"/>
                  </a:lnTo>
                  <a:lnTo>
                    <a:pt x="65" y="34"/>
                  </a:lnTo>
                  <a:lnTo>
                    <a:pt x="60" y="30"/>
                  </a:lnTo>
                  <a:lnTo>
                    <a:pt x="55" y="28"/>
                  </a:lnTo>
                  <a:lnTo>
                    <a:pt x="50" y="25"/>
                  </a:lnTo>
                  <a:lnTo>
                    <a:pt x="45" y="23"/>
                  </a:lnTo>
                  <a:lnTo>
                    <a:pt x="41" y="21"/>
                  </a:lnTo>
                  <a:lnTo>
                    <a:pt x="36" y="20"/>
                  </a:lnTo>
                  <a:lnTo>
                    <a:pt x="31" y="20"/>
                  </a:lnTo>
                  <a:lnTo>
                    <a:pt x="28" y="20"/>
                  </a:lnTo>
                  <a:lnTo>
                    <a:pt x="24" y="20"/>
                  </a:lnTo>
                  <a:lnTo>
                    <a:pt x="20" y="21"/>
                  </a:lnTo>
                  <a:lnTo>
                    <a:pt x="16" y="22"/>
                  </a:lnTo>
                  <a:lnTo>
                    <a:pt x="11" y="24"/>
                  </a:lnTo>
                  <a:lnTo>
                    <a:pt x="8" y="24"/>
                  </a:lnTo>
                  <a:lnTo>
                    <a:pt x="5" y="25"/>
                  </a:lnTo>
                  <a:lnTo>
                    <a:pt x="2" y="28"/>
                  </a:lnTo>
                  <a:lnTo>
                    <a:pt x="0" y="29"/>
                  </a:lnTo>
                  <a:lnTo>
                    <a:pt x="1" y="27"/>
                  </a:lnTo>
                  <a:lnTo>
                    <a:pt x="2" y="25"/>
                  </a:lnTo>
                  <a:lnTo>
                    <a:pt x="2" y="24"/>
                  </a:lnTo>
                  <a:lnTo>
                    <a:pt x="4" y="21"/>
                  </a:lnTo>
                  <a:lnTo>
                    <a:pt x="7" y="20"/>
                  </a:lnTo>
                  <a:lnTo>
                    <a:pt x="9" y="18"/>
                  </a:lnTo>
                  <a:lnTo>
                    <a:pt x="13" y="15"/>
                  </a:lnTo>
                  <a:lnTo>
                    <a:pt x="19" y="12"/>
                  </a:lnTo>
                  <a:lnTo>
                    <a:pt x="27" y="9"/>
                  </a:lnTo>
                  <a:lnTo>
                    <a:pt x="34" y="6"/>
                  </a:lnTo>
                  <a:lnTo>
                    <a:pt x="41" y="3"/>
                  </a:lnTo>
                  <a:lnTo>
                    <a:pt x="46" y="1"/>
                  </a:lnTo>
                  <a:lnTo>
                    <a:pt x="50" y="0"/>
                  </a:lnTo>
                  <a:lnTo>
                    <a:pt x="55" y="0"/>
                  </a:lnTo>
                  <a:lnTo>
                    <a:pt x="59" y="0"/>
                  </a:lnTo>
                  <a:lnTo>
                    <a:pt x="62" y="0"/>
                  </a:lnTo>
                  <a:lnTo>
                    <a:pt x="66" y="1"/>
                  </a:lnTo>
                  <a:lnTo>
                    <a:pt x="71" y="3"/>
                  </a:lnTo>
                  <a:lnTo>
                    <a:pt x="75" y="6"/>
                  </a:lnTo>
                  <a:lnTo>
                    <a:pt x="80" y="9"/>
                  </a:lnTo>
                  <a:lnTo>
                    <a:pt x="85" y="12"/>
                  </a:lnTo>
                  <a:lnTo>
                    <a:pt x="113" y="33"/>
                  </a:lnTo>
                  <a:lnTo>
                    <a:pt x="137" y="50"/>
                  </a:lnTo>
                  <a:lnTo>
                    <a:pt x="144" y="54"/>
                  </a:lnTo>
                  <a:lnTo>
                    <a:pt x="148" y="57"/>
                  </a:lnTo>
                  <a:lnTo>
                    <a:pt x="153" y="59"/>
                  </a:lnTo>
                  <a:lnTo>
                    <a:pt x="157" y="61"/>
                  </a:lnTo>
                  <a:lnTo>
                    <a:pt x="162" y="63"/>
                  </a:lnTo>
                  <a:lnTo>
                    <a:pt x="166" y="63"/>
                  </a:lnTo>
                  <a:lnTo>
                    <a:pt x="171" y="64"/>
                  </a:lnTo>
                  <a:lnTo>
                    <a:pt x="175" y="64"/>
                  </a:lnTo>
                  <a:lnTo>
                    <a:pt x="179" y="64"/>
                  </a:lnTo>
                  <a:lnTo>
                    <a:pt x="183" y="62"/>
                  </a:lnTo>
                  <a:lnTo>
                    <a:pt x="186" y="61"/>
                  </a:lnTo>
                  <a:lnTo>
                    <a:pt x="189" y="59"/>
                  </a:lnTo>
                  <a:lnTo>
                    <a:pt x="190" y="56"/>
                  </a:lnTo>
                </a:path>
              </a:pathLst>
            </a:custGeom>
            <a:solidFill>
              <a:srgbClr val="FF0000"/>
            </a:solidFill>
            <a:ln w="12700" cap="rnd">
              <a:solidFill>
                <a:srgbClr val="FF0000"/>
              </a:solidFill>
              <a:round/>
              <a:headEnd/>
              <a:tailEnd/>
            </a:ln>
          </p:spPr>
          <p:txBody>
            <a:bodyPr/>
            <a:lstStyle/>
            <a:p>
              <a:endParaRPr lang="en-US"/>
            </a:p>
          </p:txBody>
        </p:sp>
        <p:sp>
          <p:nvSpPr>
            <p:cNvPr id="71778" name="Freeform 51"/>
            <p:cNvSpPr>
              <a:spLocks/>
            </p:cNvSpPr>
            <p:nvPr/>
          </p:nvSpPr>
          <p:spPr bwMode="auto">
            <a:xfrm>
              <a:off x="2331" y="2386"/>
              <a:ext cx="197" cy="87"/>
            </a:xfrm>
            <a:custGeom>
              <a:avLst/>
              <a:gdLst>
                <a:gd name="T0" fmla="*/ 194 w 197"/>
                <a:gd name="T1" fmla="*/ 60 h 87"/>
                <a:gd name="T2" fmla="*/ 190 w 197"/>
                <a:gd name="T3" fmla="*/ 66 h 87"/>
                <a:gd name="T4" fmla="*/ 184 w 197"/>
                <a:gd name="T5" fmla="*/ 72 h 87"/>
                <a:gd name="T6" fmla="*/ 177 w 197"/>
                <a:gd name="T7" fmla="*/ 77 h 87"/>
                <a:gd name="T8" fmla="*/ 165 w 197"/>
                <a:gd name="T9" fmla="*/ 83 h 87"/>
                <a:gd name="T10" fmla="*/ 157 w 197"/>
                <a:gd name="T11" fmla="*/ 85 h 87"/>
                <a:gd name="T12" fmla="*/ 148 w 197"/>
                <a:gd name="T13" fmla="*/ 86 h 87"/>
                <a:gd name="T14" fmla="*/ 140 w 197"/>
                <a:gd name="T15" fmla="*/ 84 h 87"/>
                <a:gd name="T16" fmla="*/ 132 w 197"/>
                <a:gd name="T17" fmla="*/ 81 h 87"/>
                <a:gd name="T18" fmla="*/ 121 w 197"/>
                <a:gd name="T19" fmla="*/ 74 h 87"/>
                <a:gd name="T20" fmla="*/ 66 w 197"/>
                <a:gd name="T21" fmla="*/ 35 h 87"/>
                <a:gd name="T22" fmla="*/ 56 w 197"/>
                <a:gd name="T23" fmla="*/ 28 h 87"/>
                <a:gd name="T24" fmla="*/ 47 w 197"/>
                <a:gd name="T25" fmla="*/ 24 h 87"/>
                <a:gd name="T26" fmla="*/ 37 w 197"/>
                <a:gd name="T27" fmla="*/ 21 h 87"/>
                <a:gd name="T28" fmla="*/ 29 w 197"/>
                <a:gd name="T29" fmla="*/ 21 h 87"/>
                <a:gd name="T30" fmla="*/ 21 w 197"/>
                <a:gd name="T31" fmla="*/ 21 h 87"/>
                <a:gd name="T32" fmla="*/ 12 w 197"/>
                <a:gd name="T33" fmla="*/ 24 h 87"/>
                <a:gd name="T34" fmla="*/ 5 w 197"/>
                <a:gd name="T35" fmla="*/ 27 h 87"/>
                <a:gd name="T36" fmla="*/ 0 w 197"/>
                <a:gd name="T37" fmla="*/ 30 h 87"/>
                <a:gd name="T38" fmla="*/ 1 w 197"/>
                <a:gd name="T39" fmla="*/ 26 h 87"/>
                <a:gd name="T40" fmla="*/ 5 w 197"/>
                <a:gd name="T41" fmla="*/ 22 h 87"/>
                <a:gd name="T42" fmla="*/ 9 w 197"/>
                <a:gd name="T43" fmla="*/ 18 h 87"/>
                <a:gd name="T44" fmla="*/ 21 w 197"/>
                <a:gd name="T45" fmla="*/ 13 h 87"/>
                <a:gd name="T46" fmla="*/ 35 w 197"/>
                <a:gd name="T47" fmla="*/ 6 h 87"/>
                <a:gd name="T48" fmla="*/ 47 w 197"/>
                <a:gd name="T49" fmla="*/ 1 h 87"/>
                <a:gd name="T50" fmla="*/ 56 w 197"/>
                <a:gd name="T51" fmla="*/ 0 h 87"/>
                <a:gd name="T52" fmla="*/ 64 w 197"/>
                <a:gd name="T53" fmla="*/ 1 h 87"/>
                <a:gd name="T54" fmla="*/ 72 w 197"/>
                <a:gd name="T55" fmla="*/ 3 h 87"/>
                <a:gd name="T56" fmla="*/ 81 w 197"/>
                <a:gd name="T57" fmla="*/ 9 h 87"/>
                <a:gd name="T58" fmla="*/ 115 w 197"/>
                <a:gd name="T59" fmla="*/ 32 h 87"/>
                <a:gd name="T60" fmla="*/ 146 w 197"/>
                <a:gd name="T61" fmla="*/ 55 h 87"/>
                <a:gd name="T62" fmla="*/ 155 w 197"/>
                <a:gd name="T63" fmla="*/ 60 h 87"/>
                <a:gd name="T64" fmla="*/ 164 w 197"/>
                <a:gd name="T65" fmla="*/ 63 h 87"/>
                <a:gd name="T66" fmla="*/ 173 w 197"/>
                <a:gd name="T67" fmla="*/ 64 h 87"/>
                <a:gd name="T68" fmla="*/ 181 w 197"/>
                <a:gd name="T69" fmla="*/ 64 h 87"/>
                <a:gd name="T70" fmla="*/ 189 w 197"/>
                <a:gd name="T71" fmla="*/ 61 h 87"/>
                <a:gd name="T72" fmla="*/ 196 w 197"/>
                <a:gd name="T73" fmla="*/ 57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7"/>
                <a:gd name="T112" fmla="*/ 0 h 87"/>
                <a:gd name="T113" fmla="*/ 197 w 197"/>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7" h="87">
                  <a:moveTo>
                    <a:pt x="196" y="57"/>
                  </a:moveTo>
                  <a:lnTo>
                    <a:pt x="194" y="60"/>
                  </a:lnTo>
                  <a:lnTo>
                    <a:pt x="192" y="63"/>
                  </a:lnTo>
                  <a:lnTo>
                    <a:pt x="190" y="66"/>
                  </a:lnTo>
                  <a:lnTo>
                    <a:pt x="187" y="69"/>
                  </a:lnTo>
                  <a:lnTo>
                    <a:pt x="184" y="72"/>
                  </a:lnTo>
                  <a:lnTo>
                    <a:pt x="181" y="74"/>
                  </a:lnTo>
                  <a:lnTo>
                    <a:pt x="177" y="77"/>
                  </a:lnTo>
                  <a:lnTo>
                    <a:pt x="171" y="80"/>
                  </a:lnTo>
                  <a:lnTo>
                    <a:pt x="165" y="83"/>
                  </a:lnTo>
                  <a:lnTo>
                    <a:pt x="161" y="84"/>
                  </a:lnTo>
                  <a:lnTo>
                    <a:pt x="157" y="85"/>
                  </a:lnTo>
                  <a:lnTo>
                    <a:pt x="153" y="85"/>
                  </a:lnTo>
                  <a:lnTo>
                    <a:pt x="148" y="86"/>
                  </a:lnTo>
                  <a:lnTo>
                    <a:pt x="145" y="85"/>
                  </a:lnTo>
                  <a:lnTo>
                    <a:pt x="140" y="84"/>
                  </a:lnTo>
                  <a:lnTo>
                    <a:pt x="136" y="83"/>
                  </a:lnTo>
                  <a:lnTo>
                    <a:pt x="132" y="81"/>
                  </a:lnTo>
                  <a:lnTo>
                    <a:pt x="126" y="79"/>
                  </a:lnTo>
                  <a:lnTo>
                    <a:pt x="121" y="74"/>
                  </a:lnTo>
                  <a:lnTo>
                    <a:pt x="94" y="55"/>
                  </a:lnTo>
                  <a:lnTo>
                    <a:pt x="66" y="35"/>
                  </a:lnTo>
                  <a:lnTo>
                    <a:pt x="61" y="31"/>
                  </a:lnTo>
                  <a:lnTo>
                    <a:pt x="56" y="28"/>
                  </a:lnTo>
                  <a:lnTo>
                    <a:pt x="51" y="26"/>
                  </a:lnTo>
                  <a:lnTo>
                    <a:pt x="47" y="24"/>
                  </a:lnTo>
                  <a:lnTo>
                    <a:pt x="41" y="22"/>
                  </a:lnTo>
                  <a:lnTo>
                    <a:pt x="37" y="21"/>
                  </a:lnTo>
                  <a:lnTo>
                    <a:pt x="33" y="20"/>
                  </a:lnTo>
                  <a:lnTo>
                    <a:pt x="29" y="21"/>
                  </a:lnTo>
                  <a:lnTo>
                    <a:pt x="24" y="21"/>
                  </a:lnTo>
                  <a:lnTo>
                    <a:pt x="21" y="21"/>
                  </a:lnTo>
                  <a:lnTo>
                    <a:pt x="17" y="23"/>
                  </a:lnTo>
                  <a:lnTo>
                    <a:pt x="12" y="24"/>
                  </a:lnTo>
                  <a:lnTo>
                    <a:pt x="9" y="25"/>
                  </a:lnTo>
                  <a:lnTo>
                    <a:pt x="5" y="27"/>
                  </a:lnTo>
                  <a:lnTo>
                    <a:pt x="3" y="28"/>
                  </a:lnTo>
                  <a:lnTo>
                    <a:pt x="0" y="30"/>
                  </a:lnTo>
                  <a:lnTo>
                    <a:pt x="1" y="28"/>
                  </a:lnTo>
                  <a:lnTo>
                    <a:pt x="1" y="26"/>
                  </a:lnTo>
                  <a:lnTo>
                    <a:pt x="3" y="24"/>
                  </a:lnTo>
                  <a:lnTo>
                    <a:pt x="5" y="22"/>
                  </a:lnTo>
                  <a:lnTo>
                    <a:pt x="7" y="20"/>
                  </a:lnTo>
                  <a:lnTo>
                    <a:pt x="9" y="18"/>
                  </a:lnTo>
                  <a:lnTo>
                    <a:pt x="14" y="16"/>
                  </a:lnTo>
                  <a:lnTo>
                    <a:pt x="21" y="13"/>
                  </a:lnTo>
                  <a:lnTo>
                    <a:pt x="29" y="9"/>
                  </a:lnTo>
                  <a:lnTo>
                    <a:pt x="35" y="6"/>
                  </a:lnTo>
                  <a:lnTo>
                    <a:pt x="42" y="3"/>
                  </a:lnTo>
                  <a:lnTo>
                    <a:pt x="47" y="1"/>
                  </a:lnTo>
                  <a:lnTo>
                    <a:pt x="51" y="0"/>
                  </a:lnTo>
                  <a:lnTo>
                    <a:pt x="56" y="0"/>
                  </a:lnTo>
                  <a:lnTo>
                    <a:pt x="60" y="0"/>
                  </a:lnTo>
                  <a:lnTo>
                    <a:pt x="64" y="1"/>
                  </a:lnTo>
                  <a:lnTo>
                    <a:pt x="67" y="2"/>
                  </a:lnTo>
                  <a:lnTo>
                    <a:pt x="72" y="3"/>
                  </a:lnTo>
                  <a:lnTo>
                    <a:pt x="77" y="6"/>
                  </a:lnTo>
                  <a:lnTo>
                    <a:pt x="81" y="9"/>
                  </a:lnTo>
                  <a:lnTo>
                    <a:pt x="87" y="12"/>
                  </a:lnTo>
                  <a:lnTo>
                    <a:pt x="115" y="32"/>
                  </a:lnTo>
                  <a:lnTo>
                    <a:pt x="139" y="50"/>
                  </a:lnTo>
                  <a:lnTo>
                    <a:pt x="146" y="55"/>
                  </a:lnTo>
                  <a:lnTo>
                    <a:pt x="151" y="58"/>
                  </a:lnTo>
                  <a:lnTo>
                    <a:pt x="155" y="60"/>
                  </a:lnTo>
                  <a:lnTo>
                    <a:pt x="159" y="61"/>
                  </a:lnTo>
                  <a:lnTo>
                    <a:pt x="164" y="63"/>
                  </a:lnTo>
                  <a:lnTo>
                    <a:pt x="169" y="64"/>
                  </a:lnTo>
                  <a:lnTo>
                    <a:pt x="173" y="64"/>
                  </a:lnTo>
                  <a:lnTo>
                    <a:pt x="178" y="64"/>
                  </a:lnTo>
                  <a:lnTo>
                    <a:pt x="181" y="64"/>
                  </a:lnTo>
                  <a:lnTo>
                    <a:pt x="185" y="62"/>
                  </a:lnTo>
                  <a:lnTo>
                    <a:pt x="189" y="61"/>
                  </a:lnTo>
                  <a:lnTo>
                    <a:pt x="191" y="59"/>
                  </a:lnTo>
                  <a:lnTo>
                    <a:pt x="196" y="57"/>
                  </a:lnTo>
                </a:path>
              </a:pathLst>
            </a:custGeom>
            <a:solidFill>
              <a:srgbClr val="FF0000"/>
            </a:solidFill>
            <a:ln w="12700" cap="rnd">
              <a:solidFill>
                <a:srgbClr val="FF0000"/>
              </a:solidFill>
              <a:round/>
              <a:headEnd/>
              <a:tailEnd/>
            </a:ln>
          </p:spPr>
          <p:txBody>
            <a:bodyPr/>
            <a:lstStyle/>
            <a:p>
              <a:endParaRPr lang="en-US"/>
            </a:p>
          </p:txBody>
        </p:sp>
        <p:sp>
          <p:nvSpPr>
            <p:cNvPr id="71779" name="Freeform 52"/>
            <p:cNvSpPr>
              <a:spLocks/>
            </p:cNvSpPr>
            <p:nvPr/>
          </p:nvSpPr>
          <p:spPr bwMode="auto">
            <a:xfrm>
              <a:off x="2781" y="2167"/>
              <a:ext cx="196" cy="82"/>
            </a:xfrm>
            <a:custGeom>
              <a:avLst/>
              <a:gdLst>
                <a:gd name="T0" fmla="*/ 195 w 196"/>
                <a:gd name="T1" fmla="*/ 57 h 82"/>
                <a:gd name="T2" fmla="*/ 192 w 196"/>
                <a:gd name="T3" fmla="*/ 61 h 82"/>
                <a:gd name="T4" fmla="*/ 187 w 196"/>
                <a:gd name="T5" fmla="*/ 67 h 82"/>
                <a:gd name="T6" fmla="*/ 179 w 196"/>
                <a:gd name="T7" fmla="*/ 73 h 82"/>
                <a:gd name="T8" fmla="*/ 166 w 196"/>
                <a:gd name="T9" fmla="*/ 77 h 82"/>
                <a:gd name="T10" fmla="*/ 156 w 196"/>
                <a:gd name="T11" fmla="*/ 80 h 82"/>
                <a:gd name="T12" fmla="*/ 148 w 196"/>
                <a:gd name="T13" fmla="*/ 81 h 82"/>
                <a:gd name="T14" fmla="*/ 140 w 196"/>
                <a:gd name="T15" fmla="*/ 79 h 82"/>
                <a:gd name="T16" fmla="*/ 132 w 196"/>
                <a:gd name="T17" fmla="*/ 76 h 82"/>
                <a:gd name="T18" fmla="*/ 123 w 196"/>
                <a:gd name="T19" fmla="*/ 70 h 82"/>
                <a:gd name="T20" fmla="*/ 66 w 196"/>
                <a:gd name="T21" fmla="*/ 32 h 82"/>
                <a:gd name="T22" fmla="*/ 56 w 196"/>
                <a:gd name="T23" fmla="*/ 26 h 82"/>
                <a:gd name="T24" fmla="*/ 46 w 196"/>
                <a:gd name="T25" fmla="*/ 22 h 82"/>
                <a:gd name="T26" fmla="*/ 37 w 196"/>
                <a:gd name="T27" fmla="*/ 19 h 82"/>
                <a:gd name="T28" fmla="*/ 29 w 196"/>
                <a:gd name="T29" fmla="*/ 19 h 82"/>
                <a:gd name="T30" fmla="*/ 21 w 196"/>
                <a:gd name="T31" fmla="*/ 19 h 82"/>
                <a:gd name="T32" fmla="*/ 11 w 196"/>
                <a:gd name="T33" fmla="*/ 22 h 82"/>
                <a:gd name="T34" fmla="*/ 5 w 196"/>
                <a:gd name="T35" fmla="*/ 24 h 82"/>
                <a:gd name="T36" fmla="*/ 0 w 196"/>
                <a:gd name="T37" fmla="*/ 28 h 82"/>
                <a:gd name="T38" fmla="*/ 2 w 196"/>
                <a:gd name="T39" fmla="*/ 23 h 82"/>
                <a:gd name="T40" fmla="*/ 4 w 196"/>
                <a:gd name="T41" fmla="*/ 20 h 82"/>
                <a:gd name="T42" fmla="*/ 9 w 196"/>
                <a:gd name="T43" fmla="*/ 17 h 82"/>
                <a:gd name="T44" fmla="*/ 20 w 196"/>
                <a:gd name="T45" fmla="*/ 11 h 82"/>
                <a:gd name="T46" fmla="*/ 34 w 196"/>
                <a:gd name="T47" fmla="*/ 5 h 82"/>
                <a:gd name="T48" fmla="*/ 46 w 196"/>
                <a:gd name="T49" fmla="*/ 1 h 82"/>
                <a:gd name="T50" fmla="*/ 56 w 196"/>
                <a:gd name="T51" fmla="*/ 0 h 82"/>
                <a:gd name="T52" fmla="*/ 63 w 196"/>
                <a:gd name="T53" fmla="*/ 0 h 82"/>
                <a:gd name="T54" fmla="*/ 72 w 196"/>
                <a:gd name="T55" fmla="*/ 3 h 82"/>
                <a:gd name="T56" fmla="*/ 81 w 196"/>
                <a:gd name="T57" fmla="*/ 8 h 82"/>
                <a:gd name="T58" fmla="*/ 115 w 196"/>
                <a:gd name="T59" fmla="*/ 31 h 82"/>
                <a:gd name="T60" fmla="*/ 146 w 196"/>
                <a:gd name="T61" fmla="*/ 51 h 82"/>
                <a:gd name="T62" fmla="*/ 155 w 196"/>
                <a:gd name="T63" fmla="*/ 56 h 82"/>
                <a:gd name="T64" fmla="*/ 165 w 196"/>
                <a:gd name="T65" fmla="*/ 59 h 82"/>
                <a:gd name="T66" fmla="*/ 173 w 196"/>
                <a:gd name="T67" fmla="*/ 60 h 82"/>
                <a:gd name="T68" fmla="*/ 182 w 196"/>
                <a:gd name="T69" fmla="*/ 60 h 82"/>
                <a:gd name="T70" fmla="*/ 189 w 196"/>
                <a:gd name="T71" fmla="*/ 57 h 82"/>
                <a:gd name="T72" fmla="*/ 193 w 196"/>
                <a:gd name="T73" fmla="*/ 52 h 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6"/>
                <a:gd name="T112" fmla="*/ 0 h 82"/>
                <a:gd name="T113" fmla="*/ 196 w 196"/>
                <a:gd name="T114" fmla="*/ 82 h 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6" h="82">
                  <a:moveTo>
                    <a:pt x="193" y="52"/>
                  </a:moveTo>
                  <a:lnTo>
                    <a:pt x="195" y="57"/>
                  </a:lnTo>
                  <a:lnTo>
                    <a:pt x="193" y="59"/>
                  </a:lnTo>
                  <a:lnTo>
                    <a:pt x="192" y="61"/>
                  </a:lnTo>
                  <a:lnTo>
                    <a:pt x="190" y="64"/>
                  </a:lnTo>
                  <a:lnTo>
                    <a:pt x="187" y="67"/>
                  </a:lnTo>
                  <a:lnTo>
                    <a:pt x="181" y="70"/>
                  </a:lnTo>
                  <a:lnTo>
                    <a:pt x="179" y="73"/>
                  </a:lnTo>
                  <a:lnTo>
                    <a:pt x="172" y="75"/>
                  </a:lnTo>
                  <a:lnTo>
                    <a:pt x="166" y="77"/>
                  </a:lnTo>
                  <a:lnTo>
                    <a:pt x="162" y="78"/>
                  </a:lnTo>
                  <a:lnTo>
                    <a:pt x="156" y="80"/>
                  </a:lnTo>
                  <a:lnTo>
                    <a:pt x="153" y="80"/>
                  </a:lnTo>
                  <a:lnTo>
                    <a:pt x="148" y="81"/>
                  </a:lnTo>
                  <a:lnTo>
                    <a:pt x="145" y="79"/>
                  </a:lnTo>
                  <a:lnTo>
                    <a:pt x="140" y="79"/>
                  </a:lnTo>
                  <a:lnTo>
                    <a:pt x="136" y="78"/>
                  </a:lnTo>
                  <a:lnTo>
                    <a:pt x="132" y="76"/>
                  </a:lnTo>
                  <a:lnTo>
                    <a:pt x="128" y="73"/>
                  </a:lnTo>
                  <a:lnTo>
                    <a:pt x="123" y="70"/>
                  </a:lnTo>
                  <a:lnTo>
                    <a:pt x="94" y="51"/>
                  </a:lnTo>
                  <a:lnTo>
                    <a:pt x="66" y="32"/>
                  </a:lnTo>
                  <a:lnTo>
                    <a:pt x="61" y="28"/>
                  </a:lnTo>
                  <a:lnTo>
                    <a:pt x="56" y="26"/>
                  </a:lnTo>
                  <a:lnTo>
                    <a:pt x="51" y="24"/>
                  </a:lnTo>
                  <a:lnTo>
                    <a:pt x="46" y="22"/>
                  </a:lnTo>
                  <a:lnTo>
                    <a:pt x="42" y="20"/>
                  </a:lnTo>
                  <a:lnTo>
                    <a:pt x="37" y="19"/>
                  </a:lnTo>
                  <a:lnTo>
                    <a:pt x="32" y="19"/>
                  </a:lnTo>
                  <a:lnTo>
                    <a:pt x="29" y="19"/>
                  </a:lnTo>
                  <a:lnTo>
                    <a:pt x="25" y="19"/>
                  </a:lnTo>
                  <a:lnTo>
                    <a:pt x="21" y="19"/>
                  </a:lnTo>
                  <a:lnTo>
                    <a:pt x="16" y="21"/>
                  </a:lnTo>
                  <a:lnTo>
                    <a:pt x="11" y="22"/>
                  </a:lnTo>
                  <a:lnTo>
                    <a:pt x="8" y="23"/>
                  </a:lnTo>
                  <a:lnTo>
                    <a:pt x="5" y="24"/>
                  </a:lnTo>
                  <a:lnTo>
                    <a:pt x="2" y="26"/>
                  </a:lnTo>
                  <a:lnTo>
                    <a:pt x="0" y="28"/>
                  </a:lnTo>
                  <a:lnTo>
                    <a:pt x="1" y="26"/>
                  </a:lnTo>
                  <a:lnTo>
                    <a:pt x="2" y="23"/>
                  </a:lnTo>
                  <a:lnTo>
                    <a:pt x="2" y="22"/>
                  </a:lnTo>
                  <a:lnTo>
                    <a:pt x="4" y="20"/>
                  </a:lnTo>
                  <a:lnTo>
                    <a:pt x="7" y="19"/>
                  </a:lnTo>
                  <a:lnTo>
                    <a:pt x="9" y="17"/>
                  </a:lnTo>
                  <a:lnTo>
                    <a:pt x="13" y="14"/>
                  </a:lnTo>
                  <a:lnTo>
                    <a:pt x="20" y="11"/>
                  </a:lnTo>
                  <a:lnTo>
                    <a:pt x="28" y="8"/>
                  </a:lnTo>
                  <a:lnTo>
                    <a:pt x="34" y="5"/>
                  </a:lnTo>
                  <a:lnTo>
                    <a:pt x="42" y="3"/>
                  </a:lnTo>
                  <a:lnTo>
                    <a:pt x="46" y="1"/>
                  </a:lnTo>
                  <a:lnTo>
                    <a:pt x="51" y="0"/>
                  </a:lnTo>
                  <a:lnTo>
                    <a:pt x="56" y="0"/>
                  </a:lnTo>
                  <a:lnTo>
                    <a:pt x="60" y="0"/>
                  </a:lnTo>
                  <a:lnTo>
                    <a:pt x="63" y="0"/>
                  </a:lnTo>
                  <a:lnTo>
                    <a:pt x="67" y="1"/>
                  </a:lnTo>
                  <a:lnTo>
                    <a:pt x="72" y="3"/>
                  </a:lnTo>
                  <a:lnTo>
                    <a:pt x="76" y="5"/>
                  </a:lnTo>
                  <a:lnTo>
                    <a:pt x="81" y="8"/>
                  </a:lnTo>
                  <a:lnTo>
                    <a:pt x="86" y="12"/>
                  </a:lnTo>
                  <a:lnTo>
                    <a:pt x="115" y="31"/>
                  </a:lnTo>
                  <a:lnTo>
                    <a:pt x="139" y="47"/>
                  </a:lnTo>
                  <a:lnTo>
                    <a:pt x="146" y="51"/>
                  </a:lnTo>
                  <a:lnTo>
                    <a:pt x="151" y="54"/>
                  </a:lnTo>
                  <a:lnTo>
                    <a:pt x="155" y="56"/>
                  </a:lnTo>
                  <a:lnTo>
                    <a:pt x="160" y="57"/>
                  </a:lnTo>
                  <a:lnTo>
                    <a:pt x="165" y="59"/>
                  </a:lnTo>
                  <a:lnTo>
                    <a:pt x="169" y="60"/>
                  </a:lnTo>
                  <a:lnTo>
                    <a:pt x="173" y="60"/>
                  </a:lnTo>
                  <a:lnTo>
                    <a:pt x="178" y="60"/>
                  </a:lnTo>
                  <a:lnTo>
                    <a:pt x="182" y="60"/>
                  </a:lnTo>
                  <a:lnTo>
                    <a:pt x="186" y="58"/>
                  </a:lnTo>
                  <a:lnTo>
                    <a:pt x="189" y="57"/>
                  </a:lnTo>
                  <a:lnTo>
                    <a:pt x="192" y="56"/>
                  </a:lnTo>
                  <a:lnTo>
                    <a:pt x="193" y="52"/>
                  </a:lnTo>
                </a:path>
              </a:pathLst>
            </a:custGeom>
            <a:solidFill>
              <a:srgbClr val="FF0000"/>
            </a:solidFill>
            <a:ln w="12700" cap="rnd">
              <a:solidFill>
                <a:srgbClr val="FF0000"/>
              </a:solidFill>
              <a:round/>
              <a:headEnd/>
              <a:tailEnd/>
            </a:ln>
          </p:spPr>
          <p:txBody>
            <a:bodyPr/>
            <a:lstStyle/>
            <a:p>
              <a:endParaRPr lang="en-US"/>
            </a:p>
          </p:txBody>
        </p:sp>
        <p:sp>
          <p:nvSpPr>
            <p:cNvPr id="71780" name="Freeform 53"/>
            <p:cNvSpPr>
              <a:spLocks/>
            </p:cNvSpPr>
            <p:nvPr/>
          </p:nvSpPr>
          <p:spPr bwMode="auto">
            <a:xfrm>
              <a:off x="2629" y="2240"/>
              <a:ext cx="196" cy="84"/>
            </a:xfrm>
            <a:custGeom>
              <a:avLst/>
              <a:gdLst>
                <a:gd name="T0" fmla="*/ 193 w 196"/>
                <a:gd name="T1" fmla="*/ 58 h 84"/>
                <a:gd name="T2" fmla="*/ 189 w 196"/>
                <a:gd name="T3" fmla="*/ 63 h 84"/>
                <a:gd name="T4" fmla="*/ 183 w 196"/>
                <a:gd name="T5" fmla="*/ 70 h 84"/>
                <a:gd name="T6" fmla="*/ 176 w 196"/>
                <a:gd name="T7" fmla="*/ 75 h 84"/>
                <a:gd name="T8" fmla="*/ 165 w 196"/>
                <a:gd name="T9" fmla="*/ 80 h 84"/>
                <a:gd name="T10" fmla="*/ 156 w 196"/>
                <a:gd name="T11" fmla="*/ 82 h 84"/>
                <a:gd name="T12" fmla="*/ 147 w 196"/>
                <a:gd name="T13" fmla="*/ 83 h 84"/>
                <a:gd name="T14" fmla="*/ 139 w 196"/>
                <a:gd name="T15" fmla="*/ 81 h 84"/>
                <a:gd name="T16" fmla="*/ 131 w 196"/>
                <a:gd name="T17" fmla="*/ 78 h 84"/>
                <a:gd name="T18" fmla="*/ 121 w 196"/>
                <a:gd name="T19" fmla="*/ 72 h 84"/>
                <a:gd name="T20" fmla="*/ 66 w 196"/>
                <a:gd name="T21" fmla="*/ 33 h 84"/>
                <a:gd name="T22" fmla="*/ 56 w 196"/>
                <a:gd name="T23" fmla="*/ 27 h 84"/>
                <a:gd name="T24" fmla="*/ 47 w 196"/>
                <a:gd name="T25" fmla="*/ 23 h 84"/>
                <a:gd name="T26" fmla="*/ 37 w 196"/>
                <a:gd name="T27" fmla="*/ 20 h 84"/>
                <a:gd name="T28" fmla="*/ 29 w 196"/>
                <a:gd name="T29" fmla="*/ 20 h 84"/>
                <a:gd name="T30" fmla="*/ 21 w 196"/>
                <a:gd name="T31" fmla="*/ 20 h 84"/>
                <a:gd name="T32" fmla="*/ 12 w 196"/>
                <a:gd name="T33" fmla="*/ 23 h 84"/>
                <a:gd name="T34" fmla="*/ 5 w 196"/>
                <a:gd name="T35" fmla="*/ 26 h 84"/>
                <a:gd name="T36" fmla="*/ 0 w 196"/>
                <a:gd name="T37" fmla="*/ 29 h 84"/>
                <a:gd name="T38" fmla="*/ 1 w 196"/>
                <a:gd name="T39" fmla="*/ 25 h 84"/>
                <a:gd name="T40" fmla="*/ 5 w 196"/>
                <a:gd name="T41" fmla="*/ 21 h 84"/>
                <a:gd name="T42" fmla="*/ 9 w 196"/>
                <a:gd name="T43" fmla="*/ 18 h 84"/>
                <a:gd name="T44" fmla="*/ 21 w 196"/>
                <a:gd name="T45" fmla="*/ 12 h 84"/>
                <a:gd name="T46" fmla="*/ 35 w 196"/>
                <a:gd name="T47" fmla="*/ 6 h 84"/>
                <a:gd name="T48" fmla="*/ 47 w 196"/>
                <a:gd name="T49" fmla="*/ 1 h 84"/>
                <a:gd name="T50" fmla="*/ 55 w 196"/>
                <a:gd name="T51" fmla="*/ 0 h 84"/>
                <a:gd name="T52" fmla="*/ 63 w 196"/>
                <a:gd name="T53" fmla="*/ 1 h 84"/>
                <a:gd name="T54" fmla="*/ 71 w 196"/>
                <a:gd name="T55" fmla="*/ 3 h 84"/>
                <a:gd name="T56" fmla="*/ 81 w 196"/>
                <a:gd name="T57" fmla="*/ 9 h 84"/>
                <a:gd name="T58" fmla="*/ 114 w 196"/>
                <a:gd name="T59" fmla="*/ 31 h 84"/>
                <a:gd name="T60" fmla="*/ 145 w 196"/>
                <a:gd name="T61" fmla="*/ 53 h 84"/>
                <a:gd name="T62" fmla="*/ 154 w 196"/>
                <a:gd name="T63" fmla="*/ 58 h 84"/>
                <a:gd name="T64" fmla="*/ 163 w 196"/>
                <a:gd name="T65" fmla="*/ 61 h 84"/>
                <a:gd name="T66" fmla="*/ 172 w 196"/>
                <a:gd name="T67" fmla="*/ 62 h 84"/>
                <a:gd name="T68" fmla="*/ 180 w 196"/>
                <a:gd name="T69" fmla="*/ 62 h 84"/>
                <a:gd name="T70" fmla="*/ 188 w 196"/>
                <a:gd name="T71" fmla="*/ 59 h 84"/>
                <a:gd name="T72" fmla="*/ 195 w 196"/>
                <a:gd name="T73" fmla="*/ 55 h 8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6"/>
                <a:gd name="T112" fmla="*/ 0 h 84"/>
                <a:gd name="T113" fmla="*/ 196 w 196"/>
                <a:gd name="T114" fmla="*/ 84 h 8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6" h="84">
                  <a:moveTo>
                    <a:pt x="195" y="55"/>
                  </a:moveTo>
                  <a:lnTo>
                    <a:pt x="193" y="58"/>
                  </a:lnTo>
                  <a:lnTo>
                    <a:pt x="191" y="61"/>
                  </a:lnTo>
                  <a:lnTo>
                    <a:pt x="189" y="63"/>
                  </a:lnTo>
                  <a:lnTo>
                    <a:pt x="186" y="66"/>
                  </a:lnTo>
                  <a:lnTo>
                    <a:pt x="183" y="70"/>
                  </a:lnTo>
                  <a:lnTo>
                    <a:pt x="180" y="72"/>
                  </a:lnTo>
                  <a:lnTo>
                    <a:pt x="176" y="75"/>
                  </a:lnTo>
                  <a:lnTo>
                    <a:pt x="170" y="77"/>
                  </a:lnTo>
                  <a:lnTo>
                    <a:pt x="165" y="80"/>
                  </a:lnTo>
                  <a:lnTo>
                    <a:pt x="160" y="81"/>
                  </a:lnTo>
                  <a:lnTo>
                    <a:pt x="156" y="82"/>
                  </a:lnTo>
                  <a:lnTo>
                    <a:pt x="152" y="82"/>
                  </a:lnTo>
                  <a:lnTo>
                    <a:pt x="147" y="83"/>
                  </a:lnTo>
                  <a:lnTo>
                    <a:pt x="144" y="82"/>
                  </a:lnTo>
                  <a:lnTo>
                    <a:pt x="139" y="81"/>
                  </a:lnTo>
                  <a:lnTo>
                    <a:pt x="136" y="80"/>
                  </a:lnTo>
                  <a:lnTo>
                    <a:pt x="131" y="78"/>
                  </a:lnTo>
                  <a:lnTo>
                    <a:pt x="126" y="76"/>
                  </a:lnTo>
                  <a:lnTo>
                    <a:pt x="121" y="72"/>
                  </a:lnTo>
                  <a:lnTo>
                    <a:pt x="94" y="53"/>
                  </a:lnTo>
                  <a:lnTo>
                    <a:pt x="66" y="33"/>
                  </a:lnTo>
                  <a:lnTo>
                    <a:pt x="60" y="30"/>
                  </a:lnTo>
                  <a:lnTo>
                    <a:pt x="56" y="27"/>
                  </a:lnTo>
                  <a:lnTo>
                    <a:pt x="51" y="25"/>
                  </a:lnTo>
                  <a:lnTo>
                    <a:pt x="47" y="23"/>
                  </a:lnTo>
                  <a:lnTo>
                    <a:pt x="41" y="21"/>
                  </a:lnTo>
                  <a:lnTo>
                    <a:pt x="37" y="20"/>
                  </a:lnTo>
                  <a:lnTo>
                    <a:pt x="33" y="19"/>
                  </a:lnTo>
                  <a:lnTo>
                    <a:pt x="29" y="20"/>
                  </a:lnTo>
                  <a:lnTo>
                    <a:pt x="24" y="20"/>
                  </a:lnTo>
                  <a:lnTo>
                    <a:pt x="21" y="20"/>
                  </a:lnTo>
                  <a:lnTo>
                    <a:pt x="17" y="22"/>
                  </a:lnTo>
                  <a:lnTo>
                    <a:pt x="12" y="23"/>
                  </a:lnTo>
                  <a:lnTo>
                    <a:pt x="9" y="24"/>
                  </a:lnTo>
                  <a:lnTo>
                    <a:pt x="5" y="26"/>
                  </a:lnTo>
                  <a:lnTo>
                    <a:pt x="3" y="27"/>
                  </a:lnTo>
                  <a:lnTo>
                    <a:pt x="0" y="29"/>
                  </a:lnTo>
                  <a:lnTo>
                    <a:pt x="1" y="27"/>
                  </a:lnTo>
                  <a:lnTo>
                    <a:pt x="1" y="25"/>
                  </a:lnTo>
                  <a:lnTo>
                    <a:pt x="3" y="23"/>
                  </a:lnTo>
                  <a:lnTo>
                    <a:pt x="5" y="21"/>
                  </a:lnTo>
                  <a:lnTo>
                    <a:pt x="7" y="19"/>
                  </a:lnTo>
                  <a:lnTo>
                    <a:pt x="9" y="18"/>
                  </a:lnTo>
                  <a:lnTo>
                    <a:pt x="14" y="15"/>
                  </a:lnTo>
                  <a:lnTo>
                    <a:pt x="21" y="12"/>
                  </a:lnTo>
                  <a:lnTo>
                    <a:pt x="28" y="9"/>
                  </a:lnTo>
                  <a:lnTo>
                    <a:pt x="35" y="6"/>
                  </a:lnTo>
                  <a:lnTo>
                    <a:pt x="42" y="3"/>
                  </a:lnTo>
                  <a:lnTo>
                    <a:pt x="47" y="1"/>
                  </a:lnTo>
                  <a:lnTo>
                    <a:pt x="51" y="0"/>
                  </a:lnTo>
                  <a:lnTo>
                    <a:pt x="55" y="0"/>
                  </a:lnTo>
                  <a:lnTo>
                    <a:pt x="60" y="0"/>
                  </a:lnTo>
                  <a:lnTo>
                    <a:pt x="63" y="1"/>
                  </a:lnTo>
                  <a:lnTo>
                    <a:pt x="67" y="2"/>
                  </a:lnTo>
                  <a:lnTo>
                    <a:pt x="71" y="3"/>
                  </a:lnTo>
                  <a:lnTo>
                    <a:pt x="76" y="6"/>
                  </a:lnTo>
                  <a:lnTo>
                    <a:pt x="81" y="9"/>
                  </a:lnTo>
                  <a:lnTo>
                    <a:pt x="87" y="12"/>
                  </a:lnTo>
                  <a:lnTo>
                    <a:pt x="114" y="31"/>
                  </a:lnTo>
                  <a:lnTo>
                    <a:pt x="138" y="49"/>
                  </a:lnTo>
                  <a:lnTo>
                    <a:pt x="145" y="53"/>
                  </a:lnTo>
                  <a:lnTo>
                    <a:pt x="150" y="56"/>
                  </a:lnTo>
                  <a:lnTo>
                    <a:pt x="154" y="58"/>
                  </a:lnTo>
                  <a:lnTo>
                    <a:pt x="159" y="59"/>
                  </a:lnTo>
                  <a:lnTo>
                    <a:pt x="163" y="61"/>
                  </a:lnTo>
                  <a:lnTo>
                    <a:pt x="168" y="62"/>
                  </a:lnTo>
                  <a:lnTo>
                    <a:pt x="172" y="62"/>
                  </a:lnTo>
                  <a:lnTo>
                    <a:pt x="177" y="62"/>
                  </a:lnTo>
                  <a:lnTo>
                    <a:pt x="180" y="62"/>
                  </a:lnTo>
                  <a:lnTo>
                    <a:pt x="184" y="60"/>
                  </a:lnTo>
                  <a:lnTo>
                    <a:pt x="188" y="59"/>
                  </a:lnTo>
                  <a:lnTo>
                    <a:pt x="190" y="57"/>
                  </a:lnTo>
                  <a:lnTo>
                    <a:pt x="195" y="55"/>
                  </a:lnTo>
                </a:path>
              </a:pathLst>
            </a:custGeom>
            <a:solidFill>
              <a:srgbClr val="FF0000"/>
            </a:solidFill>
            <a:ln w="12700" cap="rnd">
              <a:solidFill>
                <a:srgbClr val="FF0000"/>
              </a:solidFill>
              <a:round/>
              <a:headEnd/>
              <a:tailEnd/>
            </a:ln>
          </p:spPr>
          <p:txBody>
            <a:bodyPr/>
            <a:lstStyle/>
            <a:p>
              <a:endParaRPr lang="en-US"/>
            </a:p>
          </p:txBody>
        </p:sp>
        <p:sp>
          <p:nvSpPr>
            <p:cNvPr id="71781" name="Freeform 54"/>
            <p:cNvSpPr>
              <a:spLocks/>
            </p:cNvSpPr>
            <p:nvPr/>
          </p:nvSpPr>
          <p:spPr bwMode="auto">
            <a:xfrm>
              <a:off x="3081" y="2019"/>
              <a:ext cx="192" cy="82"/>
            </a:xfrm>
            <a:custGeom>
              <a:avLst/>
              <a:gdLst>
                <a:gd name="T0" fmla="*/ 191 w 192"/>
                <a:gd name="T1" fmla="*/ 57 h 82"/>
                <a:gd name="T2" fmla="*/ 188 w 192"/>
                <a:gd name="T3" fmla="*/ 61 h 82"/>
                <a:gd name="T4" fmla="*/ 183 w 192"/>
                <a:gd name="T5" fmla="*/ 67 h 82"/>
                <a:gd name="T6" fmla="*/ 175 w 192"/>
                <a:gd name="T7" fmla="*/ 73 h 82"/>
                <a:gd name="T8" fmla="*/ 163 w 192"/>
                <a:gd name="T9" fmla="*/ 77 h 82"/>
                <a:gd name="T10" fmla="*/ 153 w 192"/>
                <a:gd name="T11" fmla="*/ 80 h 82"/>
                <a:gd name="T12" fmla="*/ 145 w 192"/>
                <a:gd name="T13" fmla="*/ 81 h 82"/>
                <a:gd name="T14" fmla="*/ 138 w 192"/>
                <a:gd name="T15" fmla="*/ 79 h 82"/>
                <a:gd name="T16" fmla="*/ 130 w 192"/>
                <a:gd name="T17" fmla="*/ 76 h 82"/>
                <a:gd name="T18" fmla="*/ 120 w 192"/>
                <a:gd name="T19" fmla="*/ 70 h 82"/>
                <a:gd name="T20" fmla="*/ 65 w 192"/>
                <a:gd name="T21" fmla="*/ 32 h 82"/>
                <a:gd name="T22" fmla="*/ 54 w 192"/>
                <a:gd name="T23" fmla="*/ 26 h 82"/>
                <a:gd name="T24" fmla="*/ 45 w 192"/>
                <a:gd name="T25" fmla="*/ 22 h 82"/>
                <a:gd name="T26" fmla="*/ 36 w 192"/>
                <a:gd name="T27" fmla="*/ 19 h 82"/>
                <a:gd name="T28" fmla="*/ 28 w 192"/>
                <a:gd name="T29" fmla="*/ 19 h 82"/>
                <a:gd name="T30" fmla="*/ 20 w 192"/>
                <a:gd name="T31" fmla="*/ 19 h 82"/>
                <a:gd name="T32" fmla="*/ 11 w 192"/>
                <a:gd name="T33" fmla="*/ 22 h 82"/>
                <a:gd name="T34" fmla="*/ 5 w 192"/>
                <a:gd name="T35" fmla="*/ 24 h 82"/>
                <a:gd name="T36" fmla="*/ 0 w 192"/>
                <a:gd name="T37" fmla="*/ 28 h 82"/>
                <a:gd name="T38" fmla="*/ 2 w 192"/>
                <a:gd name="T39" fmla="*/ 23 h 82"/>
                <a:gd name="T40" fmla="*/ 4 w 192"/>
                <a:gd name="T41" fmla="*/ 20 h 82"/>
                <a:gd name="T42" fmla="*/ 9 w 192"/>
                <a:gd name="T43" fmla="*/ 17 h 82"/>
                <a:gd name="T44" fmla="*/ 19 w 192"/>
                <a:gd name="T45" fmla="*/ 11 h 82"/>
                <a:gd name="T46" fmla="*/ 34 w 192"/>
                <a:gd name="T47" fmla="*/ 5 h 82"/>
                <a:gd name="T48" fmla="*/ 45 w 192"/>
                <a:gd name="T49" fmla="*/ 1 h 82"/>
                <a:gd name="T50" fmla="*/ 54 w 192"/>
                <a:gd name="T51" fmla="*/ 0 h 82"/>
                <a:gd name="T52" fmla="*/ 62 w 192"/>
                <a:gd name="T53" fmla="*/ 0 h 82"/>
                <a:gd name="T54" fmla="*/ 71 w 192"/>
                <a:gd name="T55" fmla="*/ 3 h 82"/>
                <a:gd name="T56" fmla="*/ 80 w 192"/>
                <a:gd name="T57" fmla="*/ 8 h 82"/>
                <a:gd name="T58" fmla="*/ 113 w 192"/>
                <a:gd name="T59" fmla="*/ 31 h 82"/>
                <a:gd name="T60" fmla="*/ 143 w 192"/>
                <a:gd name="T61" fmla="*/ 51 h 82"/>
                <a:gd name="T62" fmla="*/ 152 w 192"/>
                <a:gd name="T63" fmla="*/ 56 h 82"/>
                <a:gd name="T64" fmla="*/ 161 w 192"/>
                <a:gd name="T65" fmla="*/ 59 h 82"/>
                <a:gd name="T66" fmla="*/ 170 w 192"/>
                <a:gd name="T67" fmla="*/ 60 h 82"/>
                <a:gd name="T68" fmla="*/ 178 w 192"/>
                <a:gd name="T69" fmla="*/ 60 h 82"/>
                <a:gd name="T70" fmla="*/ 185 w 192"/>
                <a:gd name="T71" fmla="*/ 57 h 82"/>
                <a:gd name="T72" fmla="*/ 189 w 192"/>
                <a:gd name="T73" fmla="*/ 52 h 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2"/>
                <a:gd name="T112" fmla="*/ 0 h 82"/>
                <a:gd name="T113" fmla="*/ 192 w 192"/>
                <a:gd name="T114" fmla="*/ 82 h 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2" h="82">
                  <a:moveTo>
                    <a:pt x="189" y="52"/>
                  </a:moveTo>
                  <a:lnTo>
                    <a:pt x="191" y="57"/>
                  </a:lnTo>
                  <a:lnTo>
                    <a:pt x="189" y="59"/>
                  </a:lnTo>
                  <a:lnTo>
                    <a:pt x="188" y="61"/>
                  </a:lnTo>
                  <a:lnTo>
                    <a:pt x="186" y="64"/>
                  </a:lnTo>
                  <a:lnTo>
                    <a:pt x="183" y="67"/>
                  </a:lnTo>
                  <a:lnTo>
                    <a:pt x="177" y="70"/>
                  </a:lnTo>
                  <a:lnTo>
                    <a:pt x="175" y="73"/>
                  </a:lnTo>
                  <a:lnTo>
                    <a:pt x="169" y="75"/>
                  </a:lnTo>
                  <a:lnTo>
                    <a:pt x="163" y="77"/>
                  </a:lnTo>
                  <a:lnTo>
                    <a:pt x="158" y="78"/>
                  </a:lnTo>
                  <a:lnTo>
                    <a:pt x="153" y="80"/>
                  </a:lnTo>
                  <a:lnTo>
                    <a:pt x="150" y="80"/>
                  </a:lnTo>
                  <a:lnTo>
                    <a:pt x="145" y="81"/>
                  </a:lnTo>
                  <a:lnTo>
                    <a:pt x="142" y="79"/>
                  </a:lnTo>
                  <a:lnTo>
                    <a:pt x="138" y="79"/>
                  </a:lnTo>
                  <a:lnTo>
                    <a:pt x="133" y="78"/>
                  </a:lnTo>
                  <a:lnTo>
                    <a:pt x="130" y="76"/>
                  </a:lnTo>
                  <a:lnTo>
                    <a:pt x="125" y="73"/>
                  </a:lnTo>
                  <a:lnTo>
                    <a:pt x="120" y="70"/>
                  </a:lnTo>
                  <a:lnTo>
                    <a:pt x="92" y="51"/>
                  </a:lnTo>
                  <a:lnTo>
                    <a:pt x="65" y="32"/>
                  </a:lnTo>
                  <a:lnTo>
                    <a:pt x="59" y="28"/>
                  </a:lnTo>
                  <a:lnTo>
                    <a:pt x="54" y="26"/>
                  </a:lnTo>
                  <a:lnTo>
                    <a:pt x="50" y="24"/>
                  </a:lnTo>
                  <a:lnTo>
                    <a:pt x="45" y="22"/>
                  </a:lnTo>
                  <a:lnTo>
                    <a:pt x="41" y="20"/>
                  </a:lnTo>
                  <a:lnTo>
                    <a:pt x="36" y="19"/>
                  </a:lnTo>
                  <a:lnTo>
                    <a:pt x="31" y="19"/>
                  </a:lnTo>
                  <a:lnTo>
                    <a:pt x="28" y="19"/>
                  </a:lnTo>
                  <a:lnTo>
                    <a:pt x="24" y="19"/>
                  </a:lnTo>
                  <a:lnTo>
                    <a:pt x="20" y="19"/>
                  </a:lnTo>
                  <a:lnTo>
                    <a:pt x="16" y="21"/>
                  </a:lnTo>
                  <a:lnTo>
                    <a:pt x="11" y="22"/>
                  </a:lnTo>
                  <a:lnTo>
                    <a:pt x="8" y="23"/>
                  </a:lnTo>
                  <a:lnTo>
                    <a:pt x="5" y="24"/>
                  </a:lnTo>
                  <a:lnTo>
                    <a:pt x="2" y="26"/>
                  </a:lnTo>
                  <a:lnTo>
                    <a:pt x="0" y="28"/>
                  </a:lnTo>
                  <a:lnTo>
                    <a:pt x="1" y="26"/>
                  </a:lnTo>
                  <a:lnTo>
                    <a:pt x="2" y="23"/>
                  </a:lnTo>
                  <a:lnTo>
                    <a:pt x="2" y="22"/>
                  </a:lnTo>
                  <a:lnTo>
                    <a:pt x="4" y="20"/>
                  </a:lnTo>
                  <a:lnTo>
                    <a:pt x="7" y="19"/>
                  </a:lnTo>
                  <a:lnTo>
                    <a:pt x="9" y="17"/>
                  </a:lnTo>
                  <a:lnTo>
                    <a:pt x="13" y="14"/>
                  </a:lnTo>
                  <a:lnTo>
                    <a:pt x="19" y="11"/>
                  </a:lnTo>
                  <a:lnTo>
                    <a:pt x="27" y="8"/>
                  </a:lnTo>
                  <a:lnTo>
                    <a:pt x="34" y="5"/>
                  </a:lnTo>
                  <a:lnTo>
                    <a:pt x="41" y="3"/>
                  </a:lnTo>
                  <a:lnTo>
                    <a:pt x="45" y="1"/>
                  </a:lnTo>
                  <a:lnTo>
                    <a:pt x="50" y="0"/>
                  </a:lnTo>
                  <a:lnTo>
                    <a:pt x="54" y="0"/>
                  </a:lnTo>
                  <a:lnTo>
                    <a:pt x="58" y="0"/>
                  </a:lnTo>
                  <a:lnTo>
                    <a:pt x="62" y="0"/>
                  </a:lnTo>
                  <a:lnTo>
                    <a:pt x="66" y="1"/>
                  </a:lnTo>
                  <a:lnTo>
                    <a:pt x="71" y="3"/>
                  </a:lnTo>
                  <a:lnTo>
                    <a:pt x="75" y="5"/>
                  </a:lnTo>
                  <a:lnTo>
                    <a:pt x="80" y="8"/>
                  </a:lnTo>
                  <a:lnTo>
                    <a:pt x="85" y="12"/>
                  </a:lnTo>
                  <a:lnTo>
                    <a:pt x="113" y="31"/>
                  </a:lnTo>
                  <a:lnTo>
                    <a:pt x="136" y="47"/>
                  </a:lnTo>
                  <a:lnTo>
                    <a:pt x="143" y="51"/>
                  </a:lnTo>
                  <a:lnTo>
                    <a:pt x="148" y="54"/>
                  </a:lnTo>
                  <a:lnTo>
                    <a:pt x="152" y="56"/>
                  </a:lnTo>
                  <a:lnTo>
                    <a:pt x="156" y="57"/>
                  </a:lnTo>
                  <a:lnTo>
                    <a:pt x="161" y="59"/>
                  </a:lnTo>
                  <a:lnTo>
                    <a:pt x="165" y="60"/>
                  </a:lnTo>
                  <a:lnTo>
                    <a:pt x="170" y="60"/>
                  </a:lnTo>
                  <a:lnTo>
                    <a:pt x="174" y="60"/>
                  </a:lnTo>
                  <a:lnTo>
                    <a:pt x="178" y="60"/>
                  </a:lnTo>
                  <a:lnTo>
                    <a:pt x="182" y="58"/>
                  </a:lnTo>
                  <a:lnTo>
                    <a:pt x="185" y="57"/>
                  </a:lnTo>
                  <a:lnTo>
                    <a:pt x="188" y="56"/>
                  </a:lnTo>
                  <a:lnTo>
                    <a:pt x="189" y="52"/>
                  </a:lnTo>
                </a:path>
              </a:pathLst>
            </a:custGeom>
            <a:solidFill>
              <a:srgbClr val="FF0000"/>
            </a:solidFill>
            <a:ln w="12700" cap="rnd">
              <a:solidFill>
                <a:srgbClr val="FF0000"/>
              </a:solidFill>
              <a:round/>
              <a:headEnd/>
              <a:tailEnd/>
            </a:ln>
          </p:spPr>
          <p:txBody>
            <a:bodyPr/>
            <a:lstStyle/>
            <a:p>
              <a:endParaRPr lang="en-US"/>
            </a:p>
          </p:txBody>
        </p:sp>
        <p:sp>
          <p:nvSpPr>
            <p:cNvPr id="71782" name="Freeform 55"/>
            <p:cNvSpPr>
              <a:spLocks/>
            </p:cNvSpPr>
            <p:nvPr/>
          </p:nvSpPr>
          <p:spPr bwMode="auto">
            <a:xfrm>
              <a:off x="2930" y="2094"/>
              <a:ext cx="194" cy="82"/>
            </a:xfrm>
            <a:custGeom>
              <a:avLst/>
              <a:gdLst>
                <a:gd name="T0" fmla="*/ 191 w 194"/>
                <a:gd name="T1" fmla="*/ 57 h 82"/>
                <a:gd name="T2" fmla="*/ 187 w 194"/>
                <a:gd name="T3" fmla="*/ 62 h 82"/>
                <a:gd name="T4" fmla="*/ 181 w 194"/>
                <a:gd name="T5" fmla="*/ 68 h 82"/>
                <a:gd name="T6" fmla="*/ 174 w 194"/>
                <a:gd name="T7" fmla="*/ 73 h 82"/>
                <a:gd name="T8" fmla="*/ 163 w 194"/>
                <a:gd name="T9" fmla="*/ 78 h 82"/>
                <a:gd name="T10" fmla="*/ 154 w 194"/>
                <a:gd name="T11" fmla="*/ 80 h 82"/>
                <a:gd name="T12" fmla="*/ 146 w 194"/>
                <a:gd name="T13" fmla="*/ 81 h 82"/>
                <a:gd name="T14" fmla="*/ 138 w 194"/>
                <a:gd name="T15" fmla="*/ 79 h 82"/>
                <a:gd name="T16" fmla="*/ 130 w 194"/>
                <a:gd name="T17" fmla="*/ 76 h 82"/>
                <a:gd name="T18" fmla="*/ 119 w 194"/>
                <a:gd name="T19" fmla="*/ 70 h 82"/>
                <a:gd name="T20" fmla="*/ 65 w 194"/>
                <a:gd name="T21" fmla="*/ 33 h 82"/>
                <a:gd name="T22" fmla="*/ 55 w 194"/>
                <a:gd name="T23" fmla="*/ 27 h 82"/>
                <a:gd name="T24" fmla="*/ 46 w 194"/>
                <a:gd name="T25" fmla="*/ 23 h 82"/>
                <a:gd name="T26" fmla="*/ 37 w 194"/>
                <a:gd name="T27" fmla="*/ 19 h 82"/>
                <a:gd name="T28" fmla="*/ 29 w 194"/>
                <a:gd name="T29" fmla="*/ 19 h 82"/>
                <a:gd name="T30" fmla="*/ 21 w 194"/>
                <a:gd name="T31" fmla="*/ 20 h 82"/>
                <a:gd name="T32" fmla="*/ 12 w 194"/>
                <a:gd name="T33" fmla="*/ 23 h 82"/>
                <a:gd name="T34" fmla="*/ 5 w 194"/>
                <a:gd name="T35" fmla="*/ 25 h 82"/>
                <a:gd name="T36" fmla="*/ 0 w 194"/>
                <a:gd name="T37" fmla="*/ 28 h 82"/>
                <a:gd name="T38" fmla="*/ 1 w 194"/>
                <a:gd name="T39" fmla="*/ 25 h 82"/>
                <a:gd name="T40" fmla="*/ 5 w 194"/>
                <a:gd name="T41" fmla="*/ 20 h 82"/>
                <a:gd name="T42" fmla="*/ 9 w 194"/>
                <a:gd name="T43" fmla="*/ 17 h 82"/>
                <a:gd name="T44" fmla="*/ 21 w 194"/>
                <a:gd name="T45" fmla="*/ 12 h 82"/>
                <a:gd name="T46" fmla="*/ 35 w 194"/>
                <a:gd name="T47" fmla="*/ 5 h 82"/>
                <a:gd name="T48" fmla="*/ 47 w 194"/>
                <a:gd name="T49" fmla="*/ 1 h 82"/>
                <a:gd name="T50" fmla="*/ 55 w 194"/>
                <a:gd name="T51" fmla="*/ 0 h 82"/>
                <a:gd name="T52" fmla="*/ 63 w 194"/>
                <a:gd name="T53" fmla="*/ 1 h 82"/>
                <a:gd name="T54" fmla="*/ 71 w 194"/>
                <a:gd name="T55" fmla="*/ 3 h 82"/>
                <a:gd name="T56" fmla="*/ 80 w 194"/>
                <a:gd name="T57" fmla="*/ 9 h 82"/>
                <a:gd name="T58" fmla="*/ 113 w 194"/>
                <a:gd name="T59" fmla="*/ 30 h 82"/>
                <a:gd name="T60" fmla="*/ 143 w 194"/>
                <a:gd name="T61" fmla="*/ 52 h 82"/>
                <a:gd name="T62" fmla="*/ 153 w 194"/>
                <a:gd name="T63" fmla="*/ 57 h 82"/>
                <a:gd name="T64" fmla="*/ 161 w 194"/>
                <a:gd name="T65" fmla="*/ 60 h 82"/>
                <a:gd name="T66" fmla="*/ 170 w 194"/>
                <a:gd name="T67" fmla="*/ 61 h 82"/>
                <a:gd name="T68" fmla="*/ 178 w 194"/>
                <a:gd name="T69" fmla="*/ 60 h 82"/>
                <a:gd name="T70" fmla="*/ 186 w 194"/>
                <a:gd name="T71" fmla="*/ 57 h 82"/>
                <a:gd name="T72" fmla="*/ 193 w 194"/>
                <a:gd name="T73" fmla="*/ 54 h 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4"/>
                <a:gd name="T112" fmla="*/ 0 h 82"/>
                <a:gd name="T113" fmla="*/ 194 w 194"/>
                <a:gd name="T114" fmla="*/ 82 h 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4" h="82">
                  <a:moveTo>
                    <a:pt x="193" y="54"/>
                  </a:moveTo>
                  <a:lnTo>
                    <a:pt x="191" y="57"/>
                  </a:lnTo>
                  <a:lnTo>
                    <a:pt x="189" y="59"/>
                  </a:lnTo>
                  <a:lnTo>
                    <a:pt x="187" y="62"/>
                  </a:lnTo>
                  <a:lnTo>
                    <a:pt x="184" y="65"/>
                  </a:lnTo>
                  <a:lnTo>
                    <a:pt x="181" y="68"/>
                  </a:lnTo>
                  <a:lnTo>
                    <a:pt x="178" y="70"/>
                  </a:lnTo>
                  <a:lnTo>
                    <a:pt x="174" y="73"/>
                  </a:lnTo>
                  <a:lnTo>
                    <a:pt x="168" y="76"/>
                  </a:lnTo>
                  <a:lnTo>
                    <a:pt x="163" y="78"/>
                  </a:lnTo>
                  <a:lnTo>
                    <a:pt x="158" y="79"/>
                  </a:lnTo>
                  <a:lnTo>
                    <a:pt x="154" y="80"/>
                  </a:lnTo>
                  <a:lnTo>
                    <a:pt x="150" y="80"/>
                  </a:lnTo>
                  <a:lnTo>
                    <a:pt x="146" y="81"/>
                  </a:lnTo>
                  <a:lnTo>
                    <a:pt x="142" y="80"/>
                  </a:lnTo>
                  <a:lnTo>
                    <a:pt x="138" y="79"/>
                  </a:lnTo>
                  <a:lnTo>
                    <a:pt x="134" y="78"/>
                  </a:lnTo>
                  <a:lnTo>
                    <a:pt x="130" y="76"/>
                  </a:lnTo>
                  <a:lnTo>
                    <a:pt x="124" y="74"/>
                  </a:lnTo>
                  <a:lnTo>
                    <a:pt x="119" y="70"/>
                  </a:lnTo>
                  <a:lnTo>
                    <a:pt x="93" y="52"/>
                  </a:lnTo>
                  <a:lnTo>
                    <a:pt x="65" y="33"/>
                  </a:lnTo>
                  <a:lnTo>
                    <a:pt x="60" y="29"/>
                  </a:lnTo>
                  <a:lnTo>
                    <a:pt x="55" y="27"/>
                  </a:lnTo>
                  <a:lnTo>
                    <a:pt x="51" y="24"/>
                  </a:lnTo>
                  <a:lnTo>
                    <a:pt x="46" y="23"/>
                  </a:lnTo>
                  <a:lnTo>
                    <a:pt x="41" y="20"/>
                  </a:lnTo>
                  <a:lnTo>
                    <a:pt x="37" y="19"/>
                  </a:lnTo>
                  <a:lnTo>
                    <a:pt x="33" y="19"/>
                  </a:lnTo>
                  <a:lnTo>
                    <a:pt x="29" y="19"/>
                  </a:lnTo>
                  <a:lnTo>
                    <a:pt x="24" y="19"/>
                  </a:lnTo>
                  <a:lnTo>
                    <a:pt x="21" y="20"/>
                  </a:lnTo>
                  <a:lnTo>
                    <a:pt x="17" y="21"/>
                  </a:lnTo>
                  <a:lnTo>
                    <a:pt x="12" y="23"/>
                  </a:lnTo>
                  <a:lnTo>
                    <a:pt x="9" y="23"/>
                  </a:lnTo>
                  <a:lnTo>
                    <a:pt x="5" y="25"/>
                  </a:lnTo>
                  <a:lnTo>
                    <a:pt x="3" y="26"/>
                  </a:lnTo>
                  <a:lnTo>
                    <a:pt x="0" y="28"/>
                  </a:lnTo>
                  <a:lnTo>
                    <a:pt x="1" y="26"/>
                  </a:lnTo>
                  <a:lnTo>
                    <a:pt x="1" y="25"/>
                  </a:lnTo>
                  <a:lnTo>
                    <a:pt x="3" y="23"/>
                  </a:lnTo>
                  <a:lnTo>
                    <a:pt x="5" y="20"/>
                  </a:lnTo>
                  <a:lnTo>
                    <a:pt x="7" y="19"/>
                  </a:lnTo>
                  <a:lnTo>
                    <a:pt x="9" y="17"/>
                  </a:lnTo>
                  <a:lnTo>
                    <a:pt x="14" y="15"/>
                  </a:lnTo>
                  <a:lnTo>
                    <a:pt x="21" y="12"/>
                  </a:lnTo>
                  <a:lnTo>
                    <a:pt x="28" y="9"/>
                  </a:lnTo>
                  <a:lnTo>
                    <a:pt x="35" y="5"/>
                  </a:lnTo>
                  <a:lnTo>
                    <a:pt x="42" y="3"/>
                  </a:lnTo>
                  <a:lnTo>
                    <a:pt x="47" y="1"/>
                  </a:lnTo>
                  <a:lnTo>
                    <a:pt x="51" y="0"/>
                  </a:lnTo>
                  <a:lnTo>
                    <a:pt x="55" y="0"/>
                  </a:lnTo>
                  <a:lnTo>
                    <a:pt x="59" y="0"/>
                  </a:lnTo>
                  <a:lnTo>
                    <a:pt x="63" y="1"/>
                  </a:lnTo>
                  <a:lnTo>
                    <a:pt x="66" y="2"/>
                  </a:lnTo>
                  <a:lnTo>
                    <a:pt x="71" y="3"/>
                  </a:lnTo>
                  <a:lnTo>
                    <a:pt x="76" y="6"/>
                  </a:lnTo>
                  <a:lnTo>
                    <a:pt x="80" y="9"/>
                  </a:lnTo>
                  <a:lnTo>
                    <a:pt x="86" y="12"/>
                  </a:lnTo>
                  <a:lnTo>
                    <a:pt x="113" y="30"/>
                  </a:lnTo>
                  <a:lnTo>
                    <a:pt x="137" y="47"/>
                  </a:lnTo>
                  <a:lnTo>
                    <a:pt x="143" y="52"/>
                  </a:lnTo>
                  <a:lnTo>
                    <a:pt x="148" y="54"/>
                  </a:lnTo>
                  <a:lnTo>
                    <a:pt x="153" y="57"/>
                  </a:lnTo>
                  <a:lnTo>
                    <a:pt x="157" y="58"/>
                  </a:lnTo>
                  <a:lnTo>
                    <a:pt x="161" y="60"/>
                  </a:lnTo>
                  <a:lnTo>
                    <a:pt x="166" y="60"/>
                  </a:lnTo>
                  <a:lnTo>
                    <a:pt x="170" y="61"/>
                  </a:lnTo>
                  <a:lnTo>
                    <a:pt x="175" y="60"/>
                  </a:lnTo>
                  <a:lnTo>
                    <a:pt x="178" y="60"/>
                  </a:lnTo>
                  <a:lnTo>
                    <a:pt x="182" y="58"/>
                  </a:lnTo>
                  <a:lnTo>
                    <a:pt x="186" y="57"/>
                  </a:lnTo>
                  <a:lnTo>
                    <a:pt x="188" y="56"/>
                  </a:lnTo>
                  <a:lnTo>
                    <a:pt x="193" y="54"/>
                  </a:lnTo>
                </a:path>
              </a:pathLst>
            </a:custGeom>
            <a:solidFill>
              <a:srgbClr val="FF0000"/>
            </a:solidFill>
            <a:ln w="12700" cap="rnd">
              <a:solidFill>
                <a:srgbClr val="FF0000"/>
              </a:solidFill>
              <a:round/>
              <a:headEnd/>
              <a:tailEnd/>
            </a:ln>
          </p:spPr>
          <p:txBody>
            <a:bodyPr/>
            <a:lstStyle/>
            <a:p>
              <a:endParaRPr lang="en-US"/>
            </a:p>
          </p:txBody>
        </p:sp>
        <p:sp>
          <p:nvSpPr>
            <p:cNvPr id="71783" name="Freeform 56"/>
            <p:cNvSpPr>
              <a:spLocks/>
            </p:cNvSpPr>
            <p:nvPr/>
          </p:nvSpPr>
          <p:spPr bwMode="auto">
            <a:xfrm>
              <a:off x="3382" y="1870"/>
              <a:ext cx="193" cy="83"/>
            </a:xfrm>
            <a:custGeom>
              <a:avLst/>
              <a:gdLst>
                <a:gd name="T0" fmla="*/ 192 w 193"/>
                <a:gd name="T1" fmla="*/ 57 h 83"/>
                <a:gd name="T2" fmla="*/ 189 w 193"/>
                <a:gd name="T3" fmla="*/ 62 h 83"/>
                <a:gd name="T4" fmla="*/ 184 w 193"/>
                <a:gd name="T5" fmla="*/ 68 h 83"/>
                <a:gd name="T6" fmla="*/ 176 w 193"/>
                <a:gd name="T7" fmla="*/ 74 h 83"/>
                <a:gd name="T8" fmla="*/ 164 w 193"/>
                <a:gd name="T9" fmla="*/ 78 h 83"/>
                <a:gd name="T10" fmla="*/ 154 w 193"/>
                <a:gd name="T11" fmla="*/ 81 h 83"/>
                <a:gd name="T12" fmla="*/ 146 w 193"/>
                <a:gd name="T13" fmla="*/ 82 h 83"/>
                <a:gd name="T14" fmla="*/ 138 w 193"/>
                <a:gd name="T15" fmla="*/ 80 h 83"/>
                <a:gd name="T16" fmla="*/ 130 w 193"/>
                <a:gd name="T17" fmla="*/ 77 h 83"/>
                <a:gd name="T18" fmla="*/ 121 w 193"/>
                <a:gd name="T19" fmla="*/ 71 h 83"/>
                <a:gd name="T20" fmla="*/ 65 w 193"/>
                <a:gd name="T21" fmla="*/ 32 h 83"/>
                <a:gd name="T22" fmla="*/ 55 w 193"/>
                <a:gd name="T23" fmla="*/ 27 h 83"/>
                <a:gd name="T24" fmla="*/ 45 w 193"/>
                <a:gd name="T25" fmla="*/ 22 h 83"/>
                <a:gd name="T26" fmla="*/ 36 w 193"/>
                <a:gd name="T27" fmla="*/ 19 h 83"/>
                <a:gd name="T28" fmla="*/ 28 w 193"/>
                <a:gd name="T29" fmla="*/ 19 h 83"/>
                <a:gd name="T30" fmla="*/ 20 w 193"/>
                <a:gd name="T31" fmla="*/ 20 h 83"/>
                <a:gd name="T32" fmla="*/ 11 w 193"/>
                <a:gd name="T33" fmla="*/ 22 h 83"/>
                <a:gd name="T34" fmla="*/ 5 w 193"/>
                <a:gd name="T35" fmla="*/ 24 h 83"/>
                <a:gd name="T36" fmla="*/ 0 w 193"/>
                <a:gd name="T37" fmla="*/ 28 h 83"/>
                <a:gd name="T38" fmla="*/ 2 w 193"/>
                <a:gd name="T39" fmla="*/ 24 h 83"/>
                <a:gd name="T40" fmla="*/ 4 w 193"/>
                <a:gd name="T41" fmla="*/ 20 h 83"/>
                <a:gd name="T42" fmla="*/ 9 w 193"/>
                <a:gd name="T43" fmla="*/ 17 h 83"/>
                <a:gd name="T44" fmla="*/ 19 w 193"/>
                <a:gd name="T45" fmla="*/ 11 h 83"/>
                <a:gd name="T46" fmla="*/ 34 w 193"/>
                <a:gd name="T47" fmla="*/ 5 h 83"/>
                <a:gd name="T48" fmla="*/ 46 w 193"/>
                <a:gd name="T49" fmla="*/ 1 h 83"/>
                <a:gd name="T50" fmla="*/ 55 w 193"/>
                <a:gd name="T51" fmla="*/ 0 h 83"/>
                <a:gd name="T52" fmla="*/ 62 w 193"/>
                <a:gd name="T53" fmla="*/ 0 h 83"/>
                <a:gd name="T54" fmla="*/ 71 w 193"/>
                <a:gd name="T55" fmla="*/ 3 h 83"/>
                <a:gd name="T56" fmla="*/ 80 w 193"/>
                <a:gd name="T57" fmla="*/ 8 h 83"/>
                <a:gd name="T58" fmla="*/ 113 w 193"/>
                <a:gd name="T59" fmla="*/ 31 h 83"/>
                <a:gd name="T60" fmla="*/ 144 w 193"/>
                <a:gd name="T61" fmla="*/ 52 h 83"/>
                <a:gd name="T62" fmla="*/ 153 w 193"/>
                <a:gd name="T63" fmla="*/ 56 h 83"/>
                <a:gd name="T64" fmla="*/ 162 w 193"/>
                <a:gd name="T65" fmla="*/ 60 h 83"/>
                <a:gd name="T66" fmla="*/ 171 w 193"/>
                <a:gd name="T67" fmla="*/ 61 h 83"/>
                <a:gd name="T68" fmla="*/ 179 w 193"/>
                <a:gd name="T69" fmla="*/ 61 h 83"/>
                <a:gd name="T70" fmla="*/ 186 w 193"/>
                <a:gd name="T71" fmla="*/ 58 h 83"/>
                <a:gd name="T72" fmla="*/ 190 w 193"/>
                <a:gd name="T73" fmla="*/ 53 h 8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3"/>
                <a:gd name="T112" fmla="*/ 0 h 83"/>
                <a:gd name="T113" fmla="*/ 193 w 193"/>
                <a:gd name="T114" fmla="*/ 83 h 8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3" h="83">
                  <a:moveTo>
                    <a:pt x="190" y="53"/>
                  </a:moveTo>
                  <a:lnTo>
                    <a:pt x="192" y="57"/>
                  </a:lnTo>
                  <a:lnTo>
                    <a:pt x="190" y="60"/>
                  </a:lnTo>
                  <a:lnTo>
                    <a:pt x="189" y="62"/>
                  </a:lnTo>
                  <a:lnTo>
                    <a:pt x="187" y="65"/>
                  </a:lnTo>
                  <a:lnTo>
                    <a:pt x="184" y="68"/>
                  </a:lnTo>
                  <a:lnTo>
                    <a:pt x="178" y="71"/>
                  </a:lnTo>
                  <a:lnTo>
                    <a:pt x="176" y="74"/>
                  </a:lnTo>
                  <a:lnTo>
                    <a:pt x="170" y="76"/>
                  </a:lnTo>
                  <a:lnTo>
                    <a:pt x="164" y="78"/>
                  </a:lnTo>
                  <a:lnTo>
                    <a:pt x="159" y="79"/>
                  </a:lnTo>
                  <a:lnTo>
                    <a:pt x="154" y="81"/>
                  </a:lnTo>
                  <a:lnTo>
                    <a:pt x="150" y="81"/>
                  </a:lnTo>
                  <a:lnTo>
                    <a:pt x="146" y="82"/>
                  </a:lnTo>
                  <a:lnTo>
                    <a:pt x="142" y="80"/>
                  </a:lnTo>
                  <a:lnTo>
                    <a:pt x="138" y="80"/>
                  </a:lnTo>
                  <a:lnTo>
                    <a:pt x="134" y="79"/>
                  </a:lnTo>
                  <a:lnTo>
                    <a:pt x="130" y="77"/>
                  </a:lnTo>
                  <a:lnTo>
                    <a:pt x="126" y="74"/>
                  </a:lnTo>
                  <a:lnTo>
                    <a:pt x="121" y="71"/>
                  </a:lnTo>
                  <a:lnTo>
                    <a:pt x="92" y="51"/>
                  </a:lnTo>
                  <a:lnTo>
                    <a:pt x="65" y="32"/>
                  </a:lnTo>
                  <a:lnTo>
                    <a:pt x="60" y="29"/>
                  </a:lnTo>
                  <a:lnTo>
                    <a:pt x="55" y="27"/>
                  </a:lnTo>
                  <a:lnTo>
                    <a:pt x="50" y="24"/>
                  </a:lnTo>
                  <a:lnTo>
                    <a:pt x="45" y="22"/>
                  </a:lnTo>
                  <a:lnTo>
                    <a:pt x="41" y="20"/>
                  </a:lnTo>
                  <a:lnTo>
                    <a:pt x="36" y="19"/>
                  </a:lnTo>
                  <a:lnTo>
                    <a:pt x="31" y="19"/>
                  </a:lnTo>
                  <a:lnTo>
                    <a:pt x="28" y="19"/>
                  </a:lnTo>
                  <a:lnTo>
                    <a:pt x="24" y="19"/>
                  </a:lnTo>
                  <a:lnTo>
                    <a:pt x="20" y="20"/>
                  </a:lnTo>
                  <a:lnTo>
                    <a:pt x="16" y="21"/>
                  </a:lnTo>
                  <a:lnTo>
                    <a:pt x="11" y="22"/>
                  </a:lnTo>
                  <a:lnTo>
                    <a:pt x="8" y="23"/>
                  </a:lnTo>
                  <a:lnTo>
                    <a:pt x="5" y="24"/>
                  </a:lnTo>
                  <a:lnTo>
                    <a:pt x="2" y="27"/>
                  </a:lnTo>
                  <a:lnTo>
                    <a:pt x="0" y="28"/>
                  </a:lnTo>
                  <a:lnTo>
                    <a:pt x="1" y="26"/>
                  </a:lnTo>
                  <a:lnTo>
                    <a:pt x="2" y="24"/>
                  </a:lnTo>
                  <a:lnTo>
                    <a:pt x="2" y="22"/>
                  </a:lnTo>
                  <a:lnTo>
                    <a:pt x="4" y="20"/>
                  </a:lnTo>
                  <a:lnTo>
                    <a:pt x="7" y="19"/>
                  </a:lnTo>
                  <a:lnTo>
                    <a:pt x="9" y="17"/>
                  </a:lnTo>
                  <a:lnTo>
                    <a:pt x="13" y="15"/>
                  </a:lnTo>
                  <a:lnTo>
                    <a:pt x="19" y="11"/>
                  </a:lnTo>
                  <a:lnTo>
                    <a:pt x="27" y="8"/>
                  </a:lnTo>
                  <a:lnTo>
                    <a:pt x="34" y="5"/>
                  </a:lnTo>
                  <a:lnTo>
                    <a:pt x="41" y="3"/>
                  </a:lnTo>
                  <a:lnTo>
                    <a:pt x="46" y="1"/>
                  </a:lnTo>
                  <a:lnTo>
                    <a:pt x="50" y="0"/>
                  </a:lnTo>
                  <a:lnTo>
                    <a:pt x="55" y="0"/>
                  </a:lnTo>
                  <a:lnTo>
                    <a:pt x="59" y="0"/>
                  </a:lnTo>
                  <a:lnTo>
                    <a:pt x="62" y="0"/>
                  </a:lnTo>
                  <a:lnTo>
                    <a:pt x="66" y="1"/>
                  </a:lnTo>
                  <a:lnTo>
                    <a:pt x="71" y="3"/>
                  </a:lnTo>
                  <a:lnTo>
                    <a:pt x="75" y="5"/>
                  </a:lnTo>
                  <a:lnTo>
                    <a:pt x="80" y="8"/>
                  </a:lnTo>
                  <a:lnTo>
                    <a:pt x="85" y="12"/>
                  </a:lnTo>
                  <a:lnTo>
                    <a:pt x="113" y="31"/>
                  </a:lnTo>
                  <a:lnTo>
                    <a:pt x="137" y="48"/>
                  </a:lnTo>
                  <a:lnTo>
                    <a:pt x="144" y="52"/>
                  </a:lnTo>
                  <a:lnTo>
                    <a:pt x="148" y="54"/>
                  </a:lnTo>
                  <a:lnTo>
                    <a:pt x="153" y="56"/>
                  </a:lnTo>
                  <a:lnTo>
                    <a:pt x="157" y="58"/>
                  </a:lnTo>
                  <a:lnTo>
                    <a:pt x="162" y="60"/>
                  </a:lnTo>
                  <a:lnTo>
                    <a:pt x="166" y="60"/>
                  </a:lnTo>
                  <a:lnTo>
                    <a:pt x="171" y="61"/>
                  </a:lnTo>
                  <a:lnTo>
                    <a:pt x="175" y="61"/>
                  </a:lnTo>
                  <a:lnTo>
                    <a:pt x="179" y="61"/>
                  </a:lnTo>
                  <a:lnTo>
                    <a:pt x="183" y="59"/>
                  </a:lnTo>
                  <a:lnTo>
                    <a:pt x="186" y="58"/>
                  </a:lnTo>
                  <a:lnTo>
                    <a:pt x="189" y="56"/>
                  </a:lnTo>
                  <a:lnTo>
                    <a:pt x="190" y="53"/>
                  </a:lnTo>
                </a:path>
              </a:pathLst>
            </a:custGeom>
            <a:solidFill>
              <a:srgbClr val="FF0000"/>
            </a:solidFill>
            <a:ln w="12700" cap="rnd">
              <a:solidFill>
                <a:srgbClr val="FF0000"/>
              </a:solidFill>
              <a:round/>
              <a:headEnd/>
              <a:tailEnd/>
            </a:ln>
          </p:spPr>
          <p:txBody>
            <a:bodyPr/>
            <a:lstStyle/>
            <a:p>
              <a:endParaRPr lang="en-US"/>
            </a:p>
          </p:txBody>
        </p:sp>
        <p:sp>
          <p:nvSpPr>
            <p:cNvPr id="71784" name="Freeform 57"/>
            <p:cNvSpPr>
              <a:spLocks/>
            </p:cNvSpPr>
            <p:nvPr/>
          </p:nvSpPr>
          <p:spPr bwMode="auto">
            <a:xfrm>
              <a:off x="3230" y="1943"/>
              <a:ext cx="194" cy="87"/>
            </a:xfrm>
            <a:custGeom>
              <a:avLst/>
              <a:gdLst>
                <a:gd name="T0" fmla="*/ 191 w 194"/>
                <a:gd name="T1" fmla="*/ 60 h 87"/>
                <a:gd name="T2" fmla="*/ 187 w 194"/>
                <a:gd name="T3" fmla="*/ 66 h 87"/>
                <a:gd name="T4" fmla="*/ 181 w 194"/>
                <a:gd name="T5" fmla="*/ 72 h 87"/>
                <a:gd name="T6" fmla="*/ 174 w 194"/>
                <a:gd name="T7" fmla="*/ 77 h 87"/>
                <a:gd name="T8" fmla="*/ 163 w 194"/>
                <a:gd name="T9" fmla="*/ 83 h 87"/>
                <a:gd name="T10" fmla="*/ 154 w 194"/>
                <a:gd name="T11" fmla="*/ 85 h 87"/>
                <a:gd name="T12" fmla="*/ 146 w 194"/>
                <a:gd name="T13" fmla="*/ 86 h 87"/>
                <a:gd name="T14" fmla="*/ 138 w 194"/>
                <a:gd name="T15" fmla="*/ 84 h 87"/>
                <a:gd name="T16" fmla="*/ 130 w 194"/>
                <a:gd name="T17" fmla="*/ 81 h 87"/>
                <a:gd name="T18" fmla="*/ 119 w 194"/>
                <a:gd name="T19" fmla="*/ 74 h 87"/>
                <a:gd name="T20" fmla="*/ 65 w 194"/>
                <a:gd name="T21" fmla="*/ 35 h 87"/>
                <a:gd name="T22" fmla="*/ 55 w 194"/>
                <a:gd name="T23" fmla="*/ 28 h 87"/>
                <a:gd name="T24" fmla="*/ 46 w 194"/>
                <a:gd name="T25" fmla="*/ 24 h 87"/>
                <a:gd name="T26" fmla="*/ 37 w 194"/>
                <a:gd name="T27" fmla="*/ 21 h 87"/>
                <a:gd name="T28" fmla="*/ 29 w 194"/>
                <a:gd name="T29" fmla="*/ 21 h 87"/>
                <a:gd name="T30" fmla="*/ 21 w 194"/>
                <a:gd name="T31" fmla="*/ 21 h 87"/>
                <a:gd name="T32" fmla="*/ 12 w 194"/>
                <a:gd name="T33" fmla="*/ 24 h 87"/>
                <a:gd name="T34" fmla="*/ 5 w 194"/>
                <a:gd name="T35" fmla="*/ 27 h 87"/>
                <a:gd name="T36" fmla="*/ 0 w 194"/>
                <a:gd name="T37" fmla="*/ 30 h 87"/>
                <a:gd name="T38" fmla="*/ 1 w 194"/>
                <a:gd name="T39" fmla="*/ 26 h 87"/>
                <a:gd name="T40" fmla="*/ 5 w 194"/>
                <a:gd name="T41" fmla="*/ 22 h 87"/>
                <a:gd name="T42" fmla="*/ 9 w 194"/>
                <a:gd name="T43" fmla="*/ 18 h 87"/>
                <a:gd name="T44" fmla="*/ 21 w 194"/>
                <a:gd name="T45" fmla="*/ 13 h 87"/>
                <a:gd name="T46" fmla="*/ 35 w 194"/>
                <a:gd name="T47" fmla="*/ 6 h 87"/>
                <a:gd name="T48" fmla="*/ 47 w 194"/>
                <a:gd name="T49" fmla="*/ 1 h 87"/>
                <a:gd name="T50" fmla="*/ 55 w 194"/>
                <a:gd name="T51" fmla="*/ 0 h 87"/>
                <a:gd name="T52" fmla="*/ 63 w 194"/>
                <a:gd name="T53" fmla="*/ 1 h 87"/>
                <a:gd name="T54" fmla="*/ 71 w 194"/>
                <a:gd name="T55" fmla="*/ 3 h 87"/>
                <a:gd name="T56" fmla="*/ 80 w 194"/>
                <a:gd name="T57" fmla="*/ 9 h 87"/>
                <a:gd name="T58" fmla="*/ 113 w 194"/>
                <a:gd name="T59" fmla="*/ 32 h 87"/>
                <a:gd name="T60" fmla="*/ 143 w 194"/>
                <a:gd name="T61" fmla="*/ 55 h 87"/>
                <a:gd name="T62" fmla="*/ 153 w 194"/>
                <a:gd name="T63" fmla="*/ 60 h 87"/>
                <a:gd name="T64" fmla="*/ 161 w 194"/>
                <a:gd name="T65" fmla="*/ 63 h 87"/>
                <a:gd name="T66" fmla="*/ 170 w 194"/>
                <a:gd name="T67" fmla="*/ 64 h 87"/>
                <a:gd name="T68" fmla="*/ 178 w 194"/>
                <a:gd name="T69" fmla="*/ 64 h 87"/>
                <a:gd name="T70" fmla="*/ 186 w 194"/>
                <a:gd name="T71" fmla="*/ 61 h 87"/>
                <a:gd name="T72" fmla="*/ 193 w 194"/>
                <a:gd name="T73" fmla="*/ 57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4"/>
                <a:gd name="T112" fmla="*/ 0 h 87"/>
                <a:gd name="T113" fmla="*/ 194 w 194"/>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4" h="87">
                  <a:moveTo>
                    <a:pt x="193" y="57"/>
                  </a:moveTo>
                  <a:lnTo>
                    <a:pt x="191" y="60"/>
                  </a:lnTo>
                  <a:lnTo>
                    <a:pt x="189" y="63"/>
                  </a:lnTo>
                  <a:lnTo>
                    <a:pt x="187" y="66"/>
                  </a:lnTo>
                  <a:lnTo>
                    <a:pt x="184" y="69"/>
                  </a:lnTo>
                  <a:lnTo>
                    <a:pt x="181" y="72"/>
                  </a:lnTo>
                  <a:lnTo>
                    <a:pt x="178" y="74"/>
                  </a:lnTo>
                  <a:lnTo>
                    <a:pt x="174" y="77"/>
                  </a:lnTo>
                  <a:lnTo>
                    <a:pt x="168" y="80"/>
                  </a:lnTo>
                  <a:lnTo>
                    <a:pt x="163" y="83"/>
                  </a:lnTo>
                  <a:lnTo>
                    <a:pt x="158" y="84"/>
                  </a:lnTo>
                  <a:lnTo>
                    <a:pt x="154" y="85"/>
                  </a:lnTo>
                  <a:lnTo>
                    <a:pt x="150" y="85"/>
                  </a:lnTo>
                  <a:lnTo>
                    <a:pt x="146" y="86"/>
                  </a:lnTo>
                  <a:lnTo>
                    <a:pt x="142" y="85"/>
                  </a:lnTo>
                  <a:lnTo>
                    <a:pt x="138" y="84"/>
                  </a:lnTo>
                  <a:lnTo>
                    <a:pt x="134" y="83"/>
                  </a:lnTo>
                  <a:lnTo>
                    <a:pt x="130" y="81"/>
                  </a:lnTo>
                  <a:lnTo>
                    <a:pt x="124" y="79"/>
                  </a:lnTo>
                  <a:lnTo>
                    <a:pt x="119" y="74"/>
                  </a:lnTo>
                  <a:lnTo>
                    <a:pt x="93" y="55"/>
                  </a:lnTo>
                  <a:lnTo>
                    <a:pt x="65" y="35"/>
                  </a:lnTo>
                  <a:lnTo>
                    <a:pt x="60" y="31"/>
                  </a:lnTo>
                  <a:lnTo>
                    <a:pt x="55" y="28"/>
                  </a:lnTo>
                  <a:lnTo>
                    <a:pt x="51" y="26"/>
                  </a:lnTo>
                  <a:lnTo>
                    <a:pt x="46" y="24"/>
                  </a:lnTo>
                  <a:lnTo>
                    <a:pt x="41" y="22"/>
                  </a:lnTo>
                  <a:lnTo>
                    <a:pt x="37" y="21"/>
                  </a:lnTo>
                  <a:lnTo>
                    <a:pt x="33" y="20"/>
                  </a:lnTo>
                  <a:lnTo>
                    <a:pt x="29" y="21"/>
                  </a:lnTo>
                  <a:lnTo>
                    <a:pt x="24" y="21"/>
                  </a:lnTo>
                  <a:lnTo>
                    <a:pt x="21" y="21"/>
                  </a:lnTo>
                  <a:lnTo>
                    <a:pt x="17" y="23"/>
                  </a:lnTo>
                  <a:lnTo>
                    <a:pt x="12" y="24"/>
                  </a:lnTo>
                  <a:lnTo>
                    <a:pt x="9" y="25"/>
                  </a:lnTo>
                  <a:lnTo>
                    <a:pt x="5" y="27"/>
                  </a:lnTo>
                  <a:lnTo>
                    <a:pt x="3" y="28"/>
                  </a:lnTo>
                  <a:lnTo>
                    <a:pt x="0" y="30"/>
                  </a:lnTo>
                  <a:lnTo>
                    <a:pt x="1" y="28"/>
                  </a:lnTo>
                  <a:lnTo>
                    <a:pt x="1" y="26"/>
                  </a:lnTo>
                  <a:lnTo>
                    <a:pt x="3" y="24"/>
                  </a:lnTo>
                  <a:lnTo>
                    <a:pt x="5" y="22"/>
                  </a:lnTo>
                  <a:lnTo>
                    <a:pt x="7" y="20"/>
                  </a:lnTo>
                  <a:lnTo>
                    <a:pt x="9" y="18"/>
                  </a:lnTo>
                  <a:lnTo>
                    <a:pt x="14" y="16"/>
                  </a:lnTo>
                  <a:lnTo>
                    <a:pt x="21" y="13"/>
                  </a:lnTo>
                  <a:lnTo>
                    <a:pt x="28" y="9"/>
                  </a:lnTo>
                  <a:lnTo>
                    <a:pt x="35" y="6"/>
                  </a:lnTo>
                  <a:lnTo>
                    <a:pt x="42" y="3"/>
                  </a:lnTo>
                  <a:lnTo>
                    <a:pt x="47" y="1"/>
                  </a:lnTo>
                  <a:lnTo>
                    <a:pt x="51" y="0"/>
                  </a:lnTo>
                  <a:lnTo>
                    <a:pt x="55" y="0"/>
                  </a:lnTo>
                  <a:lnTo>
                    <a:pt x="59" y="0"/>
                  </a:lnTo>
                  <a:lnTo>
                    <a:pt x="63" y="1"/>
                  </a:lnTo>
                  <a:lnTo>
                    <a:pt x="66" y="2"/>
                  </a:lnTo>
                  <a:lnTo>
                    <a:pt x="71" y="3"/>
                  </a:lnTo>
                  <a:lnTo>
                    <a:pt x="76" y="6"/>
                  </a:lnTo>
                  <a:lnTo>
                    <a:pt x="80" y="9"/>
                  </a:lnTo>
                  <a:lnTo>
                    <a:pt x="86" y="12"/>
                  </a:lnTo>
                  <a:lnTo>
                    <a:pt x="113" y="32"/>
                  </a:lnTo>
                  <a:lnTo>
                    <a:pt x="137" y="50"/>
                  </a:lnTo>
                  <a:lnTo>
                    <a:pt x="143" y="55"/>
                  </a:lnTo>
                  <a:lnTo>
                    <a:pt x="148" y="58"/>
                  </a:lnTo>
                  <a:lnTo>
                    <a:pt x="153" y="60"/>
                  </a:lnTo>
                  <a:lnTo>
                    <a:pt x="157" y="61"/>
                  </a:lnTo>
                  <a:lnTo>
                    <a:pt x="161" y="63"/>
                  </a:lnTo>
                  <a:lnTo>
                    <a:pt x="166" y="64"/>
                  </a:lnTo>
                  <a:lnTo>
                    <a:pt x="170" y="64"/>
                  </a:lnTo>
                  <a:lnTo>
                    <a:pt x="175" y="64"/>
                  </a:lnTo>
                  <a:lnTo>
                    <a:pt x="178" y="64"/>
                  </a:lnTo>
                  <a:lnTo>
                    <a:pt x="182" y="62"/>
                  </a:lnTo>
                  <a:lnTo>
                    <a:pt x="186" y="61"/>
                  </a:lnTo>
                  <a:lnTo>
                    <a:pt x="188" y="59"/>
                  </a:lnTo>
                  <a:lnTo>
                    <a:pt x="193" y="57"/>
                  </a:lnTo>
                </a:path>
              </a:pathLst>
            </a:custGeom>
            <a:solidFill>
              <a:srgbClr val="FF0000"/>
            </a:solidFill>
            <a:ln w="12700" cap="rnd">
              <a:solidFill>
                <a:srgbClr val="FF0000"/>
              </a:solidFill>
              <a:round/>
              <a:headEnd/>
              <a:tailEnd/>
            </a:ln>
          </p:spPr>
          <p:txBody>
            <a:bodyPr/>
            <a:lstStyle/>
            <a:p>
              <a:endParaRPr lang="en-US"/>
            </a:p>
          </p:txBody>
        </p:sp>
        <p:sp>
          <p:nvSpPr>
            <p:cNvPr id="71785" name="Freeform 58"/>
            <p:cNvSpPr>
              <a:spLocks/>
            </p:cNvSpPr>
            <p:nvPr/>
          </p:nvSpPr>
          <p:spPr bwMode="auto">
            <a:xfrm>
              <a:off x="3679" y="1724"/>
              <a:ext cx="193" cy="81"/>
            </a:xfrm>
            <a:custGeom>
              <a:avLst/>
              <a:gdLst>
                <a:gd name="T0" fmla="*/ 192 w 193"/>
                <a:gd name="T1" fmla="*/ 56 h 81"/>
                <a:gd name="T2" fmla="*/ 189 w 193"/>
                <a:gd name="T3" fmla="*/ 61 h 81"/>
                <a:gd name="T4" fmla="*/ 184 w 193"/>
                <a:gd name="T5" fmla="*/ 66 h 81"/>
                <a:gd name="T6" fmla="*/ 176 w 193"/>
                <a:gd name="T7" fmla="*/ 72 h 81"/>
                <a:gd name="T8" fmla="*/ 164 w 193"/>
                <a:gd name="T9" fmla="*/ 76 h 81"/>
                <a:gd name="T10" fmla="*/ 154 w 193"/>
                <a:gd name="T11" fmla="*/ 79 h 81"/>
                <a:gd name="T12" fmla="*/ 146 w 193"/>
                <a:gd name="T13" fmla="*/ 80 h 81"/>
                <a:gd name="T14" fmla="*/ 138 w 193"/>
                <a:gd name="T15" fmla="*/ 78 h 81"/>
                <a:gd name="T16" fmla="*/ 130 w 193"/>
                <a:gd name="T17" fmla="*/ 75 h 81"/>
                <a:gd name="T18" fmla="*/ 121 w 193"/>
                <a:gd name="T19" fmla="*/ 69 h 81"/>
                <a:gd name="T20" fmla="*/ 65 w 193"/>
                <a:gd name="T21" fmla="*/ 31 h 81"/>
                <a:gd name="T22" fmla="*/ 55 w 193"/>
                <a:gd name="T23" fmla="*/ 26 h 81"/>
                <a:gd name="T24" fmla="*/ 45 w 193"/>
                <a:gd name="T25" fmla="*/ 21 h 81"/>
                <a:gd name="T26" fmla="*/ 36 w 193"/>
                <a:gd name="T27" fmla="*/ 19 h 81"/>
                <a:gd name="T28" fmla="*/ 28 w 193"/>
                <a:gd name="T29" fmla="*/ 18 h 81"/>
                <a:gd name="T30" fmla="*/ 20 w 193"/>
                <a:gd name="T31" fmla="*/ 19 h 81"/>
                <a:gd name="T32" fmla="*/ 11 w 193"/>
                <a:gd name="T33" fmla="*/ 22 h 81"/>
                <a:gd name="T34" fmla="*/ 5 w 193"/>
                <a:gd name="T35" fmla="*/ 24 h 81"/>
                <a:gd name="T36" fmla="*/ 0 w 193"/>
                <a:gd name="T37" fmla="*/ 27 h 81"/>
                <a:gd name="T38" fmla="*/ 2 w 193"/>
                <a:gd name="T39" fmla="*/ 23 h 81"/>
                <a:gd name="T40" fmla="*/ 4 w 193"/>
                <a:gd name="T41" fmla="*/ 20 h 81"/>
                <a:gd name="T42" fmla="*/ 9 w 193"/>
                <a:gd name="T43" fmla="*/ 16 h 81"/>
                <a:gd name="T44" fmla="*/ 19 w 193"/>
                <a:gd name="T45" fmla="*/ 11 h 81"/>
                <a:gd name="T46" fmla="*/ 34 w 193"/>
                <a:gd name="T47" fmla="*/ 5 h 81"/>
                <a:gd name="T48" fmla="*/ 46 w 193"/>
                <a:gd name="T49" fmla="*/ 1 h 81"/>
                <a:gd name="T50" fmla="*/ 55 w 193"/>
                <a:gd name="T51" fmla="*/ 0 h 81"/>
                <a:gd name="T52" fmla="*/ 62 w 193"/>
                <a:gd name="T53" fmla="*/ 0 h 81"/>
                <a:gd name="T54" fmla="*/ 71 w 193"/>
                <a:gd name="T55" fmla="*/ 3 h 81"/>
                <a:gd name="T56" fmla="*/ 80 w 193"/>
                <a:gd name="T57" fmla="*/ 8 h 81"/>
                <a:gd name="T58" fmla="*/ 113 w 193"/>
                <a:gd name="T59" fmla="*/ 30 h 81"/>
                <a:gd name="T60" fmla="*/ 144 w 193"/>
                <a:gd name="T61" fmla="*/ 50 h 81"/>
                <a:gd name="T62" fmla="*/ 153 w 193"/>
                <a:gd name="T63" fmla="*/ 55 h 81"/>
                <a:gd name="T64" fmla="*/ 162 w 193"/>
                <a:gd name="T65" fmla="*/ 58 h 81"/>
                <a:gd name="T66" fmla="*/ 171 w 193"/>
                <a:gd name="T67" fmla="*/ 59 h 81"/>
                <a:gd name="T68" fmla="*/ 179 w 193"/>
                <a:gd name="T69" fmla="*/ 59 h 81"/>
                <a:gd name="T70" fmla="*/ 186 w 193"/>
                <a:gd name="T71" fmla="*/ 57 h 81"/>
                <a:gd name="T72" fmla="*/ 190 w 193"/>
                <a:gd name="T73" fmla="*/ 52 h 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3"/>
                <a:gd name="T112" fmla="*/ 0 h 81"/>
                <a:gd name="T113" fmla="*/ 193 w 193"/>
                <a:gd name="T114" fmla="*/ 81 h 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3" h="81">
                  <a:moveTo>
                    <a:pt x="190" y="52"/>
                  </a:moveTo>
                  <a:lnTo>
                    <a:pt x="192" y="56"/>
                  </a:lnTo>
                  <a:lnTo>
                    <a:pt x="190" y="58"/>
                  </a:lnTo>
                  <a:lnTo>
                    <a:pt x="189" y="61"/>
                  </a:lnTo>
                  <a:lnTo>
                    <a:pt x="187" y="63"/>
                  </a:lnTo>
                  <a:lnTo>
                    <a:pt x="184" y="66"/>
                  </a:lnTo>
                  <a:lnTo>
                    <a:pt x="178" y="69"/>
                  </a:lnTo>
                  <a:lnTo>
                    <a:pt x="176" y="72"/>
                  </a:lnTo>
                  <a:lnTo>
                    <a:pt x="170" y="74"/>
                  </a:lnTo>
                  <a:lnTo>
                    <a:pt x="164" y="76"/>
                  </a:lnTo>
                  <a:lnTo>
                    <a:pt x="159" y="77"/>
                  </a:lnTo>
                  <a:lnTo>
                    <a:pt x="154" y="79"/>
                  </a:lnTo>
                  <a:lnTo>
                    <a:pt x="150" y="79"/>
                  </a:lnTo>
                  <a:lnTo>
                    <a:pt x="146" y="80"/>
                  </a:lnTo>
                  <a:lnTo>
                    <a:pt x="142" y="78"/>
                  </a:lnTo>
                  <a:lnTo>
                    <a:pt x="138" y="78"/>
                  </a:lnTo>
                  <a:lnTo>
                    <a:pt x="134" y="77"/>
                  </a:lnTo>
                  <a:lnTo>
                    <a:pt x="130" y="75"/>
                  </a:lnTo>
                  <a:lnTo>
                    <a:pt x="126" y="72"/>
                  </a:lnTo>
                  <a:lnTo>
                    <a:pt x="121" y="69"/>
                  </a:lnTo>
                  <a:lnTo>
                    <a:pt x="92" y="50"/>
                  </a:lnTo>
                  <a:lnTo>
                    <a:pt x="65" y="31"/>
                  </a:lnTo>
                  <a:lnTo>
                    <a:pt x="60" y="28"/>
                  </a:lnTo>
                  <a:lnTo>
                    <a:pt x="55" y="26"/>
                  </a:lnTo>
                  <a:lnTo>
                    <a:pt x="50" y="24"/>
                  </a:lnTo>
                  <a:lnTo>
                    <a:pt x="45" y="21"/>
                  </a:lnTo>
                  <a:lnTo>
                    <a:pt x="41" y="20"/>
                  </a:lnTo>
                  <a:lnTo>
                    <a:pt x="36" y="19"/>
                  </a:lnTo>
                  <a:lnTo>
                    <a:pt x="31" y="18"/>
                  </a:lnTo>
                  <a:lnTo>
                    <a:pt x="28" y="18"/>
                  </a:lnTo>
                  <a:lnTo>
                    <a:pt x="24" y="18"/>
                  </a:lnTo>
                  <a:lnTo>
                    <a:pt x="20" y="19"/>
                  </a:lnTo>
                  <a:lnTo>
                    <a:pt x="16" y="21"/>
                  </a:lnTo>
                  <a:lnTo>
                    <a:pt x="11" y="22"/>
                  </a:lnTo>
                  <a:lnTo>
                    <a:pt x="8" y="23"/>
                  </a:lnTo>
                  <a:lnTo>
                    <a:pt x="5" y="24"/>
                  </a:lnTo>
                  <a:lnTo>
                    <a:pt x="2" y="26"/>
                  </a:lnTo>
                  <a:lnTo>
                    <a:pt x="0" y="27"/>
                  </a:lnTo>
                  <a:lnTo>
                    <a:pt x="1" y="25"/>
                  </a:lnTo>
                  <a:lnTo>
                    <a:pt x="2" y="23"/>
                  </a:lnTo>
                  <a:lnTo>
                    <a:pt x="2" y="22"/>
                  </a:lnTo>
                  <a:lnTo>
                    <a:pt x="4" y="20"/>
                  </a:lnTo>
                  <a:lnTo>
                    <a:pt x="7" y="18"/>
                  </a:lnTo>
                  <a:lnTo>
                    <a:pt x="9" y="16"/>
                  </a:lnTo>
                  <a:lnTo>
                    <a:pt x="13" y="14"/>
                  </a:lnTo>
                  <a:lnTo>
                    <a:pt x="19" y="11"/>
                  </a:lnTo>
                  <a:lnTo>
                    <a:pt x="27" y="8"/>
                  </a:lnTo>
                  <a:lnTo>
                    <a:pt x="34" y="5"/>
                  </a:lnTo>
                  <a:lnTo>
                    <a:pt x="41" y="3"/>
                  </a:lnTo>
                  <a:lnTo>
                    <a:pt x="46" y="1"/>
                  </a:lnTo>
                  <a:lnTo>
                    <a:pt x="50" y="0"/>
                  </a:lnTo>
                  <a:lnTo>
                    <a:pt x="55" y="0"/>
                  </a:lnTo>
                  <a:lnTo>
                    <a:pt x="59" y="0"/>
                  </a:lnTo>
                  <a:lnTo>
                    <a:pt x="62" y="0"/>
                  </a:lnTo>
                  <a:lnTo>
                    <a:pt x="66" y="1"/>
                  </a:lnTo>
                  <a:lnTo>
                    <a:pt x="71" y="3"/>
                  </a:lnTo>
                  <a:lnTo>
                    <a:pt x="75" y="5"/>
                  </a:lnTo>
                  <a:lnTo>
                    <a:pt x="80" y="8"/>
                  </a:lnTo>
                  <a:lnTo>
                    <a:pt x="85" y="12"/>
                  </a:lnTo>
                  <a:lnTo>
                    <a:pt x="113" y="30"/>
                  </a:lnTo>
                  <a:lnTo>
                    <a:pt x="137" y="46"/>
                  </a:lnTo>
                  <a:lnTo>
                    <a:pt x="144" y="50"/>
                  </a:lnTo>
                  <a:lnTo>
                    <a:pt x="148" y="53"/>
                  </a:lnTo>
                  <a:lnTo>
                    <a:pt x="153" y="55"/>
                  </a:lnTo>
                  <a:lnTo>
                    <a:pt x="157" y="57"/>
                  </a:lnTo>
                  <a:lnTo>
                    <a:pt x="162" y="58"/>
                  </a:lnTo>
                  <a:lnTo>
                    <a:pt x="166" y="59"/>
                  </a:lnTo>
                  <a:lnTo>
                    <a:pt x="171" y="59"/>
                  </a:lnTo>
                  <a:lnTo>
                    <a:pt x="175" y="59"/>
                  </a:lnTo>
                  <a:lnTo>
                    <a:pt x="179" y="59"/>
                  </a:lnTo>
                  <a:lnTo>
                    <a:pt x="183" y="58"/>
                  </a:lnTo>
                  <a:lnTo>
                    <a:pt x="186" y="57"/>
                  </a:lnTo>
                  <a:lnTo>
                    <a:pt x="189" y="55"/>
                  </a:lnTo>
                  <a:lnTo>
                    <a:pt x="190" y="52"/>
                  </a:lnTo>
                </a:path>
              </a:pathLst>
            </a:custGeom>
            <a:solidFill>
              <a:srgbClr val="FF0000"/>
            </a:solidFill>
            <a:ln w="12700" cap="rnd">
              <a:solidFill>
                <a:srgbClr val="FF0000"/>
              </a:solidFill>
              <a:round/>
              <a:headEnd/>
              <a:tailEnd/>
            </a:ln>
          </p:spPr>
          <p:txBody>
            <a:bodyPr/>
            <a:lstStyle/>
            <a:p>
              <a:endParaRPr lang="en-US"/>
            </a:p>
          </p:txBody>
        </p:sp>
        <p:sp>
          <p:nvSpPr>
            <p:cNvPr id="71786" name="Freeform 59"/>
            <p:cNvSpPr>
              <a:spLocks/>
            </p:cNvSpPr>
            <p:nvPr/>
          </p:nvSpPr>
          <p:spPr bwMode="auto">
            <a:xfrm>
              <a:off x="3527" y="1803"/>
              <a:ext cx="196" cy="80"/>
            </a:xfrm>
            <a:custGeom>
              <a:avLst/>
              <a:gdLst>
                <a:gd name="T0" fmla="*/ 193 w 196"/>
                <a:gd name="T1" fmla="*/ 55 h 80"/>
                <a:gd name="T2" fmla="*/ 189 w 196"/>
                <a:gd name="T3" fmla="*/ 60 h 80"/>
                <a:gd name="T4" fmla="*/ 183 w 196"/>
                <a:gd name="T5" fmla="*/ 66 h 80"/>
                <a:gd name="T6" fmla="*/ 176 w 196"/>
                <a:gd name="T7" fmla="*/ 71 h 80"/>
                <a:gd name="T8" fmla="*/ 165 w 196"/>
                <a:gd name="T9" fmla="*/ 76 h 80"/>
                <a:gd name="T10" fmla="*/ 156 w 196"/>
                <a:gd name="T11" fmla="*/ 78 h 80"/>
                <a:gd name="T12" fmla="*/ 147 w 196"/>
                <a:gd name="T13" fmla="*/ 79 h 80"/>
                <a:gd name="T14" fmla="*/ 139 w 196"/>
                <a:gd name="T15" fmla="*/ 77 h 80"/>
                <a:gd name="T16" fmla="*/ 131 w 196"/>
                <a:gd name="T17" fmla="*/ 75 h 80"/>
                <a:gd name="T18" fmla="*/ 121 w 196"/>
                <a:gd name="T19" fmla="*/ 68 h 80"/>
                <a:gd name="T20" fmla="*/ 66 w 196"/>
                <a:gd name="T21" fmla="*/ 32 h 80"/>
                <a:gd name="T22" fmla="*/ 56 w 196"/>
                <a:gd name="T23" fmla="*/ 26 h 80"/>
                <a:gd name="T24" fmla="*/ 47 w 196"/>
                <a:gd name="T25" fmla="*/ 22 h 80"/>
                <a:gd name="T26" fmla="*/ 37 w 196"/>
                <a:gd name="T27" fmla="*/ 19 h 80"/>
                <a:gd name="T28" fmla="*/ 29 w 196"/>
                <a:gd name="T29" fmla="*/ 19 h 80"/>
                <a:gd name="T30" fmla="*/ 21 w 196"/>
                <a:gd name="T31" fmla="*/ 19 h 80"/>
                <a:gd name="T32" fmla="*/ 12 w 196"/>
                <a:gd name="T33" fmla="*/ 22 h 80"/>
                <a:gd name="T34" fmla="*/ 5 w 196"/>
                <a:gd name="T35" fmla="*/ 25 h 80"/>
                <a:gd name="T36" fmla="*/ 0 w 196"/>
                <a:gd name="T37" fmla="*/ 27 h 80"/>
                <a:gd name="T38" fmla="*/ 1 w 196"/>
                <a:gd name="T39" fmla="*/ 24 h 80"/>
                <a:gd name="T40" fmla="*/ 5 w 196"/>
                <a:gd name="T41" fmla="*/ 20 h 80"/>
                <a:gd name="T42" fmla="*/ 9 w 196"/>
                <a:gd name="T43" fmla="*/ 17 h 80"/>
                <a:gd name="T44" fmla="*/ 21 w 196"/>
                <a:gd name="T45" fmla="*/ 12 h 80"/>
                <a:gd name="T46" fmla="*/ 35 w 196"/>
                <a:gd name="T47" fmla="*/ 5 h 80"/>
                <a:gd name="T48" fmla="*/ 47 w 196"/>
                <a:gd name="T49" fmla="*/ 1 h 80"/>
                <a:gd name="T50" fmla="*/ 55 w 196"/>
                <a:gd name="T51" fmla="*/ 0 h 80"/>
                <a:gd name="T52" fmla="*/ 63 w 196"/>
                <a:gd name="T53" fmla="*/ 1 h 80"/>
                <a:gd name="T54" fmla="*/ 71 w 196"/>
                <a:gd name="T55" fmla="*/ 3 h 80"/>
                <a:gd name="T56" fmla="*/ 81 w 196"/>
                <a:gd name="T57" fmla="*/ 8 h 80"/>
                <a:gd name="T58" fmla="*/ 114 w 196"/>
                <a:gd name="T59" fmla="*/ 30 h 80"/>
                <a:gd name="T60" fmla="*/ 145 w 196"/>
                <a:gd name="T61" fmla="*/ 50 h 80"/>
                <a:gd name="T62" fmla="*/ 154 w 196"/>
                <a:gd name="T63" fmla="*/ 55 h 80"/>
                <a:gd name="T64" fmla="*/ 163 w 196"/>
                <a:gd name="T65" fmla="*/ 58 h 80"/>
                <a:gd name="T66" fmla="*/ 172 w 196"/>
                <a:gd name="T67" fmla="*/ 59 h 80"/>
                <a:gd name="T68" fmla="*/ 180 w 196"/>
                <a:gd name="T69" fmla="*/ 59 h 80"/>
                <a:gd name="T70" fmla="*/ 188 w 196"/>
                <a:gd name="T71" fmla="*/ 56 h 80"/>
                <a:gd name="T72" fmla="*/ 195 w 196"/>
                <a:gd name="T73" fmla="*/ 52 h 8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6"/>
                <a:gd name="T112" fmla="*/ 0 h 80"/>
                <a:gd name="T113" fmla="*/ 196 w 196"/>
                <a:gd name="T114" fmla="*/ 80 h 8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6" h="80">
                  <a:moveTo>
                    <a:pt x="195" y="52"/>
                  </a:moveTo>
                  <a:lnTo>
                    <a:pt x="193" y="55"/>
                  </a:lnTo>
                  <a:lnTo>
                    <a:pt x="191" y="58"/>
                  </a:lnTo>
                  <a:lnTo>
                    <a:pt x="189" y="60"/>
                  </a:lnTo>
                  <a:lnTo>
                    <a:pt x="186" y="63"/>
                  </a:lnTo>
                  <a:lnTo>
                    <a:pt x="183" y="66"/>
                  </a:lnTo>
                  <a:lnTo>
                    <a:pt x="180" y="68"/>
                  </a:lnTo>
                  <a:lnTo>
                    <a:pt x="176" y="71"/>
                  </a:lnTo>
                  <a:lnTo>
                    <a:pt x="170" y="74"/>
                  </a:lnTo>
                  <a:lnTo>
                    <a:pt x="165" y="76"/>
                  </a:lnTo>
                  <a:lnTo>
                    <a:pt x="160" y="77"/>
                  </a:lnTo>
                  <a:lnTo>
                    <a:pt x="156" y="78"/>
                  </a:lnTo>
                  <a:lnTo>
                    <a:pt x="152" y="78"/>
                  </a:lnTo>
                  <a:lnTo>
                    <a:pt x="147" y="79"/>
                  </a:lnTo>
                  <a:lnTo>
                    <a:pt x="144" y="78"/>
                  </a:lnTo>
                  <a:lnTo>
                    <a:pt x="139" y="77"/>
                  </a:lnTo>
                  <a:lnTo>
                    <a:pt x="136" y="76"/>
                  </a:lnTo>
                  <a:lnTo>
                    <a:pt x="131" y="75"/>
                  </a:lnTo>
                  <a:lnTo>
                    <a:pt x="126" y="72"/>
                  </a:lnTo>
                  <a:lnTo>
                    <a:pt x="121" y="68"/>
                  </a:lnTo>
                  <a:lnTo>
                    <a:pt x="94" y="50"/>
                  </a:lnTo>
                  <a:lnTo>
                    <a:pt x="66" y="32"/>
                  </a:lnTo>
                  <a:lnTo>
                    <a:pt x="60" y="29"/>
                  </a:lnTo>
                  <a:lnTo>
                    <a:pt x="56" y="26"/>
                  </a:lnTo>
                  <a:lnTo>
                    <a:pt x="51" y="24"/>
                  </a:lnTo>
                  <a:lnTo>
                    <a:pt x="47" y="22"/>
                  </a:lnTo>
                  <a:lnTo>
                    <a:pt x="41" y="20"/>
                  </a:lnTo>
                  <a:lnTo>
                    <a:pt x="37" y="19"/>
                  </a:lnTo>
                  <a:lnTo>
                    <a:pt x="33" y="18"/>
                  </a:lnTo>
                  <a:lnTo>
                    <a:pt x="29" y="19"/>
                  </a:lnTo>
                  <a:lnTo>
                    <a:pt x="24" y="19"/>
                  </a:lnTo>
                  <a:lnTo>
                    <a:pt x="21" y="19"/>
                  </a:lnTo>
                  <a:lnTo>
                    <a:pt x="17" y="21"/>
                  </a:lnTo>
                  <a:lnTo>
                    <a:pt x="12" y="22"/>
                  </a:lnTo>
                  <a:lnTo>
                    <a:pt x="9" y="23"/>
                  </a:lnTo>
                  <a:lnTo>
                    <a:pt x="5" y="25"/>
                  </a:lnTo>
                  <a:lnTo>
                    <a:pt x="3" y="26"/>
                  </a:lnTo>
                  <a:lnTo>
                    <a:pt x="0" y="27"/>
                  </a:lnTo>
                  <a:lnTo>
                    <a:pt x="1" y="26"/>
                  </a:lnTo>
                  <a:lnTo>
                    <a:pt x="1" y="24"/>
                  </a:lnTo>
                  <a:lnTo>
                    <a:pt x="3" y="22"/>
                  </a:lnTo>
                  <a:lnTo>
                    <a:pt x="5" y="20"/>
                  </a:lnTo>
                  <a:lnTo>
                    <a:pt x="7" y="18"/>
                  </a:lnTo>
                  <a:lnTo>
                    <a:pt x="9" y="17"/>
                  </a:lnTo>
                  <a:lnTo>
                    <a:pt x="14" y="15"/>
                  </a:lnTo>
                  <a:lnTo>
                    <a:pt x="21" y="12"/>
                  </a:lnTo>
                  <a:lnTo>
                    <a:pt x="28" y="8"/>
                  </a:lnTo>
                  <a:lnTo>
                    <a:pt x="35" y="5"/>
                  </a:lnTo>
                  <a:lnTo>
                    <a:pt x="42" y="3"/>
                  </a:lnTo>
                  <a:lnTo>
                    <a:pt x="47" y="1"/>
                  </a:lnTo>
                  <a:lnTo>
                    <a:pt x="51" y="0"/>
                  </a:lnTo>
                  <a:lnTo>
                    <a:pt x="55" y="0"/>
                  </a:lnTo>
                  <a:lnTo>
                    <a:pt x="60" y="0"/>
                  </a:lnTo>
                  <a:lnTo>
                    <a:pt x="63" y="1"/>
                  </a:lnTo>
                  <a:lnTo>
                    <a:pt x="67" y="2"/>
                  </a:lnTo>
                  <a:lnTo>
                    <a:pt x="71" y="3"/>
                  </a:lnTo>
                  <a:lnTo>
                    <a:pt x="76" y="6"/>
                  </a:lnTo>
                  <a:lnTo>
                    <a:pt x="81" y="8"/>
                  </a:lnTo>
                  <a:lnTo>
                    <a:pt x="87" y="11"/>
                  </a:lnTo>
                  <a:lnTo>
                    <a:pt x="114" y="30"/>
                  </a:lnTo>
                  <a:lnTo>
                    <a:pt x="138" y="46"/>
                  </a:lnTo>
                  <a:lnTo>
                    <a:pt x="145" y="50"/>
                  </a:lnTo>
                  <a:lnTo>
                    <a:pt x="150" y="53"/>
                  </a:lnTo>
                  <a:lnTo>
                    <a:pt x="154" y="55"/>
                  </a:lnTo>
                  <a:lnTo>
                    <a:pt x="159" y="56"/>
                  </a:lnTo>
                  <a:lnTo>
                    <a:pt x="163" y="58"/>
                  </a:lnTo>
                  <a:lnTo>
                    <a:pt x="168" y="59"/>
                  </a:lnTo>
                  <a:lnTo>
                    <a:pt x="172" y="59"/>
                  </a:lnTo>
                  <a:lnTo>
                    <a:pt x="177" y="59"/>
                  </a:lnTo>
                  <a:lnTo>
                    <a:pt x="180" y="59"/>
                  </a:lnTo>
                  <a:lnTo>
                    <a:pt x="184" y="57"/>
                  </a:lnTo>
                  <a:lnTo>
                    <a:pt x="188" y="56"/>
                  </a:lnTo>
                  <a:lnTo>
                    <a:pt x="190" y="54"/>
                  </a:lnTo>
                  <a:lnTo>
                    <a:pt x="195" y="52"/>
                  </a:lnTo>
                </a:path>
              </a:pathLst>
            </a:custGeom>
            <a:solidFill>
              <a:srgbClr val="FF0000"/>
            </a:solidFill>
            <a:ln w="12700" cap="rnd">
              <a:solidFill>
                <a:srgbClr val="FF0000"/>
              </a:solidFill>
              <a:round/>
              <a:headEnd/>
              <a:tailEnd/>
            </a:ln>
          </p:spPr>
          <p:txBody>
            <a:bodyPr/>
            <a:lstStyle/>
            <a:p>
              <a:endParaRPr lang="en-US"/>
            </a:p>
          </p:txBody>
        </p:sp>
        <p:sp>
          <p:nvSpPr>
            <p:cNvPr id="71787" name="Freeform 60"/>
            <p:cNvSpPr>
              <a:spLocks/>
            </p:cNvSpPr>
            <p:nvPr/>
          </p:nvSpPr>
          <p:spPr bwMode="auto">
            <a:xfrm>
              <a:off x="3978" y="1575"/>
              <a:ext cx="192" cy="86"/>
            </a:xfrm>
            <a:custGeom>
              <a:avLst/>
              <a:gdLst>
                <a:gd name="T0" fmla="*/ 191 w 192"/>
                <a:gd name="T1" fmla="*/ 59 h 86"/>
                <a:gd name="T2" fmla="*/ 188 w 192"/>
                <a:gd name="T3" fmla="*/ 65 h 86"/>
                <a:gd name="T4" fmla="*/ 183 w 192"/>
                <a:gd name="T5" fmla="*/ 70 h 86"/>
                <a:gd name="T6" fmla="*/ 175 w 192"/>
                <a:gd name="T7" fmla="*/ 76 h 86"/>
                <a:gd name="T8" fmla="*/ 163 w 192"/>
                <a:gd name="T9" fmla="*/ 81 h 86"/>
                <a:gd name="T10" fmla="*/ 153 w 192"/>
                <a:gd name="T11" fmla="*/ 84 h 86"/>
                <a:gd name="T12" fmla="*/ 145 w 192"/>
                <a:gd name="T13" fmla="*/ 85 h 86"/>
                <a:gd name="T14" fmla="*/ 138 w 192"/>
                <a:gd name="T15" fmla="*/ 83 h 86"/>
                <a:gd name="T16" fmla="*/ 130 w 192"/>
                <a:gd name="T17" fmla="*/ 80 h 86"/>
                <a:gd name="T18" fmla="*/ 120 w 192"/>
                <a:gd name="T19" fmla="*/ 73 h 86"/>
                <a:gd name="T20" fmla="*/ 65 w 192"/>
                <a:gd name="T21" fmla="*/ 33 h 86"/>
                <a:gd name="T22" fmla="*/ 54 w 192"/>
                <a:gd name="T23" fmla="*/ 28 h 86"/>
                <a:gd name="T24" fmla="*/ 45 w 192"/>
                <a:gd name="T25" fmla="*/ 23 h 86"/>
                <a:gd name="T26" fmla="*/ 36 w 192"/>
                <a:gd name="T27" fmla="*/ 20 h 86"/>
                <a:gd name="T28" fmla="*/ 28 w 192"/>
                <a:gd name="T29" fmla="*/ 19 h 86"/>
                <a:gd name="T30" fmla="*/ 20 w 192"/>
                <a:gd name="T31" fmla="*/ 20 h 86"/>
                <a:gd name="T32" fmla="*/ 11 w 192"/>
                <a:gd name="T33" fmla="*/ 23 h 86"/>
                <a:gd name="T34" fmla="*/ 5 w 192"/>
                <a:gd name="T35" fmla="*/ 25 h 86"/>
                <a:gd name="T36" fmla="*/ 0 w 192"/>
                <a:gd name="T37" fmla="*/ 29 h 86"/>
                <a:gd name="T38" fmla="*/ 2 w 192"/>
                <a:gd name="T39" fmla="*/ 25 h 86"/>
                <a:gd name="T40" fmla="*/ 4 w 192"/>
                <a:gd name="T41" fmla="*/ 21 h 86"/>
                <a:gd name="T42" fmla="*/ 9 w 192"/>
                <a:gd name="T43" fmla="*/ 18 h 86"/>
                <a:gd name="T44" fmla="*/ 19 w 192"/>
                <a:gd name="T45" fmla="*/ 12 h 86"/>
                <a:gd name="T46" fmla="*/ 34 w 192"/>
                <a:gd name="T47" fmla="*/ 6 h 86"/>
                <a:gd name="T48" fmla="*/ 45 w 192"/>
                <a:gd name="T49" fmla="*/ 1 h 86"/>
                <a:gd name="T50" fmla="*/ 54 w 192"/>
                <a:gd name="T51" fmla="*/ 0 h 86"/>
                <a:gd name="T52" fmla="*/ 62 w 192"/>
                <a:gd name="T53" fmla="*/ 0 h 86"/>
                <a:gd name="T54" fmla="*/ 71 w 192"/>
                <a:gd name="T55" fmla="*/ 3 h 86"/>
                <a:gd name="T56" fmla="*/ 80 w 192"/>
                <a:gd name="T57" fmla="*/ 9 h 86"/>
                <a:gd name="T58" fmla="*/ 113 w 192"/>
                <a:gd name="T59" fmla="*/ 32 h 86"/>
                <a:gd name="T60" fmla="*/ 143 w 192"/>
                <a:gd name="T61" fmla="*/ 54 h 86"/>
                <a:gd name="T62" fmla="*/ 152 w 192"/>
                <a:gd name="T63" fmla="*/ 58 h 86"/>
                <a:gd name="T64" fmla="*/ 161 w 192"/>
                <a:gd name="T65" fmla="*/ 62 h 86"/>
                <a:gd name="T66" fmla="*/ 170 w 192"/>
                <a:gd name="T67" fmla="*/ 63 h 86"/>
                <a:gd name="T68" fmla="*/ 178 w 192"/>
                <a:gd name="T69" fmla="*/ 63 h 86"/>
                <a:gd name="T70" fmla="*/ 185 w 192"/>
                <a:gd name="T71" fmla="*/ 60 h 86"/>
                <a:gd name="T72" fmla="*/ 189 w 192"/>
                <a:gd name="T73" fmla="*/ 55 h 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2"/>
                <a:gd name="T112" fmla="*/ 0 h 86"/>
                <a:gd name="T113" fmla="*/ 192 w 192"/>
                <a:gd name="T114" fmla="*/ 86 h 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2" h="86">
                  <a:moveTo>
                    <a:pt x="189" y="55"/>
                  </a:moveTo>
                  <a:lnTo>
                    <a:pt x="191" y="59"/>
                  </a:lnTo>
                  <a:lnTo>
                    <a:pt x="189" y="62"/>
                  </a:lnTo>
                  <a:lnTo>
                    <a:pt x="188" y="65"/>
                  </a:lnTo>
                  <a:lnTo>
                    <a:pt x="186" y="67"/>
                  </a:lnTo>
                  <a:lnTo>
                    <a:pt x="183" y="70"/>
                  </a:lnTo>
                  <a:lnTo>
                    <a:pt x="177" y="74"/>
                  </a:lnTo>
                  <a:lnTo>
                    <a:pt x="175" y="76"/>
                  </a:lnTo>
                  <a:lnTo>
                    <a:pt x="169" y="78"/>
                  </a:lnTo>
                  <a:lnTo>
                    <a:pt x="163" y="81"/>
                  </a:lnTo>
                  <a:lnTo>
                    <a:pt x="158" y="82"/>
                  </a:lnTo>
                  <a:lnTo>
                    <a:pt x="153" y="84"/>
                  </a:lnTo>
                  <a:lnTo>
                    <a:pt x="150" y="84"/>
                  </a:lnTo>
                  <a:lnTo>
                    <a:pt x="145" y="85"/>
                  </a:lnTo>
                  <a:lnTo>
                    <a:pt x="142" y="83"/>
                  </a:lnTo>
                  <a:lnTo>
                    <a:pt x="138" y="83"/>
                  </a:lnTo>
                  <a:lnTo>
                    <a:pt x="133" y="82"/>
                  </a:lnTo>
                  <a:lnTo>
                    <a:pt x="130" y="80"/>
                  </a:lnTo>
                  <a:lnTo>
                    <a:pt x="125" y="77"/>
                  </a:lnTo>
                  <a:lnTo>
                    <a:pt x="120" y="73"/>
                  </a:lnTo>
                  <a:lnTo>
                    <a:pt x="92" y="53"/>
                  </a:lnTo>
                  <a:lnTo>
                    <a:pt x="65" y="33"/>
                  </a:lnTo>
                  <a:lnTo>
                    <a:pt x="59" y="30"/>
                  </a:lnTo>
                  <a:lnTo>
                    <a:pt x="54" y="28"/>
                  </a:lnTo>
                  <a:lnTo>
                    <a:pt x="50" y="25"/>
                  </a:lnTo>
                  <a:lnTo>
                    <a:pt x="45" y="23"/>
                  </a:lnTo>
                  <a:lnTo>
                    <a:pt x="41" y="21"/>
                  </a:lnTo>
                  <a:lnTo>
                    <a:pt x="36" y="20"/>
                  </a:lnTo>
                  <a:lnTo>
                    <a:pt x="31" y="19"/>
                  </a:lnTo>
                  <a:lnTo>
                    <a:pt x="28" y="19"/>
                  </a:lnTo>
                  <a:lnTo>
                    <a:pt x="24" y="19"/>
                  </a:lnTo>
                  <a:lnTo>
                    <a:pt x="20" y="20"/>
                  </a:lnTo>
                  <a:lnTo>
                    <a:pt x="16" y="22"/>
                  </a:lnTo>
                  <a:lnTo>
                    <a:pt x="11" y="23"/>
                  </a:lnTo>
                  <a:lnTo>
                    <a:pt x="8" y="24"/>
                  </a:lnTo>
                  <a:lnTo>
                    <a:pt x="5" y="25"/>
                  </a:lnTo>
                  <a:lnTo>
                    <a:pt x="2" y="28"/>
                  </a:lnTo>
                  <a:lnTo>
                    <a:pt x="0" y="29"/>
                  </a:lnTo>
                  <a:lnTo>
                    <a:pt x="1" y="27"/>
                  </a:lnTo>
                  <a:lnTo>
                    <a:pt x="2" y="25"/>
                  </a:lnTo>
                  <a:lnTo>
                    <a:pt x="2" y="23"/>
                  </a:lnTo>
                  <a:lnTo>
                    <a:pt x="4" y="21"/>
                  </a:lnTo>
                  <a:lnTo>
                    <a:pt x="7" y="19"/>
                  </a:lnTo>
                  <a:lnTo>
                    <a:pt x="9" y="18"/>
                  </a:lnTo>
                  <a:lnTo>
                    <a:pt x="13" y="15"/>
                  </a:lnTo>
                  <a:lnTo>
                    <a:pt x="19" y="12"/>
                  </a:lnTo>
                  <a:lnTo>
                    <a:pt x="27" y="9"/>
                  </a:lnTo>
                  <a:lnTo>
                    <a:pt x="34" y="6"/>
                  </a:lnTo>
                  <a:lnTo>
                    <a:pt x="41" y="3"/>
                  </a:lnTo>
                  <a:lnTo>
                    <a:pt x="45" y="1"/>
                  </a:lnTo>
                  <a:lnTo>
                    <a:pt x="50" y="0"/>
                  </a:lnTo>
                  <a:lnTo>
                    <a:pt x="54" y="0"/>
                  </a:lnTo>
                  <a:lnTo>
                    <a:pt x="58" y="0"/>
                  </a:lnTo>
                  <a:lnTo>
                    <a:pt x="62" y="0"/>
                  </a:lnTo>
                  <a:lnTo>
                    <a:pt x="66" y="1"/>
                  </a:lnTo>
                  <a:lnTo>
                    <a:pt x="71" y="3"/>
                  </a:lnTo>
                  <a:lnTo>
                    <a:pt x="75" y="6"/>
                  </a:lnTo>
                  <a:lnTo>
                    <a:pt x="80" y="9"/>
                  </a:lnTo>
                  <a:lnTo>
                    <a:pt x="85" y="12"/>
                  </a:lnTo>
                  <a:lnTo>
                    <a:pt x="113" y="32"/>
                  </a:lnTo>
                  <a:lnTo>
                    <a:pt x="136" y="49"/>
                  </a:lnTo>
                  <a:lnTo>
                    <a:pt x="143" y="54"/>
                  </a:lnTo>
                  <a:lnTo>
                    <a:pt x="148" y="56"/>
                  </a:lnTo>
                  <a:lnTo>
                    <a:pt x="152" y="58"/>
                  </a:lnTo>
                  <a:lnTo>
                    <a:pt x="156" y="60"/>
                  </a:lnTo>
                  <a:lnTo>
                    <a:pt x="161" y="62"/>
                  </a:lnTo>
                  <a:lnTo>
                    <a:pt x="165" y="63"/>
                  </a:lnTo>
                  <a:lnTo>
                    <a:pt x="170" y="63"/>
                  </a:lnTo>
                  <a:lnTo>
                    <a:pt x="174" y="63"/>
                  </a:lnTo>
                  <a:lnTo>
                    <a:pt x="178" y="63"/>
                  </a:lnTo>
                  <a:lnTo>
                    <a:pt x="182" y="61"/>
                  </a:lnTo>
                  <a:lnTo>
                    <a:pt x="185" y="60"/>
                  </a:lnTo>
                  <a:lnTo>
                    <a:pt x="188" y="58"/>
                  </a:lnTo>
                  <a:lnTo>
                    <a:pt x="189" y="55"/>
                  </a:lnTo>
                </a:path>
              </a:pathLst>
            </a:custGeom>
            <a:solidFill>
              <a:srgbClr val="FF0000"/>
            </a:solidFill>
            <a:ln w="12700" cap="rnd">
              <a:solidFill>
                <a:srgbClr val="FF0000"/>
              </a:solidFill>
              <a:round/>
              <a:headEnd/>
              <a:tailEnd/>
            </a:ln>
          </p:spPr>
          <p:txBody>
            <a:bodyPr/>
            <a:lstStyle/>
            <a:p>
              <a:endParaRPr lang="en-US"/>
            </a:p>
          </p:txBody>
        </p:sp>
        <p:sp>
          <p:nvSpPr>
            <p:cNvPr id="71788" name="Freeform 61"/>
            <p:cNvSpPr>
              <a:spLocks/>
            </p:cNvSpPr>
            <p:nvPr/>
          </p:nvSpPr>
          <p:spPr bwMode="auto">
            <a:xfrm>
              <a:off x="3825" y="1650"/>
              <a:ext cx="197" cy="86"/>
            </a:xfrm>
            <a:custGeom>
              <a:avLst/>
              <a:gdLst>
                <a:gd name="T0" fmla="*/ 194 w 197"/>
                <a:gd name="T1" fmla="*/ 59 h 86"/>
                <a:gd name="T2" fmla="*/ 190 w 197"/>
                <a:gd name="T3" fmla="*/ 65 h 86"/>
                <a:gd name="T4" fmla="*/ 184 w 197"/>
                <a:gd name="T5" fmla="*/ 71 h 86"/>
                <a:gd name="T6" fmla="*/ 177 w 197"/>
                <a:gd name="T7" fmla="*/ 76 h 86"/>
                <a:gd name="T8" fmla="*/ 165 w 197"/>
                <a:gd name="T9" fmla="*/ 82 h 86"/>
                <a:gd name="T10" fmla="*/ 157 w 197"/>
                <a:gd name="T11" fmla="*/ 84 h 86"/>
                <a:gd name="T12" fmla="*/ 148 w 197"/>
                <a:gd name="T13" fmla="*/ 85 h 86"/>
                <a:gd name="T14" fmla="*/ 140 w 197"/>
                <a:gd name="T15" fmla="*/ 83 h 86"/>
                <a:gd name="T16" fmla="*/ 132 w 197"/>
                <a:gd name="T17" fmla="*/ 80 h 86"/>
                <a:gd name="T18" fmla="*/ 121 w 197"/>
                <a:gd name="T19" fmla="*/ 74 h 86"/>
                <a:gd name="T20" fmla="*/ 66 w 197"/>
                <a:gd name="T21" fmla="*/ 34 h 86"/>
                <a:gd name="T22" fmla="*/ 56 w 197"/>
                <a:gd name="T23" fmla="*/ 28 h 86"/>
                <a:gd name="T24" fmla="*/ 47 w 197"/>
                <a:gd name="T25" fmla="*/ 24 h 86"/>
                <a:gd name="T26" fmla="*/ 37 w 197"/>
                <a:gd name="T27" fmla="*/ 20 h 86"/>
                <a:gd name="T28" fmla="*/ 29 w 197"/>
                <a:gd name="T29" fmla="*/ 20 h 86"/>
                <a:gd name="T30" fmla="*/ 21 w 197"/>
                <a:gd name="T31" fmla="*/ 21 h 86"/>
                <a:gd name="T32" fmla="*/ 12 w 197"/>
                <a:gd name="T33" fmla="*/ 24 h 86"/>
                <a:gd name="T34" fmla="*/ 5 w 197"/>
                <a:gd name="T35" fmla="*/ 27 h 86"/>
                <a:gd name="T36" fmla="*/ 0 w 197"/>
                <a:gd name="T37" fmla="*/ 29 h 86"/>
                <a:gd name="T38" fmla="*/ 1 w 197"/>
                <a:gd name="T39" fmla="*/ 26 h 86"/>
                <a:gd name="T40" fmla="*/ 5 w 197"/>
                <a:gd name="T41" fmla="*/ 21 h 86"/>
                <a:gd name="T42" fmla="*/ 9 w 197"/>
                <a:gd name="T43" fmla="*/ 18 h 86"/>
                <a:gd name="T44" fmla="*/ 21 w 197"/>
                <a:gd name="T45" fmla="*/ 13 h 86"/>
                <a:gd name="T46" fmla="*/ 35 w 197"/>
                <a:gd name="T47" fmla="*/ 6 h 86"/>
                <a:gd name="T48" fmla="*/ 47 w 197"/>
                <a:gd name="T49" fmla="*/ 1 h 86"/>
                <a:gd name="T50" fmla="*/ 56 w 197"/>
                <a:gd name="T51" fmla="*/ 0 h 86"/>
                <a:gd name="T52" fmla="*/ 64 w 197"/>
                <a:gd name="T53" fmla="*/ 1 h 86"/>
                <a:gd name="T54" fmla="*/ 72 w 197"/>
                <a:gd name="T55" fmla="*/ 3 h 86"/>
                <a:gd name="T56" fmla="*/ 81 w 197"/>
                <a:gd name="T57" fmla="*/ 9 h 86"/>
                <a:gd name="T58" fmla="*/ 115 w 197"/>
                <a:gd name="T59" fmla="*/ 32 h 86"/>
                <a:gd name="T60" fmla="*/ 146 w 197"/>
                <a:gd name="T61" fmla="*/ 54 h 86"/>
                <a:gd name="T62" fmla="*/ 155 w 197"/>
                <a:gd name="T63" fmla="*/ 59 h 86"/>
                <a:gd name="T64" fmla="*/ 164 w 197"/>
                <a:gd name="T65" fmla="*/ 63 h 86"/>
                <a:gd name="T66" fmla="*/ 173 w 197"/>
                <a:gd name="T67" fmla="*/ 64 h 86"/>
                <a:gd name="T68" fmla="*/ 181 w 197"/>
                <a:gd name="T69" fmla="*/ 63 h 86"/>
                <a:gd name="T70" fmla="*/ 189 w 197"/>
                <a:gd name="T71" fmla="*/ 60 h 86"/>
                <a:gd name="T72" fmla="*/ 196 w 197"/>
                <a:gd name="T73" fmla="*/ 56 h 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7"/>
                <a:gd name="T112" fmla="*/ 0 h 86"/>
                <a:gd name="T113" fmla="*/ 197 w 197"/>
                <a:gd name="T114" fmla="*/ 86 h 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7" h="86">
                  <a:moveTo>
                    <a:pt x="196" y="56"/>
                  </a:moveTo>
                  <a:lnTo>
                    <a:pt x="194" y="59"/>
                  </a:lnTo>
                  <a:lnTo>
                    <a:pt x="192" y="62"/>
                  </a:lnTo>
                  <a:lnTo>
                    <a:pt x="190" y="65"/>
                  </a:lnTo>
                  <a:lnTo>
                    <a:pt x="187" y="68"/>
                  </a:lnTo>
                  <a:lnTo>
                    <a:pt x="184" y="71"/>
                  </a:lnTo>
                  <a:lnTo>
                    <a:pt x="181" y="74"/>
                  </a:lnTo>
                  <a:lnTo>
                    <a:pt x="177" y="76"/>
                  </a:lnTo>
                  <a:lnTo>
                    <a:pt x="171" y="79"/>
                  </a:lnTo>
                  <a:lnTo>
                    <a:pt x="165" y="82"/>
                  </a:lnTo>
                  <a:lnTo>
                    <a:pt x="161" y="83"/>
                  </a:lnTo>
                  <a:lnTo>
                    <a:pt x="157" y="84"/>
                  </a:lnTo>
                  <a:lnTo>
                    <a:pt x="153" y="84"/>
                  </a:lnTo>
                  <a:lnTo>
                    <a:pt x="148" y="85"/>
                  </a:lnTo>
                  <a:lnTo>
                    <a:pt x="145" y="84"/>
                  </a:lnTo>
                  <a:lnTo>
                    <a:pt x="140" y="83"/>
                  </a:lnTo>
                  <a:lnTo>
                    <a:pt x="136" y="82"/>
                  </a:lnTo>
                  <a:lnTo>
                    <a:pt x="132" y="80"/>
                  </a:lnTo>
                  <a:lnTo>
                    <a:pt x="126" y="78"/>
                  </a:lnTo>
                  <a:lnTo>
                    <a:pt x="121" y="74"/>
                  </a:lnTo>
                  <a:lnTo>
                    <a:pt x="94" y="54"/>
                  </a:lnTo>
                  <a:lnTo>
                    <a:pt x="66" y="34"/>
                  </a:lnTo>
                  <a:lnTo>
                    <a:pt x="61" y="31"/>
                  </a:lnTo>
                  <a:lnTo>
                    <a:pt x="56" y="28"/>
                  </a:lnTo>
                  <a:lnTo>
                    <a:pt x="51" y="26"/>
                  </a:lnTo>
                  <a:lnTo>
                    <a:pt x="47" y="24"/>
                  </a:lnTo>
                  <a:lnTo>
                    <a:pt x="41" y="21"/>
                  </a:lnTo>
                  <a:lnTo>
                    <a:pt x="37" y="20"/>
                  </a:lnTo>
                  <a:lnTo>
                    <a:pt x="33" y="20"/>
                  </a:lnTo>
                  <a:lnTo>
                    <a:pt x="29" y="20"/>
                  </a:lnTo>
                  <a:lnTo>
                    <a:pt x="24" y="20"/>
                  </a:lnTo>
                  <a:lnTo>
                    <a:pt x="21" y="21"/>
                  </a:lnTo>
                  <a:lnTo>
                    <a:pt x="17" y="22"/>
                  </a:lnTo>
                  <a:lnTo>
                    <a:pt x="12" y="24"/>
                  </a:lnTo>
                  <a:lnTo>
                    <a:pt x="9" y="25"/>
                  </a:lnTo>
                  <a:lnTo>
                    <a:pt x="5" y="27"/>
                  </a:lnTo>
                  <a:lnTo>
                    <a:pt x="3" y="28"/>
                  </a:lnTo>
                  <a:lnTo>
                    <a:pt x="0" y="29"/>
                  </a:lnTo>
                  <a:lnTo>
                    <a:pt x="1" y="28"/>
                  </a:lnTo>
                  <a:lnTo>
                    <a:pt x="1" y="26"/>
                  </a:lnTo>
                  <a:lnTo>
                    <a:pt x="3" y="24"/>
                  </a:lnTo>
                  <a:lnTo>
                    <a:pt x="5" y="21"/>
                  </a:lnTo>
                  <a:lnTo>
                    <a:pt x="7" y="20"/>
                  </a:lnTo>
                  <a:lnTo>
                    <a:pt x="9" y="18"/>
                  </a:lnTo>
                  <a:lnTo>
                    <a:pt x="14" y="16"/>
                  </a:lnTo>
                  <a:lnTo>
                    <a:pt x="21" y="13"/>
                  </a:lnTo>
                  <a:lnTo>
                    <a:pt x="29" y="9"/>
                  </a:lnTo>
                  <a:lnTo>
                    <a:pt x="35" y="6"/>
                  </a:lnTo>
                  <a:lnTo>
                    <a:pt x="42" y="3"/>
                  </a:lnTo>
                  <a:lnTo>
                    <a:pt x="47" y="1"/>
                  </a:lnTo>
                  <a:lnTo>
                    <a:pt x="51" y="0"/>
                  </a:lnTo>
                  <a:lnTo>
                    <a:pt x="56" y="0"/>
                  </a:lnTo>
                  <a:lnTo>
                    <a:pt x="60" y="0"/>
                  </a:lnTo>
                  <a:lnTo>
                    <a:pt x="64" y="1"/>
                  </a:lnTo>
                  <a:lnTo>
                    <a:pt x="67" y="2"/>
                  </a:lnTo>
                  <a:lnTo>
                    <a:pt x="72" y="3"/>
                  </a:lnTo>
                  <a:lnTo>
                    <a:pt x="77" y="6"/>
                  </a:lnTo>
                  <a:lnTo>
                    <a:pt x="81" y="9"/>
                  </a:lnTo>
                  <a:lnTo>
                    <a:pt x="87" y="12"/>
                  </a:lnTo>
                  <a:lnTo>
                    <a:pt x="115" y="32"/>
                  </a:lnTo>
                  <a:lnTo>
                    <a:pt x="139" y="50"/>
                  </a:lnTo>
                  <a:lnTo>
                    <a:pt x="146" y="54"/>
                  </a:lnTo>
                  <a:lnTo>
                    <a:pt x="151" y="57"/>
                  </a:lnTo>
                  <a:lnTo>
                    <a:pt x="155" y="59"/>
                  </a:lnTo>
                  <a:lnTo>
                    <a:pt x="159" y="61"/>
                  </a:lnTo>
                  <a:lnTo>
                    <a:pt x="164" y="63"/>
                  </a:lnTo>
                  <a:lnTo>
                    <a:pt x="169" y="63"/>
                  </a:lnTo>
                  <a:lnTo>
                    <a:pt x="173" y="64"/>
                  </a:lnTo>
                  <a:lnTo>
                    <a:pt x="178" y="63"/>
                  </a:lnTo>
                  <a:lnTo>
                    <a:pt x="181" y="63"/>
                  </a:lnTo>
                  <a:lnTo>
                    <a:pt x="185" y="61"/>
                  </a:lnTo>
                  <a:lnTo>
                    <a:pt x="189" y="60"/>
                  </a:lnTo>
                  <a:lnTo>
                    <a:pt x="191" y="58"/>
                  </a:lnTo>
                  <a:lnTo>
                    <a:pt x="196" y="56"/>
                  </a:lnTo>
                </a:path>
              </a:pathLst>
            </a:custGeom>
            <a:solidFill>
              <a:srgbClr val="FF0000"/>
            </a:solidFill>
            <a:ln w="12700" cap="rnd">
              <a:solidFill>
                <a:srgbClr val="FF0000"/>
              </a:solidFill>
              <a:round/>
              <a:headEnd/>
              <a:tailEnd/>
            </a:ln>
          </p:spPr>
          <p:txBody>
            <a:bodyPr/>
            <a:lstStyle/>
            <a:p>
              <a:endParaRPr lang="en-US"/>
            </a:p>
          </p:txBody>
        </p:sp>
        <p:sp>
          <p:nvSpPr>
            <p:cNvPr id="71789" name="Freeform 62"/>
            <p:cNvSpPr>
              <a:spLocks/>
            </p:cNvSpPr>
            <p:nvPr/>
          </p:nvSpPr>
          <p:spPr bwMode="auto">
            <a:xfrm>
              <a:off x="4278" y="1428"/>
              <a:ext cx="193" cy="86"/>
            </a:xfrm>
            <a:custGeom>
              <a:avLst/>
              <a:gdLst>
                <a:gd name="T0" fmla="*/ 192 w 193"/>
                <a:gd name="T1" fmla="*/ 59 h 86"/>
                <a:gd name="T2" fmla="*/ 189 w 193"/>
                <a:gd name="T3" fmla="*/ 65 h 86"/>
                <a:gd name="T4" fmla="*/ 184 w 193"/>
                <a:gd name="T5" fmla="*/ 70 h 86"/>
                <a:gd name="T6" fmla="*/ 176 w 193"/>
                <a:gd name="T7" fmla="*/ 76 h 86"/>
                <a:gd name="T8" fmla="*/ 164 w 193"/>
                <a:gd name="T9" fmla="*/ 81 h 86"/>
                <a:gd name="T10" fmla="*/ 154 w 193"/>
                <a:gd name="T11" fmla="*/ 84 h 86"/>
                <a:gd name="T12" fmla="*/ 146 w 193"/>
                <a:gd name="T13" fmla="*/ 85 h 86"/>
                <a:gd name="T14" fmla="*/ 138 w 193"/>
                <a:gd name="T15" fmla="*/ 83 h 86"/>
                <a:gd name="T16" fmla="*/ 130 w 193"/>
                <a:gd name="T17" fmla="*/ 80 h 86"/>
                <a:gd name="T18" fmla="*/ 121 w 193"/>
                <a:gd name="T19" fmla="*/ 73 h 86"/>
                <a:gd name="T20" fmla="*/ 65 w 193"/>
                <a:gd name="T21" fmla="*/ 33 h 86"/>
                <a:gd name="T22" fmla="*/ 55 w 193"/>
                <a:gd name="T23" fmla="*/ 28 h 86"/>
                <a:gd name="T24" fmla="*/ 45 w 193"/>
                <a:gd name="T25" fmla="*/ 23 h 86"/>
                <a:gd name="T26" fmla="*/ 36 w 193"/>
                <a:gd name="T27" fmla="*/ 20 h 86"/>
                <a:gd name="T28" fmla="*/ 28 w 193"/>
                <a:gd name="T29" fmla="*/ 19 h 86"/>
                <a:gd name="T30" fmla="*/ 20 w 193"/>
                <a:gd name="T31" fmla="*/ 20 h 86"/>
                <a:gd name="T32" fmla="*/ 11 w 193"/>
                <a:gd name="T33" fmla="*/ 23 h 86"/>
                <a:gd name="T34" fmla="*/ 5 w 193"/>
                <a:gd name="T35" fmla="*/ 25 h 86"/>
                <a:gd name="T36" fmla="*/ 0 w 193"/>
                <a:gd name="T37" fmla="*/ 29 h 86"/>
                <a:gd name="T38" fmla="*/ 2 w 193"/>
                <a:gd name="T39" fmla="*/ 25 h 86"/>
                <a:gd name="T40" fmla="*/ 4 w 193"/>
                <a:gd name="T41" fmla="*/ 21 h 86"/>
                <a:gd name="T42" fmla="*/ 9 w 193"/>
                <a:gd name="T43" fmla="*/ 18 h 86"/>
                <a:gd name="T44" fmla="*/ 19 w 193"/>
                <a:gd name="T45" fmla="*/ 12 h 86"/>
                <a:gd name="T46" fmla="*/ 34 w 193"/>
                <a:gd name="T47" fmla="*/ 6 h 86"/>
                <a:gd name="T48" fmla="*/ 46 w 193"/>
                <a:gd name="T49" fmla="*/ 1 h 86"/>
                <a:gd name="T50" fmla="*/ 55 w 193"/>
                <a:gd name="T51" fmla="*/ 0 h 86"/>
                <a:gd name="T52" fmla="*/ 62 w 193"/>
                <a:gd name="T53" fmla="*/ 0 h 86"/>
                <a:gd name="T54" fmla="*/ 71 w 193"/>
                <a:gd name="T55" fmla="*/ 3 h 86"/>
                <a:gd name="T56" fmla="*/ 80 w 193"/>
                <a:gd name="T57" fmla="*/ 9 h 86"/>
                <a:gd name="T58" fmla="*/ 113 w 193"/>
                <a:gd name="T59" fmla="*/ 32 h 86"/>
                <a:gd name="T60" fmla="*/ 144 w 193"/>
                <a:gd name="T61" fmla="*/ 54 h 86"/>
                <a:gd name="T62" fmla="*/ 153 w 193"/>
                <a:gd name="T63" fmla="*/ 58 h 86"/>
                <a:gd name="T64" fmla="*/ 162 w 193"/>
                <a:gd name="T65" fmla="*/ 62 h 86"/>
                <a:gd name="T66" fmla="*/ 171 w 193"/>
                <a:gd name="T67" fmla="*/ 63 h 86"/>
                <a:gd name="T68" fmla="*/ 179 w 193"/>
                <a:gd name="T69" fmla="*/ 63 h 86"/>
                <a:gd name="T70" fmla="*/ 186 w 193"/>
                <a:gd name="T71" fmla="*/ 60 h 86"/>
                <a:gd name="T72" fmla="*/ 190 w 193"/>
                <a:gd name="T73" fmla="*/ 55 h 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3"/>
                <a:gd name="T112" fmla="*/ 0 h 86"/>
                <a:gd name="T113" fmla="*/ 193 w 193"/>
                <a:gd name="T114" fmla="*/ 86 h 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3" h="86">
                  <a:moveTo>
                    <a:pt x="190" y="55"/>
                  </a:moveTo>
                  <a:lnTo>
                    <a:pt x="192" y="59"/>
                  </a:lnTo>
                  <a:lnTo>
                    <a:pt x="190" y="62"/>
                  </a:lnTo>
                  <a:lnTo>
                    <a:pt x="189" y="65"/>
                  </a:lnTo>
                  <a:lnTo>
                    <a:pt x="187" y="67"/>
                  </a:lnTo>
                  <a:lnTo>
                    <a:pt x="184" y="70"/>
                  </a:lnTo>
                  <a:lnTo>
                    <a:pt x="178" y="74"/>
                  </a:lnTo>
                  <a:lnTo>
                    <a:pt x="176" y="76"/>
                  </a:lnTo>
                  <a:lnTo>
                    <a:pt x="170" y="78"/>
                  </a:lnTo>
                  <a:lnTo>
                    <a:pt x="164" y="81"/>
                  </a:lnTo>
                  <a:lnTo>
                    <a:pt x="159" y="82"/>
                  </a:lnTo>
                  <a:lnTo>
                    <a:pt x="154" y="84"/>
                  </a:lnTo>
                  <a:lnTo>
                    <a:pt x="150" y="84"/>
                  </a:lnTo>
                  <a:lnTo>
                    <a:pt x="146" y="85"/>
                  </a:lnTo>
                  <a:lnTo>
                    <a:pt x="142" y="83"/>
                  </a:lnTo>
                  <a:lnTo>
                    <a:pt x="138" y="83"/>
                  </a:lnTo>
                  <a:lnTo>
                    <a:pt x="134" y="82"/>
                  </a:lnTo>
                  <a:lnTo>
                    <a:pt x="130" y="80"/>
                  </a:lnTo>
                  <a:lnTo>
                    <a:pt x="126" y="77"/>
                  </a:lnTo>
                  <a:lnTo>
                    <a:pt x="121" y="73"/>
                  </a:lnTo>
                  <a:lnTo>
                    <a:pt x="92" y="53"/>
                  </a:lnTo>
                  <a:lnTo>
                    <a:pt x="65" y="33"/>
                  </a:lnTo>
                  <a:lnTo>
                    <a:pt x="60" y="30"/>
                  </a:lnTo>
                  <a:lnTo>
                    <a:pt x="55" y="28"/>
                  </a:lnTo>
                  <a:lnTo>
                    <a:pt x="50" y="25"/>
                  </a:lnTo>
                  <a:lnTo>
                    <a:pt x="45" y="23"/>
                  </a:lnTo>
                  <a:lnTo>
                    <a:pt x="41" y="21"/>
                  </a:lnTo>
                  <a:lnTo>
                    <a:pt x="36" y="20"/>
                  </a:lnTo>
                  <a:lnTo>
                    <a:pt x="31" y="19"/>
                  </a:lnTo>
                  <a:lnTo>
                    <a:pt x="28" y="19"/>
                  </a:lnTo>
                  <a:lnTo>
                    <a:pt x="24" y="19"/>
                  </a:lnTo>
                  <a:lnTo>
                    <a:pt x="20" y="20"/>
                  </a:lnTo>
                  <a:lnTo>
                    <a:pt x="16" y="22"/>
                  </a:lnTo>
                  <a:lnTo>
                    <a:pt x="11" y="23"/>
                  </a:lnTo>
                  <a:lnTo>
                    <a:pt x="8" y="24"/>
                  </a:lnTo>
                  <a:lnTo>
                    <a:pt x="5" y="25"/>
                  </a:lnTo>
                  <a:lnTo>
                    <a:pt x="2" y="28"/>
                  </a:lnTo>
                  <a:lnTo>
                    <a:pt x="0" y="29"/>
                  </a:lnTo>
                  <a:lnTo>
                    <a:pt x="1" y="27"/>
                  </a:lnTo>
                  <a:lnTo>
                    <a:pt x="2" y="25"/>
                  </a:lnTo>
                  <a:lnTo>
                    <a:pt x="2" y="23"/>
                  </a:lnTo>
                  <a:lnTo>
                    <a:pt x="4" y="21"/>
                  </a:lnTo>
                  <a:lnTo>
                    <a:pt x="7" y="19"/>
                  </a:lnTo>
                  <a:lnTo>
                    <a:pt x="9" y="18"/>
                  </a:lnTo>
                  <a:lnTo>
                    <a:pt x="13" y="15"/>
                  </a:lnTo>
                  <a:lnTo>
                    <a:pt x="19" y="12"/>
                  </a:lnTo>
                  <a:lnTo>
                    <a:pt x="27" y="9"/>
                  </a:lnTo>
                  <a:lnTo>
                    <a:pt x="34" y="6"/>
                  </a:lnTo>
                  <a:lnTo>
                    <a:pt x="41" y="3"/>
                  </a:lnTo>
                  <a:lnTo>
                    <a:pt x="46" y="1"/>
                  </a:lnTo>
                  <a:lnTo>
                    <a:pt x="50" y="0"/>
                  </a:lnTo>
                  <a:lnTo>
                    <a:pt x="55" y="0"/>
                  </a:lnTo>
                  <a:lnTo>
                    <a:pt x="59" y="0"/>
                  </a:lnTo>
                  <a:lnTo>
                    <a:pt x="62" y="0"/>
                  </a:lnTo>
                  <a:lnTo>
                    <a:pt x="66" y="1"/>
                  </a:lnTo>
                  <a:lnTo>
                    <a:pt x="71" y="3"/>
                  </a:lnTo>
                  <a:lnTo>
                    <a:pt x="75" y="6"/>
                  </a:lnTo>
                  <a:lnTo>
                    <a:pt x="80" y="9"/>
                  </a:lnTo>
                  <a:lnTo>
                    <a:pt x="85" y="12"/>
                  </a:lnTo>
                  <a:lnTo>
                    <a:pt x="113" y="32"/>
                  </a:lnTo>
                  <a:lnTo>
                    <a:pt x="137" y="49"/>
                  </a:lnTo>
                  <a:lnTo>
                    <a:pt x="144" y="54"/>
                  </a:lnTo>
                  <a:lnTo>
                    <a:pt x="148" y="56"/>
                  </a:lnTo>
                  <a:lnTo>
                    <a:pt x="153" y="58"/>
                  </a:lnTo>
                  <a:lnTo>
                    <a:pt x="157" y="60"/>
                  </a:lnTo>
                  <a:lnTo>
                    <a:pt x="162" y="62"/>
                  </a:lnTo>
                  <a:lnTo>
                    <a:pt x="166" y="63"/>
                  </a:lnTo>
                  <a:lnTo>
                    <a:pt x="171" y="63"/>
                  </a:lnTo>
                  <a:lnTo>
                    <a:pt x="175" y="63"/>
                  </a:lnTo>
                  <a:lnTo>
                    <a:pt x="179" y="63"/>
                  </a:lnTo>
                  <a:lnTo>
                    <a:pt x="183" y="61"/>
                  </a:lnTo>
                  <a:lnTo>
                    <a:pt x="186" y="60"/>
                  </a:lnTo>
                  <a:lnTo>
                    <a:pt x="189" y="58"/>
                  </a:lnTo>
                  <a:lnTo>
                    <a:pt x="190" y="55"/>
                  </a:lnTo>
                </a:path>
              </a:pathLst>
            </a:custGeom>
            <a:solidFill>
              <a:srgbClr val="FF0000"/>
            </a:solidFill>
            <a:ln w="12700" cap="rnd">
              <a:solidFill>
                <a:srgbClr val="FF0000"/>
              </a:solidFill>
              <a:round/>
              <a:headEnd/>
              <a:tailEnd/>
            </a:ln>
          </p:spPr>
          <p:txBody>
            <a:bodyPr/>
            <a:lstStyle/>
            <a:p>
              <a:endParaRPr lang="en-US"/>
            </a:p>
          </p:txBody>
        </p:sp>
        <p:sp>
          <p:nvSpPr>
            <p:cNvPr id="71790" name="Freeform 63"/>
            <p:cNvSpPr>
              <a:spLocks/>
            </p:cNvSpPr>
            <p:nvPr/>
          </p:nvSpPr>
          <p:spPr bwMode="auto">
            <a:xfrm>
              <a:off x="4125" y="1503"/>
              <a:ext cx="197" cy="87"/>
            </a:xfrm>
            <a:custGeom>
              <a:avLst/>
              <a:gdLst>
                <a:gd name="T0" fmla="*/ 194 w 197"/>
                <a:gd name="T1" fmla="*/ 60 h 87"/>
                <a:gd name="T2" fmla="*/ 190 w 197"/>
                <a:gd name="T3" fmla="*/ 66 h 87"/>
                <a:gd name="T4" fmla="*/ 184 w 197"/>
                <a:gd name="T5" fmla="*/ 72 h 87"/>
                <a:gd name="T6" fmla="*/ 177 w 197"/>
                <a:gd name="T7" fmla="*/ 77 h 87"/>
                <a:gd name="T8" fmla="*/ 165 w 197"/>
                <a:gd name="T9" fmla="*/ 83 h 87"/>
                <a:gd name="T10" fmla="*/ 157 w 197"/>
                <a:gd name="T11" fmla="*/ 85 h 87"/>
                <a:gd name="T12" fmla="*/ 148 w 197"/>
                <a:gd name="T13" fmla="*/ 86 h 87"/>
                <a:gd name="T14" fmla="*/ 140 w 197"/>
                <a:gd name="T15" fmla="*/ 84 h 87"/>
                <a:gd name="T16" fmla="*/ 132 w 197"/>
                <a:gd name="T17" fmla="*/ 81 h 87"/>
                <a:gd name="T18" fmla="*/ 121 w 197"/>
                <a:gd name="T19" fmla="*/ 74 h 87"/>
                <a:gd name="T20" fmla="*/ 66 w 197"/>
                <a:gd name="T21" fmla="*/ 35 h 87"/>
                <a:gd name="T22" fmla="*/ 56 w 197"/>
                <a:gd name="T23" fmla="*/ 28 h 87"/>
                <a:gd name="T24" fmla="*/ 47 w 197"/>
                <a:gd name="T25" fmla="*/ 24 h 87"/>
                <a:gd name="T26" fmla="*/ 37 w 197"/>
                <a:gd name="T27" fmla="*/ 21 h 87"/>
                <a:gd name="T28" fmla="*/ 29 w 197"/>
                <a:gd name="T29" fmla="*/ 21 h 87"/>
                <a:gd name="T30" fmla="*/ 21 w 197"/>
                <a:gd name="T31" fmla="*/ 21 h 87"/>
                <a:gd name="T32" fmla="*/ 12 w 197"/>
                <a:gd name="T33" fmla="*/ 24 h 87"/>
                <a:gd name="T34" fmla="*/ 5 w 197"/>
                <a:gd name="T35" fmla="*/ 27 h 87"/>
                <a:gd name="T36" fmla="*/ 0 w 197"/>
                <a:gd name="T37" fmla="*/ 30 h 87"/>
                <a:gd name="T38" fmla="*/ 1 w 197"/>
                <a:gd name="T39" fmla="*/ 26 h 87"/>
                <a:gd name="T40" fmla="*/ 5 w 197"/>
                <a:gd name="T41" fmla="*/ 22 h 87"/>
                <a:gd name="T42" fmla="*/ 9 w 197"/>
                <a:gd name="T43" fmla="*/ 18 h 87"/>
                <a:gd name="T44" fmla="*/ 21 w 197"/>
                <a:gd name="T45" fmla="*/ 13 h 87"/>
                <a:gd name="T46" fmla="*/ 35 w 197"/>
                <a:gd name="T47" fmla="*/ 6 h 87"/>
                <a:gd name="T48" fmla="*/ 47 w 197"/>
                <a:gd name="T49" fmla="*/ 1 h 87"/>
                <a:gd name="T50" fmla="*/ 56 w 197"/>
                <a:gd name="T51" fmla="*/ 0 h 87"/>
                <a:gd name="T52" fmla="*/ 64 w 197"/>
                <a:gd name="T53" fmla="*/ 1 h 87"/>
                <a:gd name="T54" fmla="*/ 72 w 197"/>
                <a:gd name="T55" fmla="*/ 3 h 87"/>
                <a:gd name="T56" fmla="*/ 81 w 197"/>
                <a:gd name="T57" fmla="*/ 9 h 87"/>
                <a:gd name="T58" fmla="*/ 115 w 197"/>
                <a:gd name="T59" fmla="*/ 32 h 87"/>
                <a:gd name="T60" fmla="*/ 146 w 197"/>
                <a:gd name="T61" fmla="*/ 55 h 87"/>
                <a:gd name="T62" fmla="*/ 155 w 197"/>
                <a:gd name="T63" fmla="*/ 60 h 87"/>
                <a:gd name="T64" fmla="*/ 164 w 197"/>
                <a:gd name="T65" fmla="*/ 63 h 87"/>
                <a:gd name="T66" fmla="*/ 173 w 197"/>
                <a:gd name="T67" fmla="*/ 64 h 87"/>
                <a:gd name="T68" fmla="*/ 181 w 197"/>
                <a:gd name="T69" fmla="*/ 64 h 87"/>
                <a:gd name="T70" fmla="*/ 189 w 197"/>
                <a:gd name="T71" fmla="*/ 61 h 87"/>
                <a:gd name="T72" fmla="*/ 196 w 197"/>
                <a:gd name="T73" fmla="*/ 57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7"/>
                <a:gd name="T112" fmla="*/ 0 h 87"/>
                <a:gd name="T113" fmla="*/ 197 w 197"/>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7" h="87">
                  <a:moveTo>
                    <a:pt x="196" y="57"/>
                  </a:moveTo>
                  <a:lnTo>
                    <a:pt x="194" y="60"/>
                  </a:lnTo>
                  <a:lnTo>
                    <a:pt x="192" y="63"/>
                  </a:lnTo>
                  <a:lnTo>
                    <a:pt x="190" y="66"/>
                  </a:lnTo>
                  <a:lnTo>
                    <a:pt x="187" y="69"/>
                  </a:lnTo>
                  <a:lnTo>
                    <a:pt x="184" y="72"/>
                  </a:lnTo>
                  <a:lnTo>
                    <a:pt x="181" y="74"/>
                  </a:lnTo>
                  <a:lnTo>
                    <a:pt x="177" y="77"/>
                  </a:lnTo>
                  <a:lnTo>
                    <a:pt x="171" y="80"/>
                  </a:lnTo>
                  <a:lnTo>
                    <a:pt x="165" y="83"/>
                  </a:lnTo>
                  <a:lnTo>
                    <a:pt x="161" y="84"/>
                  </a:lnTo>
                  <a:lnTo>
                    <a:pt x="157" y="85"/>
                  </a:lnTo>
                  <a:lnTo>
                    <a:pt x="153" y="85"/>
                  </a:lnTo>
                  <a:lnTo>
                    <a:pt x="148" y="86"/>
                  </a:lnTo>
                  <a:lnTo>
                    <a:pt x="145" y="85"/>
                  </a:lnTo>
                  <a:lnTo>
                    <a:pt x="140" y="84"/>
                  </a:lnTo>
                  <a:lnTo>
                    <a:pt x="136" y="83"/>
                  </a:lnTo>
                  <a:lnTo>
                    <a:pt x="132" y="81"/>
                  </a:lnTo>
                  <a:lnTo>
                    <a:pt x="126" y="79"/>
                  </a:lnTo>
                  <a:lnTo>
                    <a:pt x="121" y="74"/>
                  </a:lnTo>
                  <a:lnTo>
                    <a:pt x="94" y="55"/>
                  </a:lnTo>
                  <a:lnTo>
                    <a:pt x="66" y="35"/>
                  </a:lnTo>
                  <a:lnTo>
                    <a:pt x="61" y="31"/>
                  </a:lnTo>
                  <a:lnTo>
                    <a:pt x="56" y="28"/>
                  </a:lnTo>
                  <a:lnTo>
                    <a:pt x="51" y="26"/>
                  </a:lnTo>
                  <a:lnTo>
                    <a:pt x="47" y="24"/>
                  </a:lnTo>
                  <a:lnTo>
                    <a:pt x="41" y="22"/>
                  </a:lnTo>
                  <a:lnTo>
                    <a:pt x="37" y="21"/>
                  </a:lnTo>
                  <a:lnTo>
                    <a:pt x="33" y="20"/>
                  </a:lnTo>
                  <a:lnTo>
                    <a:pt x="29" y="21"/>
                  </a:lnTo>
                  <a:lnTo>
                    <a:pt x="24" y="21"/>
                  </a:lnTo>
                  <a:lnTo>
                    <a:pt x="21" y="21"/>
                  </a:lnTo>
                  <a:lnTo>
                    <a:pt x="17" y="23"/>
                  </a:lnTo>
                  <a:lnTo>
                    <a:pt x="12" y="24"/>
                  </a:lnTo>
                  <a:lnTo>
                    <a:pt x="9" y="25"/>
                  </a:lnTo>
                  <a:lnTo>
                    <a:pt x="5" y="27"/>
                  </a:lnTo>
                  <a:lnTo>
                    <a:pt x="3" y="28"/>
                  </a:lnTo>
                  <a:lnTo>
                    <a:pt x="0" y="30"/>
                  </a:lnTo>
                  <a:lnTo>
                    <a:pt x="1" y="28"/>
                  </a:lnTo>
                  <a:lnTo>
                    <a:pt x="1" y="26"/>
                  </a:lnTo>
                  <a:lnTo>
                    <a:pt x="3" y="24"/>
                  </a:lnTo>
                  <a:lnTo>
                    <a:pt x="5" y="22"/>
                  </a:lnTo>
                  <a:lnTo>
                    <a:pt x="7" y="20"/>
                  </a:lnTo>
                  <a:lnTo>
                    <a:pt x="9" y="18"/>
                  </a:lnTo>
                  <a:lnTo>
                    <a:pt x="14" y="16"/>
                  </a:lnTo>
                  <a:lnTo>
                    <a:pt x="21" y="13"/>
                  </a:lnTo>
                  <a:lnTo>
                    <a:pt x="29" y="9"/>
                  </a:lnTo>
                  <a:lnTo>
                    <a:pt x="35" y="6"/>
                  </a:lnTo>
                  <a:lnTo>
                    <a:pt x="42" y="3"/>
                  </a:lnTo>
                  <a:lnTo>
                    <a:pt x="47" y="1"/>
                  </a:lnTo>
                  <a:lnTo>
                    <a:pt x="51" y="0"/>
                  </a:lnTo>
                  <a:lnTo>
                    <a:pt x="56" y="0"/>
                  </a:lnTo>
                  <a:lnTo>
                    <a:pt x="60" y="0"/>
                  </a:lnTo>
                  <a:lnTo>
                    <a:pt x="64" y="1"/>
                  </a:lnTo>
                  <a:lnTo>
                    <a:pt x="67" y="2"/>
                  </a:lnTo>
                  <a:lnTo>
                    <a:pt x="72" y="3"/>
                  </a:lnTo>
                  <a:lnTo>
                    <a:pt x="77" y="6"/>
                  </a:lnTo>
                  <a:lnTo>
                    <a:pt x="81" y="9"/>
                  </a:lnTo>
                  <a:lnTo>
                    <a:pt x="87" y="12"/>
                  </a:lnTo>
                  <a:lnTo>
                    <a:pt x="115" y="32"/>
                  </a:lnTo>
                  <a:lnTo>
                    <a:pt x="139" y="50"/>
                  </a:lnTo>
                  <a:lnTo>
                    <a:pt x="146" y="55"/>
                  </a:lnTo>
                  <a:lnTo>
                    <a:pt x="151" y="58"/>
                  </a:lnTo>
                  <a:lnTo>
                    <a:pt x="155" y="60"/>
                  </a:lnTo>
                  <a:lnTo>
                    <a:pt x="159" y="61"/>
                  </a:lnTo>
                  <a:lnTo>
                    <a:pt x="164" y="63"/>
                  </a:lnTo>
                  <a:lnTo>
                    <a:pt x="169" y="64"/>
                  </a:lnTo>
                  <a:lnTo>
                    <a:pt x="173" y="64"/>
                  </a:lnTo>
                  <a:lnTo>
                    <a:pt x="178" y="64"/>
                  </a:lnTo>
                  <a:lnTo>
                    <a:pt x="181" y="64"/>
                  </a:lnTo>
                  <a:lnTo>
                    <a:pt x="185" y="62"/>
                  </a:lnTo>
                  <a:lnTo>
                    <a:pt x="189" y="61"/>
                  </a:lnTo>
                  <a:lnTo>
                    <a:pt x="191" y="59"/>
                  </a:lnTo>
                  <a:lnTo>
                    <a:pt x="196" y="57"/>
                  </a:lnTo>
                </a:path>
              </a:pathLst>
            </a:custGeom>
            <a:solidFill>
              <a:srgbClr val="FF0000"/>
            </a:solidFill>
            <a:ln w="12700" cap="rnd">
              <a:solidFill>
                <a:srgbClr val="FF0000"/>
              </a:solidFill>
              <a:round/>
              <a:headEnd/>
              <a:tailEnd/>
            </a:ln>
          </p:spPr>
          <p:txBody>
            <a:bodyPr/>
            <a:lstStyle/>
            <a:p>
              <a:endParaRPr lang="en-US"/>
            </a:p>
          </p:txBody>
        </p:sp>
        <p:sp>
          <p:nvSpPr>
            <p:cNvPr id="71791" name="Freeform 64"/>
            <p:cNvSpPr>
              <a:spLocks/>
            </p:cNvSpPr>
            <p:nvPr/>
          </p:nvSpPr>
          <p:spPr bwMode="auto">
            <a:xfrm>
              <a:off x="4575" y="1284"/>
              <a:ext cx="195" cy="82"/>
            </a:xfrm>
            <a:custGeom>
              <a:avLst/>
              <a:gdLst>
                <a:gd name="T0" fmla="*/ 194 w 195"/>
                <a:gd name="T1" fmla="*/ 57 h 82"/>
                <a:gd name="T2" fmla="*/ 191 w 195"/>
                <a:gd name="T3" fmla="*/ 61 h 82"/>
                <a:gd name="T4" fmla="*/ 186 w 195"/>
                <a:gd name="T5" fmla="*/ 67 h 82"/>
                <a:gd name="T6" fmla="*/ 178 w 195"/>
                <a:gd name="T7" fmla="*/ 73 h 82"/>
                <a:gd name="T8" fmla="*/ 165 w 195"/>
                <a:gd name="T9" fmla="*/ 77 h 82"/>
                <a:gd name="T10" fmla="*/ 156 w 195"/>
                <a:gd name="T11" fmla="*/ 80 h 82"/>
                <a:gd name="T12" fmla="*/ 147 w 195"/>
                <a:gd name="T13" fmla="*/ 81 h 82"/>
                <a:gd name="T14" fmla="*/ 140 w 195"/>
                <a:gd name="T15" fmla="*/ 79 h 82"/>
                <a:gd name="T16" fmla="*/ 132 w 195"/>
                <a:gd name="T17" fmla="*/ 76 h 82"/>
                <a:gd name="T18" fmla="*/ 122 w 195"/>
                <a:gd name="T19" fmla="*/ 70 h 82"/>
                <a:gd name="T20" fmla="*/ 66 w 195"/>
                <a:gd name="T21" fmla="*/ 32 h 82"/>
                <a:gd name="T22" fmla="*/ 55 w 195"/>
                <a:gd name="T23" fmla="*/ 26 h 82"/>
                <a:gd name="T24" fmla="*/ 46 w 195"/>
                <a:gd name="T25" fmla="*/ 22 h 82"/>
                <a:gd name="T26" fmla="*/ 36 w 195"/>
                <a:gd name="T27" fmla="*/ 19 h 82"/>
                <a:gd name="T28" fmla="*/ 29 w 195"/>
                <a:gd name="T29" fmla="*/ 19 h 82"/>
                <a:gd name="T30" fmla="*/ 20 w 195"/>
                <a:gd name="T31" fmla="*/ 19 h 82"/>
                <a:gd name="T32" fmla="*/ 11 w 195"/>
                <a:gd name="T33" fmla="*/ 22 h 82"/>
                <a:gd name="T34" fmla="*/ 5 w 195"/>
                <a:gd name="T35" fmla="*/ 24 h 82"/>
                <a:gd name="T36" fmla="*/ 0 w 195"/>
                <a:gd name="T37" fmla="*/ 28 h 82"/>
                <a:gd name="T38" fmla="*/ 2 w 195"/>
                <a:gd name="T39" fmla="*/ 23 h 82"/>
                <a:gd name="T40" fmla="*/ 4 w 195"/>
                <a:gd name="T41" fmla="*/ 20 h 82"/>
                <a:gd name="T42" fmla="*/ 9 w 195"/>
                <a:gd name="T43" fmla="*/ 17 h 82"/>
                <a:gd name="T44" fmla="*/ 19 w 195"/>
                <a:gd name="T45" fmla="*/ 11 h 82"/>
                <a:gd name="T46" fmla="*/ 34 w 195"/>
                <a:gd name="T47" fmla="*/ 5 h 82"/>
                <a:gd name="T48" fmla="*/ 46 w 195"/>
                <a:gd name="T49" fmla="*/ 1 h 82"/>
                <a:gd name="T50" fmla="*/ 55 w 195"/>
                <a:gd name="T51" fmla="*/ 0 h 82"/>
                <a:gd name="T52" fmla="*/ 63 w 195"/>
                <a:gd name="T53" fmla="*/ 0 h 82"/>
                <a:gd name="T54" fmla="*/ 72 w 195"/>
                <a:gd name="T55" fmla="*/ 3 h 82"/>
                <a:gd name="T56" fmla="*/ 81 w 195"/>
                <a:gd name="T57" fmla="*/ 8 h 82"/>
                <a:gd name="T58" fmla="*/ 115 w 195"/>
                <a:gd name="T59" fmla="*/ 31 h 82"/>
                <a:gd name="T60" fmla="*/ 145 w 195"/>
                <a:gd name="T61" fmla="*/ 51 h 82"/>
                <a:gd name="T62" fmla="*/ 155 w 195"/>
                <a:gd name="T63" fmla="*/ 56 h 82"/>
                <a:gd name="T64" fmla="*/ 164 w 195"/>
                <a:gd name="T65" fmla="*/ 59 h 82"/>
                <a:gd name="T66" fmla="*/ 173 w 195"/>
                <a:gd name="T67" fmla="*/ 60 h 82"/>
                <a:gd name="T68" fmla="*/ 181 w 195"/>
                <a:gd name="T69" fmla="*/ 60 h 82"/>
                <a:gd name="T70" fmla="*/ 188 w 195"/>
                <a:gd name="T71" fmla="*/ 57 h 82"/>
                <a:gd name="T72" fmla="*/ 192 w 195"/>
                <a:gd name="T73" fmla="*/ 52 h 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5"/>
                <a:gd name="T112" fmla="*/ 0 h 82"/>
                <a:gd name="T113" fmla="*/ 195 w 195"/>
                <a:gd name="T114" fmla="*/ 82 h 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5" h="82">
                  <a:moveTo>
                    <a:pt x="192" y="52"/>
                  </a:moveTo>
                  <a:lnTo>
                    <a:pt x="194" y="57"/>
                  </a:lnTo>
                  <a:lnTo>
                    <a:pt x="192" y="59"/>
                  </a:lnTo>
                  <a:lnTo>
                    <a:pt x="191" y="61"/>
                  </a:lnTo>
                  <a:lnTo>
                    <a:pt x="189" y="64"/>
                  </a:lnTo>
                  <a:lnTo>
                    <a:pt x="186" y="67"/>
                  </a:lnTo>
                  <a:lnTo>
                    <a:pt x="180" y="70"/>
                  </a:lnTo>
                  <a:lnTo>
                    <a:pt x="178" y="73"/>
                  </a:lnTo>
                  <a:lnTo>
                    <a:pt x="171" y="75"/>
                  </a:lnTo>
                  <a:lnTo>
                    <a:pt x="165" y="77"/>
                  </a:lnTo>
                  <a:lnTo>
                    <a:pt x="161" y="78"/>
                  </a:lnTo>
                  <a:lnTo>
                    <a:pt x="156" y="80"/>
                  </a:lnTo>
                  <a:lnTo>
                    <a:pt x="152" y="80"/>
                  </a:lnTo>
                  <a:lnTo>
                    <a:pt x="147" y="81"/>
                  </a:lnTo>
                  <a:lnTo>
                    <a:pt x="144" y="79"/>
                  </a:lnTo>
                  <a:lnTo>
                    <a:pt x="140" y="79"/>
                  </a:lnTo>
                  <a:lnTo>
                    <a:pt x="135" y="78"/>
                  </a:lnTo>
                  <a:lnTo>
                    <a:pt x="132" y="76"/>
                  </a:lnTo>
                  <a:lnTo>
                    <a:pt x="127" y="73"/>
                  </a:lnTo>
                  <a:lnTo>
                    <a:pt x="122" y="70"/>
                  </a:lnTo>
                  <a:lnTo>
                    <a:pt x="93" y="51"/>
                  </a:lnTo>
                  <a:lnTo>
                    <a:pt x="66" y="32"/>
                  </a:lnTo>
                  <a:lnTo>
                    <a:pt x="60" y="28"/>
                  </a:lnTo>
                  <a:lnTo>
                    <a:pt x="55" y="26"/>
                  </a:lnTo>
                  <a:lnTo>
                    <a:pt x="51" y="24"/>
                  </a:lnTo>
                  <a:lnTo>
                    <a:pt x="46" y="22"/>
                  </a:lnTo>
                  <a:lnTo>
                    <a:pt x="41" y="20"/>
                  </a:lnTo>
                  <a:lnTo>
                    <a:pt x="36" y="19"/>
                  </a:lnTo>
                  <a:lnTo>
                    <a:pt x="32" y="19"/>
                  </a:lnTo>
                  <a:lnTo>
                    <a:pt x="29" y="19"/>
                  </a:lnTo>
                  <a:lnTo>
                    <a:pt x="25" y="19"/>
                  </a:lnTo>
                  <a:lnTo>
                    <a:pt x="20" y="19"/>
                  </a:lnTo>
                  <a:lnTo>
                    <a:pt x="16" y="21"/>
                  </a:lnTo>
                  <a:lnTo>
                    <a:pt x="11" y="22"/>
                  </a:lnTo>
                  <a:lnTo>
                    <a:pt x="8" y="23"/>
                  </a:lnTo>
                  <a:lnTo>
                    <a:pt x="5" y="24"/>
                  </a:lnTo>
                  <a:lnTo>
                    <a:pt x="2" y="26"/>
                  </a:lnTo>
                  <a:lnTo>
                    <a:pt x="0" y="28"/>
                  </a:lnTo>
                  <a:lnTo>
                    <a:pt x="1" y="26"/>
                  </a:lnTo>
                  <a:lnTo>
                    <a:pt x="2" y="23"/>
                  </a:lnTo>
                  <a:lnTo>
                    <a:pt x="2" y="22"/>
                  </a:lnTo>
                  <a:lnTo>
                    <a:pt x="4" y="20"/>
                  </a:lnTo>
                  <a:lnTo>
                    <a:pt x="7" y="19"/>
                  </a:lnTo>
                  <a:lnTo>
                    <a:pt x="9" y="17"/>
                  </a:lnTo>
                  <a:lnTo>
                    <a:pt x="13" y="14"/>
                  </a:lnTo>
                  <a:lnTo>
                    <a:pt x="19" y="11"/>
                  </a:lnTo>
                  <a:lnTo>
                    <a:pt x="28" y="8"/>
                  </a:lnTo>
                  <a:lnTo>
                    <a:pt x="34" y="5"/>
                  </a:lnTo>
                  <a:lnTo>
                    <a:pt x="41" y="3"/>
                  </a:lnTo>
                  <a:lnTo>
                    <a:pt x="46" y="1"/>
                  </a:lnTo>
                  <a:lnTo>
                    <a:pt x="51" y="0"/>
                  </a:lnTo>
                  <a:lnTo>
                    <a:pt x="55" y="0"/>
                  </a:lnTo>
                  <a:lnTo>
                    <a:pt x="59" y="0"/>
                  </a:lnTo>
                  <a:lnTo>
                    <a:pt x="63" y="0"/>
                  </a:lnTo>
                  <a:lnTo>
                    <a:pt x="67" y="1"/>
                  </a:lnTo>
                  <a:lnTo>
                    <a:pt x="72" y="3"/>
                  </a:lnTo>
                  <a:lnTo>
                    <a:pt x="76" y="5"/>
                  </a:lnTo>
                  <a:lnTo>
                    <a:pt x="81" y="8"/>
                  </a:lnTo>
                  <a:lnTo>
                    <a:pt x="86" y="12"/>
                  </a:lnTo>
                  <a:lnTo>
                    <a:pt x="115" y="31"/>
                  </a:lnTo>
                  <a:lnTo>
                    <a:pt x="138" y="47"/>
                  </a:lnTo>
                  <a:lnTo>
                    <a:pt x="145" y="51"/>
                  </a:lnTo>
                  <a:lnTo>
                    <a:pt x="150" y="54"/>
                  </a:lnTo>
                  <a:lnTo>
                    <a:pt x="155" y="56"/>
                  </a:lnTo>
                  <a:lnTo>
                    <a:pt x="159" y="57"/>
                  </a:lnTo>
                  <a:lnTo>
                    <a:pt x="164" y="59"/>
                  </a:lnTo>
                  <a:lnTo>
                    <a:pt x="168" y="60"/>
                  </a:lnTo>
                  <a:lnTo>
                    <a:pt x="173" y="60"/>
                  </a:lnTo>
                  <a:lnTo>
                    <a:pt x="177" y="60"/>
                  </a:lnTo>
                  <a:lnTo>
                    <a:pt x="181" y="60"/>
                  </a:lnTo>
                  <a:lnTo>
                    <a:pt x="185" y="58"/>
                  </a:lnTo>
                  <a:lnTo>
                    <a:pt x="188" y="57"/>
                  </a:lnTo>
                  <a:lnTo>
                    <a:pt x="191" y="56"/>
                  </a:lnTo>
                  <a:lnTo>
                    <a:pt x="192" y="52"/>
                  </a:lnTo>
                </a:path>
              </a:pathLst>
            </a:custGeom>
            <a:solidFill>
              <a:srgbClr val="FF0000"/>
            </a:solidFill>
            <a:ln w="12700" cap="rnd">
              <a:solidFill>
                <a:srgbClr val="FF0000"/>
              </a:solidFill>
              <a:round/>
              <a:headEnd/>
              <a:tailEnd/>
            </a:ln>
          </p:spPr>
          <p:txBody>
            <a:bodyPr/>
            <a:lstStyle/>
            <a:p>
              <a:endParaRPr lang="en-US"/>
            </a:p>
          </p:txBody>
        </p:sp>
        <p:sp>
          <p:nvSpPr>
            <p:cNvPr id="71792" name="Freeform 65"/>
            <p:cNvSpPr>
              <a:spLocks/>
            </p:cNvSpPr>
            <p:nvPr/>
          </p:nvSpPr>
          <p:spPr bwMode="auto">
            <a:xfrm>
              <a:off x="4423" y="1358"/>
              <a:ext cx="195" cy="83"/>
            </a:xfrm>
            <a:custGeom>
              <a:avLst/>
              <a:gdLst>
                <a:gd name="T0" fmla="*/ 192 w 195"/>
                <a:gd name="T1" fmla="*/ 57 h 83"/>
                <a:gd name="T2" fmla="*/ 188 w 195"/>
                <a:gd name="T3" fmla="*/ 63 h 83"/>
                <a:gd name="T4" fmla="*/ 182 w 195"/>
                <a:gd name="T5" fmla="*/ 69 h 83"/>
                <a:gd name="T6" fmla="*/ 175 w 195"/>
                <a:gd name="T7" fmla="*/ 74 h 83"/>
                <a:gd name="T8" fmla="*/ 164 w 195"/>
                <a:gd name="T9" fmla="*/ 79 h 83"/>
                <a:gd name="T10" fmla="*/ 155 w 195"/>
                <a:gd name="T11" fmla="*/ 81 h 83"/>
                <a:gd name="T12" fmla="*/ 147 w 195"/>
                <a:gd name="T13" fmla="*/ 82 h 83"/>
                <a:gd name="T14" fmla="*/ 139 w 195"/>
                <a:gd name="T15" fmla="*/ 80 h 83"/>
                <a:gd name="T16" fmla="*/ 131 w 195"/>
                <a:gd name="T17" fmla="*/ 77 h 83"/>
                <a:gd name="T18" fmla="*/ 120 w 195"/>
                <a:gd name="T19" fmla="*/ 71 h 83"/>
                <a:gd name="T20" fmla="*/ 66 w 195"/>
                <a:gd name="T21" fmla="*/ 33 h 83"/>
                <a:gd name="T22" fmla="*/ 55 w 195"/>
                <a:gd name="T23" fmla="*/ 27 h 83"/>
                <a:gd name="T24" fmla="*/ 46 w 195"/>
                <a:gd name="T25" fmla="*/ 23 h 83"/>
                <a:gd name="T26" fmla="*/ 37 w 195"/>
                <a:gd name="T27" fmla="*/ 20 h 83"/>
                <a:gd name="T28" fmla="*/ 29 w 195"/>
                <a:gd name="T29" fmla="*/ 20 h 83"/>
                <a:gd name="T30" fmla="*/ 21 w 195"/>
                <a:gd name="T31" fmla="*/ 20 h 83"/>
                <a:gd name="T32" fmla="*/ 12 w 195"/>
                <a:gd name="T33" fmla="*/ 23 h 83"/>
                <a:gd name="T34" fmla="*/ 5 w 195"/>
                <a:gd name="T35" fmla="*/ 26 h 83"/>
                <a:gd name="T36" fmla="*/ 0 w 195"/>
                <a:gd name="T37" fmla="*/ 28 h 83"/>
                <a:gd name="T38" fmla="*/ 1 w 195"/>
                <a:gd name="T39" fmla="*/ 25 h 83"/>
                <a:gd name="T40" fmla="*/ 5 w 195"/>
                <a:gd name="T41" fmla="*/ 21 h 83"/>
                <a:gd name="T42" fmla="*/ 9 w 195"/>
                <a:gd name="T43" fmla="*/ 17 h 83"/>
                <a:gd name="T44" fmla="*/ 21 w 195"/>
                <a:gd name="T45" fmla="*/ 12 h 83"/>
                <a:gd name="T46" fmla="*/ 35 w 195"/>
                <a:gd name="T47" fmla="*/ 5 h 83"/>
                <a:gd name="T48" fmla="*/ 47 w 195"/>
                <a:gd name="T49" fmla="*/ 1 h 83"/>
                <a:gd name="T50" fmla="*/ 55 w 195"/>
                <a:gd name="T51" fmla="*/ 0 h 83"/>
                <a:gd name="T52" fmla="*/ 63 w 195"/>
                <a:gd name="T53" fmla="*/ 1 h 83"/>
                <a:gd name="T54" fmla="*/ 71 w 195"/>
                <a:gd name="T55" fmla="*/ 3 h 83"/>
                <a:gd name="T56" fmla="*/ 80 w 195"/>
                <a:gd name="T57" fmla="*/ 9 h 83"/>
                <a:gd name="T58" fmla="*/ 114 w 195"/>
                <a:gd name="T59" fmla="*/ 31 h 83"/>
                <a:gd name="T60" fmla="*/ 144 w 195"/>
                <a:gd name="T61" fmla="*/ 52 h 83"/>
                <a:gd name="T62" fmla="*/ 154 w 195"/>
                <a:gd name="T63" fmla="*/ 57 h 83"/>
                <a:gd name="T64" fmla="*/ 162 w 195"/>
                <a:gd name="T65" fmla="*/ 60 h 83"/>
                <a:gd name="T66" fmla="*/ 171 w 195"/>
                <a:gd name="T67" fmla="*/ 61 h 83"/>
                <a:gd name="T68" fmla="*/ 179 w 195"/>
                <a:gd name="T69" fmla="*/ 61 h 83"/>
                <a:gd name="T70" fmla="*/ 187 w 195"/>
                <a:gd name="T71" fmla="*/ 58 h 83"/>
                <a:gd name="T72" fmla="*/ 194 w 195"/>
                <a:gd name="T73" fmla="*/ 54 h 8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5"/>
                <a:gd name="T112" fmla="*/ 0 h 83"/>
                <a:gd name="T113" fmla="*/ 195 w 195"/>
                <a:gd name="T114" fmla="*/ 83 h 8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5" h="83">
                  <a:moveTo>
                    <a:pt x="194" y="54"/>
                  </a:moveTo>
                  <a:lnTo>
                    <a:pt x="192" y="57"/>
                  </a:lnTo>
                  <a:lnTo>
                    <a:pt x="190" y="60"/>
                  </a:lnTo>
                  <a:lnTo>
                    <a:pt x="188" y="63"/>
                  </a:lnTo>
                  <a:lnTo>
                    <a:pt x="185" y="65"/>
                  </a:lnTo>
                  <a:lnTo>
                    <a:pt x="182" y="69"/>
                  </a:lnTo>
                  <a:lnTo>
                    <a:pt x="179" y="71"/>
                  </a:lnTo>
                  <a:lnTo>
                    <a:pt x="175" y="74"/>
                  </a:lnTo>
                  <a:lnTo>
                    <a:pt x="169" y="76"/>
                  </a:lnTo>
                  <a:lnTo>
                    <a:pt x="164" y="79"/>
                  </a:lnTo>
                  <a:lnTo>
                    <a:pt x="159" y="80"/>
                  </a:lnTo>
                  <a:lnTo>
                    <a:pt x="155" y="81"/>
                  </a:lnTo>
                  <a:lnTo>
                    <a:pt x="151" y="81"/>
                  </a:lnTo>
                  <a:lnTo>
                    <a:pt x="147" y="82"/>
                  </a:lnTo>
                  <a:lnTo>
                    <a:pt x="143" y="81"/>
                  </a:lnTo>
                  <a:lnTo>
                    <a:pt x="139" y="80"/>
                  </a:lnTo>
                  <a:lnTo>
                    <a:pt x="135" y="79"/>
                  </a:lnTo>
                  <a:lnTo>
                    <a:pt x="131" y="77"/>
                  </a:lnTo>
                  <a:lnTo>
                    <a:pt x="125" y="75"/>
                  </a:lnTo>
                  <a:lnTo>
                    <a:pt x="120" y="71"/>
                  </a:lnTo>
                  <a:lnTo>
                    <a:pt x="93" y="52"/>
                  </a:lnTo>
                  <a:lnTo>
                    <a:pt x="66" y="33"/>
                  </a:lnTo>
                  <a:lnTo>
                    <a:pt x="60" y="30"/>
                  </a:lnTo>
                  <a:lnTo>
                    <a:pt x="55" y="27"/>
                  </a:lnTo>
                  <a:lnTo>
                    <a:pt x="51" y="25"/>
                  </a:lnTo>
                  <a:lnTo>
                    <a:pt x="46" y="23"/>
                  </a:lnTo>
                  <a:lnTo>
                    <a:pt x="41" y="21"/>
                  </a:lnTo>
                  <a:lnTo>
                    <a:pt x="37" y="20"/>
                  </a:lnTo>
                  <a:lnTo>
                    <a:pt x="33" y="19"/>
                  </a:lnTo>
                  <a:lnTo>
                    <a:pt x="29" y="20"/>
                  </a:lnTo>
                  <a:lnTo>
                    <a:pt x="24" y="20"/>
                  </a:lnTo>
                  <a:lnTo>
                    <a:pt x="21" y="20"/>
                  </a:lnTo>
                  <a:lnTo>
                    <a:pt x="17" y="21"/>
                  </a:lnTo>
                  <a:lnTo>
                    <a:pt x="12" y="23"/>
                  </a:lnTo>
                  <a:lnTo>
                    <a:pt x="9" y="24"/>
                  </a:lnTo>
                  <a:lnTo>
                    <a:pt x="5" y="26"/>
                  </a:lnTo>
                  <a:lnTo>
                    <a:pt x="3" y="27"/>
                  </a:lnTo>
                  <a:lnTo>
                    <a:pt x="0" y="28"/>
                  </a:lnTo>
                  <a:lnTo>
                    <a:pt x="1" y="27"/>
                  </a:lnTo>
                  <a:lnTo>
                    <a:pt x="1" y="25"/>
                  </a:lnTo>
                  <a:lnTo>
                    <a:pt x="3" y="23"/>
                  </a:lnTo>
                  <a:lnTo>
                    <a:pt x="5" y="21"/>
                  </a:lnTo>
                  <a:lnTo>
                    <a:pt x="7" y="19"/>
                  </a:lnTo>
                  <a:lnTo>
                    <a:pt x="9" y="17"/>
                  </a:lnTo>
                  <a:lnTo>
                    <a:pt x="14" y="15"/>
                  </a:lnTo>
                  <a:lnTo>
                    <a:pt x="21" y="12"/>
                  </a:lnTo>
                  <a:lnTo>
                    <a:pt x="28" y="9"/>
                  </a:lnTo>
                  <a:lnTo>
                    <a:pt x="35" y="5"/>
                  </a:lnTo>
                  <a:lnTo>
                    <a:pt x="42" y="3"/>
                  </a:lnTo>
                  <a:lnTo>
                    <a:pt x="47" y="1"/>
                  </a:lnTo>
                  <a:lnTo>
                    <a:pt x="51" y="0"/>
                  </a:lnTo>
                  <a:lnTo>
                    <a:pt x="55" y="0"/>
                  </a:lnTo>
                  <a:lnTo>
                    <a:pt x="59" y="0"/>
                  </a:lnTo>
                  <a:lnTo>
                    <a:pt x="63" y="1"/>
                  </a:lnTo>
                  <a:lnTo>
                    <a:pt x="67" y="2"/>
                  </a:lnTo>
                  <a:lnTo>
                    <a:pt x="71" y="3"/>
                  </a:lnTo>
                  <a:lnTo>
                    <a:pt x="76" y="6"/>
                  </a:lnTo>
                  <a:lnTo>
                    <a:pt x="80" y="9"/>
                  </a:lnTo>
                  <a:lnTo>
                    <a:pt x="86" y="12"/>
                  </a:lnTo>
                  <a:lnTo>
                    <a:pt x="114" y="31"/>
                  </a:lnTo>
                  <a:lnTo>
                    <a:pt x="138" y="48"/>
                  </a:lnTo>
                  <a:lnTo>
                    <a:pt x="144" y="52"/>
                  </a:lnTo>
                  <a:lnTo>
                    <a:pt x="149" y="55"/>
                  </a:lnTo>
                  <a:lnTo>
                    <a:pt x="154" y="57"/>
                  </a:lnTo>
                  <a:lnTo>
                    <a:pt x="158" y="59"/>
                  </a:lnTo>
                  <a:lnTo>
                    <a:pt x="162" y="60"/>
                  </a:lnTo>
                  <a:lnTo>
                    <a:pt x="167" y="61"/>
                  </a:lnTo>
                  <a:lnTo>
                    <a:pt x="171" y="61"/>
                  </a:lnTo>
                  <a:lnTo>
                    <a:pt x="176" y="61"/>
                  </a:lnTo>
                  <a:lnTo>
                    <a:pt x="179" y="61"/>
                  </a:lnTo>
                  <a:lnTo>
                    <a:pt x="183" y="59"/>
                  </a:lnTo>
                  <a:lnTo>
                    <a:pt x="187" y="58"/>
                  </a:lnTo>
                  <a:lnTo>
                    <a:pt x="189" y="56"/>
                  </a:lnTo>
                  <a:lnTo>
                    <a:pt x="194" y="54"/>
                  </a:lnTo>
                </a:path>
              </a:pathLst>
            </a:custGeom>
            <a:solidFill>
              <a:srgbClr val="FF0000"/>
            </a:solidFill>
            <a:ln w="12700" cap="rnd">
              <a:solidFill>
                <a:srgbClr val="FF0000"/>
              </a:solidFill>
              <a:round/>
              <a:headEnd/>
              <a:tailEnd/>
            </a:ln>
          </p:spPr>
          <p:txBody>
            <a:bodyPr/>
            <a:lstStyle/>
            <a:p>
              <a:endParaRPr lang="en-US"/>
            </a:p>
          </p:txBody>
        </p:sp>
        <p:sp>
          <p:nvSpPr>
            <p:cNvPr id="71793" name="Freeform 66"/>
            <p:cNvSpPr>
              <a:spLocks/>
            </p:cNvSpPr>
            <p:nvPr/>
          </p:nvSpPr>
          <p:spPr bwMode="auto">
            <a:xfrm>
              <a:off x="5021" y="1060"/>
              <a:ext cx="196" cy="87"/>
            </a:xfrm>
            <a:custGeom>
              <a:avLst/>
              <a:gdLst>
                <a:gd name="T0" fmla="*/ 192 w 196"/>
                <a:gd name="T1" fmla="*/ 60 h 87"/>
                <a:gd name="T2" fmla="*/ 189 w 196"/>
                <a:gd name="T3" fmla="*/ 65 h 87"/>
                <a:gd name="T4" fmla="*/ 183 w 196"/>
                <a:gd name="T5" fmla="*/ 72 h 87"/>
                <a:gd name="T6" fmla="*/ 177 w 196"/>
                <a:gd name="T7" fmla="*/ 77 h 87"/>
                <a:gd name="T8" fmla="*/ 165 w 196"/>
                <a:gd name="T9" fmla="*/ 82 h 87"/>
                <a:gd name="T10" fmla="*/ 156 w 196"/>
                <a:gd name="T11" fmla="*/ 85 h 87"/>
                <a:gd name="T12" fmla="*/ 147 w 196"/>
                <a:gd name="T13" fmla="*/ 86 h 87"/>
                <a:gd name="T14" fmla="*/ 140 w 196"/>
                <a:gd name="T15" fmla="*/ 84 h 87"/>
                <a:gd name="T16" fmla="*/ 132 w 196"/>
                <a:gd name="T17" fmla="*/ 81 h 87"/>
                <a:gd name="T18" fmla="*/ 121 w 196"/>
                <a:gd name="T19" fmla="*/ 74 h 87"/>
                <a:gd name="T20" fmla="*/ 65 w 196"/>
                <a:gd name="T21" fmla="*/ 34 h 87"/>
                <a:gd name="T22" fmla="*/ 56 w 196"/>
                <a:gd name="T23" fmla="*/ 28 h 87"/>
                <a:gd name="T24" fmla="*/ 47 w 196"/>
                <a:gd name="T25" fmla="*/ 24 h 87"/>
                <a:gd name="T26" fmla="*/ 37 w 196"/>
                <a:gd name="T27" fmla="*/ 21 h 87"/>
                <a:gd name="T28" fmla="*/ 29 w 196"/>
                <a:gd name="T29" fmla="*/ 20 h 87"/>
                <a:gd name="T30" fmla="*/ 21 w 196"/>
                <a:gd name="T31" fmla="*/ 21 h 87"/>
                <a:gd name="T32" fmla="*/ 12 w 196"/>
                <a:gd name="T33" fmla="*/ 24 h 87"/>
                <a:gd name="T34" fmla="*/ 5 w 196"/>
                <a:gd name="T35" fmla="*/ 26 h 87"/>
                <a:gd name="T36" fmla="*/ 0 w 196"/>
                <a:gd name="T37" fmla="*/ 29 h 87"/>
                <a:gd name="T38" fmla="*/ 1 w 196"/>
                <a:gd name="T39" fmla="*/ 25 h 87"/>
                <a:gd name="T40" fmla="*/ 5 w 196"/>
                <a:gd name="T41" fmla="*/ 21 h 87"/>
                <a:gd name="T42" fmla="*/ 9 w 196"/>
                <a:gd name="T43" fmla="*/ 18 h 87"/>
                <a:gd name="T44" fmla="*/ 20 w 196"/>
                <a:gd name="T45" fmla="*/ 13 h 87"/>
                <a:gd name="T46" fmla="*/ 35 w 196"/>
                <a:gd name="T47" fmla="*/ 6 h 87"/>
                <a:gd name="T48" fmla="*/ 47 w 196"/>
                <a:gd name="T49" fmla="*/ 1 h 87"/>
                <a:gd name="T50" fmla="*/ 55 w 196"/>
                <a:gd name="T51" fmla="*/ 0 h 87"/>
                <a:gd name="T52" fmla="*/ 63 w 196"/>
                <a:gd name="T53" fmla="*/ 0 h 87"/>
                <a:gd name="T54" fmla="*/ 71 w 196"/>
                <a:gd name="T55" fmla="*/ 3 h 87"/>
                <a:gd name="T56" fmla="*/ 81 w 196"/>
                <a:gd name="T57" fmla="*/ 9 h 87"/>
                <a:gd name="T58" fmla="*/ 114 w 196"/>
                <a:gd name="T59" fmla="*/ 32 h 87"/>
                <a:gd name="T60" fmla="*/ 145 w 196"/>
                <a:gd name="T61" fmla="*/ 55 h 87"/>
                <a:gd name="T62" fmla="*/ 154 w 196"/>
                <a:gd name="T63" fmla="*/ 60 h 87"/>
                <a:gd name="T64" fmla="*/ 163 w 196"/>
                <a:gd name="T65" fmla="*/ 63 h 87"/>
                <a:gd name="T66" fmla="*/ 172 w 196"/>
                <a:gd name="T67" fmla="*/ 65 h 87"/>
                <a:gd name="T68" fmla="*/ 180 w 196"/>
                <a:gd name="T69" fmla="*/ 63 h 87"/>
                <a:gd name="T70" fmla="*/ 187 w 196"/>
                <a:gd name="T71" fmla="*/ 61 h 87"/>
                <a:gd name="T72" fmla="*/ 195 w 196"/>
                <a:gd name="T73" fmla="*/ 57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6"/>
                <a:gd name="T112" fmla="*/ 0 h 87"/>
                <a:gd name="T113" fmla="*/ 196 w 196"/>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6" h="87">
                  <a:moveTo>
                    <a:pt x="195" y="57"/>
                  </a:moveTo>
                  <a:lnTo>
                    <a:pt x="192" y="60"/>
                  </a:lnTo>
                  <a:lnTo>
                    <a:pt x="191" y="63"/>
                  </a:lnTo>
                  <a:lnTo>
                    <a:pt x="189" y="65"/>
                  </a:lnTo>
                  <a:lnTo>
                    <a:pt x="186" y="68"/>
                  </a:lnTo>
                  <a:lnTo>
                    <a:pt x="183" y="72"/>
                  </a:lnTo>
                  <a:lnTo>
                    <a:pt x="180" y="74"/>
                  </a:lnTo>
                  <a:lnTo>
                    <a:pt x="177" y="77"/>
                  </a:lnTo>
                  <a:lnTo>
                    <a:pt x="171" y="80"/>
                  </a:lnTo>
                  <a:lnTo>
                    <a:pt x="165" y="82"/>
                  </a:lnTo>
                  <a:lnTo>
                    <a:pt x="161" y="85"/>
                  </a:lnTo>
                  <a:lnTo>
                    <a:pt x="156" y="85"/>
                  </a:lnTo>
                  <a:lnTo>
                    <a:pt x="152" y="85"/>
                  </a:lnTo>
                  <a:lnTo>
                    <a:pt x="147" y="86"/>
                  </a:lnTo>
                  <a:lnTo>
                    <a:pt x="143" y="85"/>
                  </a:lnTo>
                  <a:lnTo>
                    <a:pt x="140" y="84"/>
                  </a:lnTo>
                  <a:lnTo>
                    <a:pt x="136" y="83"/>
                  </a:lnTo>
                  <a:lnTo>
                    <a:pt x="132" y="81"/>
                  </a:lnTo>
                  <a:lnTo>
                    <a:pt x="126" y="78"/>
                  </a:lnTo>
                  <a:lnTo>
                    <a:pt x="121" y="74"/>
                  </a:lnTo>
                  <a:lnTo>
                    <a:pt x="94" y="54"/>
                  </a:lnTo>
                  <a:lnTo>
                    <a:pt x="65" y="34"/>
                  </a:lnTo>
                  <a:lnTo>
                    <a:pt x="60" y="31"/>
                  </a:lnTo>
                  <a:lnTo>
                    <a:pt x="56" y="28"/>
                  </a:lnTo>
                  <a:lnTo>
                    <a:pt x="52" y="25"/>
                  </a:lnTo>
                  <a:lnTo>
                    <a:pt x="47" y="24"/>
                  </a:lnTo>
                  <a:lnTo>
                    <a:pt x="42" y="21"/>
                  </a:lnTo>
                  <a:lnTo>
                    <a:pt x="37" y="21"/>
                  </a:lnTo>
                  <a:lnTo>
                    <a:pt x="33" y="20"/>
                  </a:lnTo>
                  <a:lnTo>
                    <a:pt x="29" y="20"/>
                  </a:lnTo>
                  <a:lnTo>
                    <a:pt x="24" y="20"/>
                  </a:lnTo>
                  <a:lnTo>
                    <a:pt x="21" y="21"/>
                  </a:lnTo>
                  <a:lnTo>
                    <a:pt x="17" y="23"/>
                  </a:lnTo>
                  <a:lnTo>
                    <a:pt x="12" y="24"/>
                  </a:lnTo>
                  <a:lnTo>
                    <a:pt x="9" y="24"/>
                  </a:lnTo>
                  <a:lnTo>
                    <a:pt x="5" y="26"/>
                  </a:lnTo>
                  <a:lnTo>
                    <a:pt x="3" y="28"/>
                  </a:lnTo>
                  <a:lnTo>
                    <a:pt x="0" y="29"/>
                  </a:lnTo>
                  <a:lnTo>
                    <a:pt x="1" y="27"/>
                  </a:lnTo>
                  <a:lnTo>
                    <a:pt x="1" y="25"/>
                  </a:lnTo>
                  <a:lnTo>
                    <a:pt x="3" y="24"/>
                  </a:lnTo>
                  <a:lnTo>
                    <a:pt x="5" y="21"/>
                  </a:lnTo>
                  <a:lnTo>
                    <a:pt x="7" y="20"/>
                  </a:lnTo>
                  <a:lnTo>
                    <a:pt x="9" y="18"/>
                  </a:lnTo>
                  <a:lnTo>
                    <a:pt x="14" y="16"/>
                  </a:lnTo>
                  <a:lnTo>
                    <a:pt x="20" y="13"/>
                  </a:lnTo>
                  <a:lnTo>
                    <a:pt x="29" y="9"/>
                  </a:lnTo>
                  <a:lnTo>
                    <a:pt x="35" y="6"/>
                  </a:lnTo>
                  <a:lnTo>
                    <a:pt x="43" y="3"/>
                  </a:lnTo>
                  <a:lnTo>
                    <a:pt x="47" y="1"/>
                  </a:lnTo>
                  <a:lnTo>
                    <a:pt x="51" y="1"/>
                  </a:lnTo>
                  <a:lnTo>
                    <a:pt x="55" y="0"/>
                  </a:lnTo>
                  <a:lnTo>
                    <a:pt x="59" y="0"/>
                  </a:lnTo>
                  <a:lnTo>
                    <a:pt x="63" y="0"/>
                  </a:lnTo>
                  <a:lnTo>
                    <a:pt x="67" y="2"/>
                  </a:lnTo>
                  <a:lnTo>
                    <a:pt x="71" y="3"/>
                  </a:lnTo>
                  <a:lnTo>
                    <a:pt x="76" y="6"/>
                  </a:lnTo>
                  <a:lnTo>
                    <a:pt x="81" y="9"/>
                  </a:lnTo>
                  <a:lnTo>
                    <a:pt x="87" y="12"/>
                  </a:lnTo>
                  <a:lnTo>
                    <a:pt x="114" y="32"/>
                  </a:lnTo>
                  <a:lnTo>
                    <a:pt x="139" y="50"/>
                  </a:lnTo>
                  <a:lnTo>
                    <a:pt x="145" y="55"/>
                  </a:lnTo>
                  <a:lnTo>
                    <a:pt x="150" y="57"/>
                  </a:lnTo>
                  <a:lnTo>
                    <a:pt x="154" y="60"/>
                  </a:lnTo>
                  <a:lnTo>
                    <a:pt x="159" y="61"/>
                  </a:lnTo>
                  <a:lnTo>
                    <a:pt x="163" y="63"/>
                  </a:lnTo>
                  <a:lnTo>
                    <a:pt x="168" y="64"/>
                  </a:lnTo>
                  <a:lnTo>
                    <a:pt x="172" y="65"/>
                  </a:lnTo>
                  <a:lnTo>
                    <a:pt x="176" y="64"/>
                  </a:lnTo>
                  <a:lnTo>
                    <a:pt x="180" y="63"/>
                  </a:lnTo>
                  <a:lnTo>
                    <a:pt x="185" y="62"/>
                  </a:lnTo>
                  <a:lnTo>
                    <a:pt x="187" y="61"/>
                  </a:lnTo>
                  <a:lnTo>
                    <a:pt x="191" y="59"/>
                  </a:lnTo>
                  <a:lnTo>
                    <a:pt x="195" y="57"/>
                  </a:lnTo>
                </a:path>
              </a:pathLst>
            </a:custGeom>
            <a:solidFill>
              <a:srgbClr val="FF0000"/>
            </a:solidFill>
            <a:ln w="12700" cap="rnd">
              <a:solidFill>
                <a:srgbClr val="FF0000"/>
              </a:solidFill>
              <a:round/>
              <a:headEnd/>
              <a:tailEnd/>
            </a:ln>
          </p:spPr>
          <p:txBody>
            <a:bodyPr/>
            <a:lstStyle/>
            <a:p>
              <a:endParaRPr lang="en-US"/>
            </a:p>
          </p:txBody>
        </p:sp>
        <p:sp>
          <p:nvSpPr>
            <p:cNvPr id="71794" name="Freeform 67"/>
            <p:cNvSpPr>
              <a:spLocks/>
            </p:cNvSpPr>
            <p:nvPr/>
          </p:nvSpPr>
          <p:spPr bwMode="auto">
            <a:xfrm>
              <a:off x="4874" y="1136"/>
              <a:ext cx="192" cy="82"/>
            </a:xfrm>
            <a:custGeom>
              <a:avLst/>
              <a:gdLst>
                <a:gd name="T0" fmla="*/ 191 w 192"/>
                <a:gd name="T1" fmla="*/ 57 h 82"/>
                <a:gd name="T2" fmla="*/ 188 w 192"/>
                <a:gd name="T3" fmla="*/ 61 h 82"/>
                <a:gd name="T4" fmla="*/ 183 w 192"/>
                <a:gd name="T5" fmla="*/ 67 h 82"/>
                <a:gd name="T6" fmla="*/ 175 w 192"/>
                <a:gd name="T7" fmla="*/ 73 h 82"/>
                <a:gd name="T8" fmla="*/ 163 w 192"/>
                <a:gd name="T9" fmla="*/ 77 h 82"/>
                <a:gd name="T10" fmla="*/ 153 w 192"/>
                <a:gd name="T11" fmla="*/ 80 h 82"/>
                <a:gd name="T12" fmla="*/ 145 w 192"/>
                <a:gd name="T13" fmla="*/ 81 h 82"/>
                <a:gd name="T14" fmla="*/ 138 w 192"/>
                <a:gd name="T15" fmla="*/ 79 h 82"/>
                <a:gd name="T16" fmla="*/ 130 w 192"/>
                <a:gd name="T17" fmla="*/ 76 h 82"/>
                <a:gd name="T18" fmla="*/ 120 w 192"/>
                <a:gd name="T19" fmla="*/ 70 h 82"/>
                <a:gd name="T20" fmla="*/ 65 w 192"/>
                <a:gd name="T21" fmla="*/ 32 h 82"/>
                <a:gd name="T22" fmla="*/ 54 w 192"/>
                <a:gd name="T23" fmla="*/ 26 h 82"/>
                <a:gd name="T24" fmla="*/ 45 w 192"/>
                <a:gd name="T25" fmla="*/ 22 h 82"/>
                <a:gd name="T26" fmla="*/ 36 w 192"/>
                <a:gd name="T27" fmla="*/ 19 h 82"/>
                <a:gd name="T28" fmla="*/ 28 w 192"/>
                <a:gd name="T29" fmla="*/ 19 h 82"/>
                <a:gd name="T30" fmla="*/ 20 w 192"/>
                <a:gd name="T31" fmla="*/ 19 h 82"/>
                <a:gd name="T32" fmla="*/ 11 w 192"/>
                <a:gd name="T33" fmla="*/ 22 h 82"/>
                <a:gd name="T34" fmla="*/ 5 w 192"/>
                <a:gd name="T35" fmla="*/ 24 h 82"/>
                <a:gd name="T36" fmla="*/ 0 w 192"/>
                <a:gd name="T37" fmla="*/ 28 h 82"/>
                <a:gd name="T38" fmla="*/ 2 w 192"/>
                <a:gd name="T39" fmla="*/ 23 h 82"/>
                <a:gd name="T40" fmla="*/ 4 w 192"/>
                <a:gd name="T41" fmla="*/ 20 h 82"/>
                <a:gd name="T42" fmla="*/ 9 w 192"/>
                <a:gd name="T43" fmla="*/ 17 h 82"/>
                <a:gd name="T44" fmla="*/ 19 w 192"/>
                <a:gd name="T45" fmla="*/ 11 h 82"/>
                <a:gd name="T46" fmla="*/ 34 w 192"/>
                <a:gd name="T47" fmla="*/ 5 h 82"/>
                <a:gd name="T48" fmla="*/ 45 w 192"/>
                <a:gd name="T49" fmla="*/ 1 h 82"/>
                <a:gd name="T50" fmla="*/ 54 w 192"/>
                <a:gd name="T51" fmla="*/ 0 h 82"/>
                <a:gd name="T52" fmla="*/ 62 w 192"/>
                <a:gd name="T53" fmla="*/ 0 h 82"/>
                <a:gd name="T54" fmla="*/ 71 w 192"/>
                <a:gd name="T55" fmla="*/ 3 h 82"/>
                <a:gd name="T56" fmla="*/ 80 w 192"/>
                <a:gd name="T57" fmla="*/ 8 h 82"/>
                <a:gd name="T58" fmla="*/ 113 w 192"/>
                <a:gd name="T59" fmla="*/ 31 h 82"/>
                <a:gd name="T60" fmla="*/ 143 w 192"/>
                <a:gd name="T61" fmla="*/ 51 h 82"/>
                <a:gd name="T62" fmla="*/ 152 w 192"/>
                <a:gd name="T63" fmla="*/ 56 h 82"/>
                <a:gd name="T64" fmla="*/ 161 w 192"/>
                <a:gd name="T65" fmla="*/ 59 h 82"/>
                <a:gd name="T66" fmla="*/ 170 w 192"/>
                <a:gd name="T67" fmla="*/ 60 h 82"/>
                <a:gd name="T68" fmla="*/ 178 w 192"/>
                <a:gd name="T69" fmla="*/ 60 h 82"/>
                <a:gd name="T70" fmla="*/ 185 w 192"/>
                <a:gd name="T71" fmla="*/ 57 h 82"/>
                <a:gd name="T72" fmla="*/ 189 w 192"/>
                <a:gd name="T73" fmla="*/ 52 h 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2"/>
                <a:gd name="T112" fmla="*/ 0 h 82"/>
                <a:gd name="T113" fmla="*/ 192 w 192"/>
                <a:gd name="T114" fmla="*/ 82 h 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2" h="82">
                  <a:moveTo>
                    <a:pt x="189" y="52"/>
                  </a:moveTo>
                  <a:lnTo>
                    <a:pt x="191" y="57"/>
                  </a:lnTo>
                  <a:lnTo>
                    <a:pt x="189" y="59"/>
                  </a:lnTo>
                  <a:lnTo>
                    <a:pt x="188" y="61"/>
                  </a:lnTo>
                  <a:lnTo>
                    <a:pt x="186" y="64"/>
                  </a:lnTo>
                  <a:lnTo>
                    <a:pt x="183" y="67"/>
                  </a:lnTo>
                  <a:lnTo>
                    <a:pt x="177" y="70"/>
                  </a:lnTo>
                  <a:lnTo>
                    <a:pt x="175" y="73"/>
                  </a:lnTo>
                  <a:lnTo>
                    <a:pt x="169" y="75"/>
                  </a:lnTo>
                  <a:lnTo>
                    <a:pt x="163" y="77"/>
                  </a:lnTo>
                  <a:lnTo>
                    <a:pt x="158" y="78"/>
                  </a:lnTo>
                  <a:lnTo>
                    <a:pt x="153" y="80"/>
                  </a:lnTo>
                  <a:lnTo>
                    <a:pt x="150" y="80"/>
                  </a:lnTo>
                  <a:lnTo>
                    <a:pt x="145" y="81"/>
                  </a:lnTo>
                  <a:lnTo>
                    <a:pt x="142" y="79"/>
                  </a:lnTo>
                  <a:lnTo>
                    <a:pt x="138" y="79"/>
                  </a:lnTo>
                  <a:lnTo>
                    <a:pt x="133" y="78"/>
                  </a:lnTo>
                  <a:lnTo>
                    <a:pt x="130" y="76"/>
                  </a:lnTo>
                  <a:lnTo>
                    <a:pt x="125" y="73"/>
                  </a:lnTo>
                  <a:lnTo>
                    <a:pt x="120" y="70"/>
                  </a:lnTo>
                  <a:lnTo>
                    <a:pt x="92" y="51"/>
                  </a:lnTo>
                  <a:lnTo>
                    <a:pt x="65" y="32"/>
                  </a:lnTo>
                  <a:lnTo>
                    <a:pt x="59" y="28"/>
                  </a:lnTo>
                  <a:lnTo>
                    <a:pt x="54" y="26"/>
                  </a:lnTo>
                  <a:lnTo>
                    <a:pt x="50" y="24"/>
                  </a:lnTo>
                  <a:lnTo>
                    <a:pt x="45" y="22"/>
                  </a:lnTo>
                  <a:lnTo>
                    <a:pt x="41" y="20"/>
                  </a:lnTo>
                  <a:lnTo>
                    <a:pt x="36" y="19"/>
                  </a:lnTo>
                  <a:lnTo>
                    <a:pt x="31" y="19"/>
                  </a:lnTo>
                  <a:lnTo>
                    <a:pt x="28" y="19"/>
                  </a:lnTo>
                  <a:lnTo>
                    <a:pt x="24" y="19"/>
                  </a:lnTo>
                  <a:lnTo>
                    <a:pt x="20" y="19"/>
                  </a:lnTo>
                  <a:lnTo>
                    <a:pt x="16" y="21"/>
                  </a:lnTo>
                  <a:lnTo>
                    <a:pt x="11" y="22"/>
                  </a:lnTo>
                  <a:lnTo>
                    <a:pt x="8" y="23"/>
                  </a:lnTo>
                  <a:lnTo>
                    <a:pt x="5" y="24"/>
                  </a:lnTo>
                  <a:lnTo>
                    <a:pt x="2" y="26"/>
                  </a:lnTo>
                  <a:lnTo>
                    <a:pt x="0" y="28"/>
                  </a:lnTo>
                  <a:lnTo>
                    <a:pt x="1" y="26"/>
                  </a:lnTo>
                  <a:lnTo>
                    <a:pt x="2" y="23"/>
                  </a:lnTo>
                  <a:lnTo>
                    <a:pt x="2" y="22"/>
                  </a:lnTo>
                  <a:lnTo>
                    <a:pt x="4" y="20"/>
                  </a:lnTo>
                  <a:lnTo>
                    <a:pt x="7" y="19"/>
                  </a:lnTo>
                  <a:lnTo>
                    <a:pt x="9" y="17"/>
                  </a:lnTo>
                  <a:lnTo>
                    <a:pt x="13" y="14"/>
                  </a:lnTo>
                  <a:lnTo>
                    <a:pt x="19" y="11"/>
                  </a:lnTo>
                  <a:lnTo>
                    <a:pt x="27" y="8"/>
                  </a:lnTo>
                  <a:lnTo>
                    <a:pt x="34" y="5"/>
                  </a:lnTo>
                  <a:lnTo>
                    <a:pt x="41" y="3"/>
                  </a:lnTo>
                  <a:lnTo>
                    <a:pt x="45" y="1"/>
                  </a:lnTo>
                  <a:lnTo>
                    <a:pt x="50" y="0"/>
                  </a:lnTo>
                  <a:lnTo>
                    <a:pt x="54" y="0"/>
                  </a:lnTo>
                  <a:lnTo>
                    <a:pt x="58" y="0"/>
                  </a:lnTo>
                  <a:lnTo>
                    <a:pt x="62" y="0"/>
                  </a:lnTo>
                  <a:lnTo>
                    <a:pt x="66" y="1"/>
                  </a:lnTo>
                  <a:lnTo>
                    <a:pt x="71" y="3"/>
                  </a:lnTo>
                  <a:lnTo>
                    <a:pt x="75" y="5"/>
                  </a:lnTo>
                  <a:lnTo>
                    <a:pt x="80" y="8"/>
                  </a:lnTo>
                  <a:lnTo>
                    <a:pt x="85" y="12"/>
                  </a:lnTo>
                  <a:lnTo>
                    <a:pt x="113" y="31"/>
                  </a:lnTo>
                  <a:lnTo>
                    <a:pt x="136" y="47"/>
                  </a:lnTo>
                  <a:lnTo>
                    <a:pt x="143" y="51"/>
                  </a:lnTo>
                  <a:lnTo>
                    <a:pt x="148" y="54"/>
                  </a:lnTo>
                  <a:lnTo>
                    <a:pt x="152" y="56"/>
                  </a:lnTo>
                  <a:lnTo>
                    <a:pt x="156" y="57"/>
                  </a:lnTo>
                  <a:lnTo>
                    <a:pt x="161" y="59"/>
                  </a:lnTo>
                  <a:lnTo>
                    <a:pt x="165" y="60"/>
                  </a:lnTo>
                  <a:lnTo>
                    <a:pt x="170" y="60"/>
                  </a:lnTo>
                  <a:lnTo>
                    <a:pt x="174" y="60"/>
                  </a:lnTo>
                  <a:lnTo>
                    <a:pt x="178" y="60"/>
                  </a:lnTo>
                  <a:lnTo>
                    <a:pt x="182" y="58"/>
                  </a:lnTo>
                  <a:lnTo>
                    <a:pt x="185" y="57"/>
                  </a:lnTo>
                  <a:lnTo>
                    <a:pt x="188" y="56"/>
                  </a:lnTo>
                  <a:lnTo>
                    <a:pt x="189" y="52"/>
                  </a:lnTo>
                </a:path>
              </a:pathLst>
            </a:custGeom>
            <a:solidFill>
              <a:srgbClr val="FF0000"/>
            </a:solidFill>
            <a:ln w="12700" cap="rnd">
              <a:solidFill>
                <a:srgbClr val="FF0000"/>
              </a:solidFill>
              <a:round/>
              <a:headEnd/>
              <a:tailEnd/>
            </a:ln>
          </p:spPr>
          <p:txBody>
            <a:bodyPr/>
            <a:lstStyle/>
            <a:p>
              <a:endParaRPr lang="en-US"/>
            </a:p>
          </p:txBody>
        </p:sp>
        <p:sp>
          <p:nvSpPr>
            <p:cNvPr id="71795" name="Freeform 68"/>
            <p:cNvSpPr>
              <a:spLocks/>
            </p:cNvSpPr>
            <p:nvPr/>
          </p:nvSpPr>
          <p:spPr bwMode="auto">
            <a:xfrm>
              <a:off x="4724" y="1210"/>
              <a:ext cx="193" cy="84"/>
            </a:xfrm>
            <a:custGeom>
              <a:avLst/>
              <a:gdLst>
                <a:gd name="T0" fmla="*/ 190 w 193"/>
                <a:gd name="T1" fmla="*/ 58 h 84"/>
                <a:gd name="T2" fmla="*/ 187 w 193"/>
                <a:gd name="T3" fmla="*/ 63 h 84"/>
                <a:gd name="T4" fmla="*/ 181 w 193"/>
                <a:gd name="T5" fmla="*/ 70 h 84"/>
                <a:gd name="T6" fmla="*/ 174 w 193"/>
                <a:gd name="T7" fmla="*/ 75 h 84"/>
                <a:gd name="T8" fmla="*/ 162 w 193"/>
                <a:gd name="T9" fmla="*/ 80 h 84"/>
                <a:gd name="T10" fmla="*/ 154 w 193"/>
                <a:gd name="T11" fmla="*/ 82 h 84"/>
                <a:gd name="T12" fmla="*/ 145 w 193"/>
                <a:gd name="T13" fmla="*/ 83 h 84"/>
                <a:gd name="T14" fmla="*/ 137 w 193"/>
                <a:gd name="T15" fmla="*/ 81 h 84"/>
                <a:gd name="T16" fmla="*/ 129 w 193"/>
                <a:gd name="T17" fmla="*/ 78 h 84"/>
                <a:gd name="T18" fmla="*/ 119 w 193"/>
                <a:gd name="T19" fmla="*/ 72 h 84"/>
                <a:gd name="T20" fmla="*/ 65 w 193"/>
                <a:gd name="T21" fmla="*/ 33 h 84"/>
                <a:gd name="T22" fmla="*/ 55 w 193"/>
                <a:gd name="T23" fmla="*/ 27 h 84"/>
                <a:gd name="T24" fmla="*/ 46 w 193"/>
                <a:gd name="T25" fmla="*/ 23 h 84"/>
                <a:gd name="T26" fmla="*/ 36 w 193"/>
                <a:gd name="T27" fmla="*/ 20 h 84"/>
                <a:gd name="T28" fmla="*/ 28 w 193"/>
                <a:gd name="T29" fmla="*/ 20 h 84"/>
                <a:gd name="T30" fmla="*/ 21 w 193"/>
                <a:gd name="T31" fmla="*/ 20 h 84"/>
                <a:gd name="T32" fmla="*/ 11 w 193"/>
                <a:gd name="T33" fmla="*/ 23 h 84"/>
                <a:gd name="T34" fmla="*/ 5 w 193"/>
                <a:gd name="T35" fmla="*/ 26 h 84"/>
                <a:gd name="T36" fmla="*/ 0 w 193"/>
                <a:gd name="T37" fmla="*/ 29 h 84"/>
                <a:gd name="T38" fmla="*/ 1 w 193"/>
                <a:gd name="T39" fmla="*/ 25 h 84"/>
                <a:gd name="T40" fmla="*/ 5 w 193"/>
                <a:gd name="T41" fmla="*/ 21 h 84"/>
                <a:gd name="T42" fmla="*/ 9 w 193"/>
                <a:gd name="T43" fmla="*/ 18 h 84"/>
                <a:gd name="T44" fmla="*/ 20 w 193"/>
                <a:gd name="T45" fmla="*/ 12 h 84"/>
                <a:gd name="T46" fmla="*/ 34 w 193"/>
                <a:gd name="T47" fmla="*/ 6 h 84"/>
                <a:gd name="T48" fmla="*/ 46 w 193"/>
                <a:gd name="T49" fmla="*/ 1 h 84"/>
                <a:gd name="T50" fmla="*/ 54 w 193"/>
                <a:gd name="T51" fmla="*/ 0 h 84"/>
                <a:gd name="T52" fmla="*/ 62 w 193"/>
                <a:gd name="T53" fmla="*/ 1 h 84"/>
                <a:gd name="T54" fmla="*/ 70 w 193"/>
                <a:gd name="T55" fmla="*/ 3 h 84"/>
                <a:gd name="T56" fmla="*/ 79 w 193"/>
                <a:gd name="T57" fmla="*/ 9 h 84"/>
                <a:gd name="T58" fmla="*/ 113 w 193"/>
                <a:gd name="T59" fmla="*/ 31 h 84"/>
                <a:gd name="T60" fmla="*/ 143 w 193"/>
                <a:gd name="T61" fmla="*/ 53 h 84"/>
                <a:gd name="T62" fmla="*/ 152 w 193"/>
                <a:gd name="T63" fmla="*/ 58 h 84"/>
                <a:gd name="T64" fmla="*/ 161 w 193"/>
                <a:gd name="T65" fmla="*/ 61 h 84"/>
                <a:gd name="T66" fmla="*/ 170 w 193"/>
                <a:gd name="T67" fmla="*/ 62 h 84"/>
                <a:gd name="T68" fmla="*/ 178 w 193"/>
                <a:gd name="T69" fmla="*/ 62 h 84"/>
                <a:gd name="T70" fmla="*/ 185 w 193"/>
                <a:gd name="T71" fmla="*/ 59 h 84"/>
                <a:gd name="T72" fmla="*/ 192 w 193"/>
                <a:gd name="T73" fmla="*/ 55 h 8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3"/>
                <a:gd name="T112" fmla="*/ 0 h 84"/>
                <a:gd name="T113" fmla="*/ 193 w 193"/>
                <a:gd name="T114" fmla="*/ 84 h 8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3" h="84">
                  <a:moveTo>
                    <a:pt x="192" y="55"/>
                  </a:moveTo>
                  <a:lnTo>
                    <a:pt x="190" y="58"/>
                  </a:lnTo>
                  <a:lnTo>
                    <a:pt x="189" y="61"/>
                  </a:lnTo>
                  <a:lnTo>
                    <a:pt x="187" y="63"/>
                  </a:lnTo>
                  <a:lnTo>
                    <a:pt x="184" y="66"/>
                  </a:lnTo>
                  <a:lnTo>
                    <a:pt x="181" y="70"/>
                  </a:lnTo>
                  <a:lnTo>
                    <a:pt x="177" y="72"/>
                  </a:lnTo>
                  <a:lnTo>
                    <a:pt x="174" y="75"/>
                  </a:lnTo>
                  <a:lnTo>
                    <a:pt x="168" y="77"/>
                  </a:lnTo>
                  <a:lnTo>
                    <a:pt x="162" y="80"/>
                  </a:lnTo>
                  <a:lnTo>
                    <a:pt x="158" y="81"/>
                  </a:lnTo>
                  <a:lnTo>
                    <a:pt x="154" y="82"/>
                  </a:lnTo>
                  <a:lnTo>
                    <a:pt x="150" y="82"/>
                  </a:lnTo>
                  <a:lnTo>
                    <a:pt x="145" y="83"/>
                  </a:lnTo>
                  <a:lnTo>
                    <a:pt x="142" y="82"/>
                  </a:lnTo>
                  <a:lnTo>
                    <a:pt x="137" y="81"/>
                  </a:lnTo>
                  <a:lnTo>
                    <a:pt x="134" y="80"/>
                  </a:lnTo>
                  <a:lnTo>
                    <a:pt x="129" y="78"/>
                  </a:lnTo>
                  <a:lnTo>
                    <a:pt x="124" y="76"/>
                  </a:lnTo>
                  <a:lnTo>
                    <a:pt x="119" y="72"/>
                  </a:lnTo>
                  <a:lnTo>
                    <a:pt x="92" y="53"/>
                  </a:lnTo>
                  <a:lnTo>
                    <a:pt x="65" y="33"/>
                  </a:lnTo>
                  <a:lnTo>
                    <a:pt x="59" y="30"/>
                  </a:lnTo>
                  <a:lnTo>
                    <a:pt x="55" y="27"/>
                  </a:lnTo>
                  <a:lnTo>
                    <a:pt x="50" y="25"/>
                  </a:lnTo>
                  <a:lnTo>
                    <a:pt x="46" y="23"/>
                  </a:lnTo>
                  <a:lnTo>
                    <a:pt x="40" y="21"/>
                  </a:lnTo>
                  <a:lnTo>
                    <a:pt x="36" y="20"/>
                  </a:lnTo>
                  <a:lnTo>
                    <a:pt x="32" y="19"/>
                  </a:lnTo>
                  <a:lnTo>
                    <a:pt x="28" y="20"/>
                  </a:lnTo>
                  <a:lnTo>
                    <a:pt x="24" y="20"/>
                  </a:lnTo>
                  <a:lnTo>
                    <a:pt x="21" y="20"/>
                  </a:lnTo>
                  <a:lnTo>
                    <a:pt x="16" y="22"/>
                  </a:lnTo>
                  <a:lnTo>
                    <a:pt x="11" y="23"/>
                  </a:lnTo>
                  <a:lnTo>
                    <a:pt x="8" y="24"/>
                  </a:lnTo>
                  <a:lnTo>
                    <a:pt x="5" y="26"/>
                  </a:lnTo>
                  <a:lnTo>
                    <a:pt x="2" y="27"/>
                  </a:lnTo>
                  <a:lnTo>
                    <a:pt x="0" y="29"/>
                  </a:lnTo>
                  <a:lnTo>
                    <a:pt x="0" y="27"/>
                  </a:lnTo>
                  <a:lnTo>
                    <a:pt x="1" y="25"/>
                  </a:lnTo>
                  <a:lnTo>
                    <a:pt x="3" y="23"/>
                  </a:lnTo>
                  <a:lnTo>
                    <a:pt x="5" y="21"/>
                  </a:lnTo>
                  <a:lnTo>
                    <a:pt x="6" y="19"/>
                  </a:lnTo>
                  <a:lnTo>
                    <a:pt x="9" y="18"/>
                  </a:lnTo>
                  <a:lnTo>
                    <a:pt x="14" y="15"/>
                  </a:lnTo>
                  <a:lnTo>
                    <a:pt x="20" y="12"/>
                  </a:lnTo>
                  <a:lnTo>
                    <a:pt x="28" y="9"/>
                  </a:lnTo>
                  <a:lnTo>
                    <a:pt x="34" y="6"/>
                  </a:lnTo>
                  <a:lnTo>
                    <a:pt x="41" y="3"/>
                  </a:lnTo>
                  <a:lnTo>
                    <a:pt x="46" y="1"/>
                  </a:lnTo>
                  <a:lnTo>
                    <a:pt x="50" y="0"/>
                  </a:lnTo>
                  <a:lnTo>
                    <a:pt x="54" y="0"/>
                  </a:lnTo>
                  <a:lnTo>
                    <a:pt x="59" y="0"/>
                  </a:lnTo>
                  <a:lnTo>
                    <a:pt x="62" y="1"/>
                  </a:lnTo>
                  <a:lnTo>
                    <a:pt x="66" y="2"/>
                  </a:lnTo>
                  <a:lnTo>
                    <a:pt x="70" y="3"/>
                  </a:lnTo>
                  <a:lnTo>
                    <a:pt x="75" y="6"/>
                  </a:lnTo>
                  <a:lnTo>
                    <a:pt x="79" y="9"/>
                  </a:lnTo>
                  <a:lnTo>
                    <a:pt x="85" y="12"/>
                  </a:lnTo>
                  <a:lnTo>
                    <a:pt x="113" y="31"/>
                  </a:lnTo>
                  <a:lnTo>
                    <a:pt x="136" y="49"/>
                  </a:lnTo>
                  <a:lnTo>
                    <a:pt x="143" y="53"/>
                  </a:lnTo>
                  <a:lnTo>
                    <a:pt x="148" y="56"/>
                  </a:lnTo>
                  <a:lnTo>
                    <a:pt x="152" y="58"/>
                  </a:lnTo>
                  <a:lnTo>
                    <a:pt x="156" y="59"/>
                  </a:lnTo>
                  <a:lnTo>
                    <a:pt x="161" y="61"/>
                  </a:lnTo>
                  <a:lnTo>
                    <a:pt x="166" y="62"/>
                  </a:lnTo>
                  <a:lnTo>
                    <a:pt x="170" y="62"/>
                  </a:lnTo>
                  <a:lnTo>
                    <a:pt x="174" y="62"/>
                  </a:lnTo>
                  <a:lnTo>
                    <a:pt x="178" y="62"/>
                  </a:lnTo>
                  <a:lnTo>
                    <a:pt x="182" y="60"/>
                  </a:lnTo>
                  <a:lnTo>
                    <a:pt x="185" y="59"/>
                  </a:lnTo>
                  <a:lnTo>
                    <a:pt x="188" y="57"/>
                  </a:lnTo>
                  <a:lnTo>
                    <a:pt x="192" y="55"/>
                  </a:lnTo>
                </a:path>
              </a:pathLst>
            </a:custGeom>
            <a:solidFill>
              <a:srgbClr val="FF0000"/>
            </a:solidFill>
            <a:ln w="12700" cap="rnd">
              <a:solidFill>
                <a:srgbClr val="FF0000"/>
              </a:solidFill>
              <a:round/>
              <a:headEnd/>
              <a:tailEnd/>
            </a:ln>
          </p:spPr>
          <p:txBody>
            <a:bodyPr/>
            <a:lstStyle/>
            <a:p>
              <a:endParaRPr lang="en-US"/>
            </a:p>
          </p:txBody>
        </p:sp>
      </p:grpSp>
      <p:sp>
        <p:nvSpPr>
          <p:cNvPr id="71687" name="Freeform 69"/>
          <p:cNvSpPr>
            <a:spLocks/>
          </p:cNvSpPr>
          <p:nvPr/>
        </p:nvSpPr>
        <p:spPr bwMode="auto">
          <a:xfrm>
            <a:off x="1827213" y="4176713"/>
            <a:ext cx="309562" cy="138112"/>
          </a:xfrm>
          <a:custGeom>
            <a:avLst/>
            <a:gdLst>
              <a:gd name="T0" fmla="*/ 2147483647 w 195"/>
              <a:gd name="T1" fmla="*/ 2147483647 h 87"/>
              <a:gd name="T2" fmla="*/ 2147483647 w 195"/>
              <a:gd name="T3" fmla="*/ 2147483647 h 87"/>
              <a:gd name="T4" fmla="*/ 2147483647 w 195"/>
              <a:gd name="T5" fmla="*/ 2147483647 h 87"/>
              <a:gd name="T6" fmla="*/ 2147483647 w 195"/>
              <a:gd name="T7" fmla="*/ 2147483647 h 87"/>
              <a:gd name="T8" fmla="*/ 2147483647 w 195"/>
              <a:gd name="T9" fmla="*/ 2147483647 h 87"/>
              <a:gd name="T10" fmla="*/ 2147483647 w 195"/>
              <a:gd name="T11" fmla="*/ 2147483647 h 87"/>
              <a:gd name="T12" fmla="*/ 2147483647 w 195"/>
              <a:gd name="T13" fmla="*/ 2147483647 h 87"/>
              <a:gd name="T14" fmla="*/ 2147483647 w 195"/>
              <a:gd name="T15" fmla="*/ 2147483647 h 87"/>
              <a:gd name="T16" fmla="*/ 2147483647 w 195"/>
              <a:gd name="T17" fmla="*/ 2147483647 h 87"/>
              <a:gd name="T18" fmla="*/ 2147483647 w 195"/>
              <a:gd name="T19" fmla="*/ 2147483647 h 87"/>
              <a:gd name="T20" fmla="*/ 2147483647 w 195"/>
              <a:gd name="T21" fmla="*/ 2147483647 h 87"/>
              <a:gd name="T22" fmla="*/ 2147483647 w 195"/>
              <a:gd name="T23" fmla="*/ 2147483647 h 87"/>
              <a:gd name="T24" fmla="*/ 2147483647 w 195"/>
              <a:gd name="T25" fmla="*/ 2147483647 h 87"/>
              <a:gd name="T26" fmla="*/ 2147483647 w 195"/>
              <a:gd name="T27" fmla="*/ 2147483647 h 87"/>
              <a:gd name="T28" fmla="*/ 2147483647 w 195"/>
              <a:gd name="T29" fmla="*/ 2147483647 h 87"/>
              <a:gd name="T30" fmla="*/ 2147483647 w 195"/>
              <a:gd name="T31" fmla="*/ 2147483647 h 87"/>
              <a:gd name="T32" fmla="*/ 2147483647 w 195"/>
              <a:gd name="T33" fmla="*/ 2147483647 h 87"/>
              <a:gd name="T34" fmla="*/ 2147483647 w 195"/>
              <a:gd name="T35" fmla="*/ 2147483647 h 87"/>
              <a:gd name="T36" fmla="*/ 0 w 195"/>
              <a:gd name="T37" fmla="*/ 2147483647 h 87"/>
              <a:gd name="T38" fmla="*/ 2147483647 w 195"/>
              <a:gd name="T39" fmla="*/ 2147483647 h 87"/>
              <a:gd name="T40" fmla="*/ 2147483647 w 195"/>
              <a:gd name="T41" fmla="*/ 2147483647 h 87"/>
              <a:gd name="T42" fmla="*/ 2147483647 w 195"/>
              <a:gd name="T43" fmla="*/ 2147483647 h 87"/>
              <a:gd name="T44" fmla="*/ 2147483647 w 195"/>
              <a:gd name="T45" fmla="*/ 2147483647 h 87"/>
              <a:gd name="T46" fmla="*/ 2147483647 w 195"/>
              <a:gd name="T47" fmla="*/ 2147483647 h 87"/>
              <a:gd name="T48" fmla="*/ 2147483647 w 195"/>
              <a:gd name="T49" fmla="*/ 2147483647 h 87"/>
              <a:gd name="T50" fmla="*/ 2147483647 w 195"/>
              <a:gd name="T51" fmla="*/ 0 h 87"/>
              <a:gd name="T52" fmla="*/ 2147483647 w 195"/>
              <a:gd name="T53" fmla="*/ 2147483647 h 87"/>
              <a:gd name="T54" fmla="*/ 2147483647 w 195"/>
              <a:gd name="T55" fmla="*/ 2147483647 h 87"/>
              <a:gd name="T56" fmla="*/ 2147483647 w 195"/>
              <a:gd name="T57" fmla="*/ 2147483647 h 87"/>
              <a:gd name="T58" fmla="*/ 2147483647 w 195"/>
              <a:gd name="T59" fmla="*/ 2147483647 h 87"/>
              <a:gd name="T60" fmla="*/ 2147483647 w 195"/>
              <a:gd name="T61" fmla="*/ 2147483647 h 87"/>
              <a:gd name="T62" fmla="*/ 2147483647 w 195"/>
              <a:gd name="T63" fmla="*/ 2147483647 h 87"/>
              <a:gd name="T64" fmla="*/ 2147483647 w 195"/>
              <a:gd name="T65" fmla="*/ 2147483647 h 87"/>
              <a:gd name="T66" fmla="*/ 2147483647 w 195"/>
              <a:gd name="T67" fmla="*/ 2147483647 h 87"/>
              <a:gd name="T68" fmla="*/ 2147483647 w 195"/>
              <a:gd name="T69" fmla="*/ 2147483647 h 87"/>
              <a:gd name="T70" fmla="*/ 2147483647 w 195"/>
              <a:gd name="T71" fmla="*/ 2147483647 h 87"/>
              <a:gd name="T72" fmla="*/ 2147483647 w 195"/>
              <a:gd name="T73" fmla="*/ 2147483647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5"/>
              <a:gd name="T112" fmla="*/ 0 h 87"/>
              <a:gd name="T113" fmla="*/ 195 w 195"/>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5" h="87">
                <a:moveTo>
                  <a:pt x="194" y="57"/>
                </a:moveTo>
                <a:lnTo>
                  <a:pt x="192" y="60"/>
                </a:lnTo>
                <a:lnTo>
                  <a:pt x="190" y="63"/>
                </a:lnTo>
                <a:lnTo>
                  <a:pt x="188" y="66"/>
                </a:lnTo>
                <a:lnTo>
                  <a:pt x="185" y="69"/>
                </a:lnTo>
                <a:lnTo>
                  <a:pt x="182" y="72"/>
                </a:lnTo>
                <a:lnTo>
                  <a:pt x="179" y="74"/>
                </a:lnTo>
                <a:lnTo>
                  <a:pt x="175" y="77"/>
                </a:lnTo>
                <a:lnTo>
                  <a:pt x="169" y="80"/>
                </a:lnTo>
                <a:lnTo>
                  <a:pt x="164" y="83"/>
                </a:lnTo>
                <a:lnTo>
                  <a:pt x="159" y="84"/>
                </a:lnTo>
                <a:lnTo>
                  <a:pt x="155" y="85"/>
                </a:lnTo>
                <a:lnTo>
                  <a:pt x="151" y="85"/>
                </a:lnTo>
                <a:lnTo>
                  <a:pt x="147" y="86"/>
                </a:lnTo>
                <a:lnTo>
                  <a:pt x="143" y="85"/>
                </a:lnTo>
                <a:lnTo>
                  <a:pt x="139" y="84"/>
                </a:lnTo>
                <a:lnTo>
                  <a:pt x="135" y="83"/>
                </a:lnTo>
                <a:lnTo>
                  <a:pt x="131" y="81"/>
                </a:lnTo>
                <a:lnTo>
                  <a:pt x="125" y="79"/>
                </a:lnTo>
                <a:lnTo>
                  <a:pt x="120" y="74"/>
                </a:lnTo>
                <a:lnTo>
                  <a:pt x="93" y="55"/>
                </a:lnTo>
                <a:lnTo>
                  <a:pt x="66" y="35"/>
                </a:lnTo>
                <a:lnTo>
                  <a:pt x="60" y="31"/>
                </a:lnTo>
                <a:lnTo>
                  <a:pt x="55" y="28"/>
                </a:lnTo>
                <a:lnTo>
                  <a:pt x="51" y="26"/>
                </a:lnTo>
                <a:lnTo>
                  <a:pt x="46" y="24"/>
                </a:lnTo>
                <a:lnTo>
                  <a:pt x="41" y="22"/>
                </a:lnTo>
                <a:lnTo>
                  <a:pt x="37" y="21"/>
                </a:lnTo>
                <a:lnTo>
                  <a:pt x="33" y="20"/>
                </a:lnTo>
                <a:lnTo>
                  <a:pt x="29" y="21"/>
                </a:lnTo>
                <a:lnTo>
                  <a:pt x="24" y="21"/>
                </a:lnTo>
                <a:lnTo>
                  <a:pt x="21" y="21"/>
                </a:lnTo>
                <a:lnTo>
                  <a:pt x="17" y="23"/>
                </a:lnTo>
                <a:lnTo>
                  <a:pt x="12" y="24"/>
                </a:lnTo>
                <a:lnTo>
                  <a:pt x="9" y="25"/>
                </a:lnTo>
                <a:lnTo>
                  <a:pt x="5" y="27"/>
                </a:lnTo>
                <a:lnTo>
                  <a:pt x="3" y="28"/>
                </a:lnTo>
                <a:lnTo>
                  <a:pt x="0" y="30"/>
                </a:lnTo>
                <a:lnTo>
                  <a:pt x="1" y="28"/>
                </a:lnTo>
                <a:lnTo>
                  <a:pt x="1" y="26"/>
                </a:lnTo>
                <a:lnTo>
                  <a:pt x="3" y="24"/>
                </a:lnTo>
                <a:lnTo>
                  <a:pt x="5" y="22"/>
                </a:lnTo>
                <a:lnTo>
                  <a:pt x="7" y="20"/>
                </a:lnTo>
                <a:lnTo>
                  <a:pt x="9" y="18"/>
                </a:lnTo>
                <a:lnTo>
                  <a:pt x="14" y="16"/>
                </a:lnTo>
                <a:lnTo>
                  <a:pt x="21" y="13"/>
                </a:lnTo>
                <a:lnTo>
                  <a:pt x="28" y="9"/>
                </a:lnTo>
                <a:lnTo>
                  <a:pt x="35" y="6"/>
                </a:lnTo>
                <a:lnTo>
                  <a:pt x="42" y="3"/>
                </a:lnTo>
                <a:lnTo>
                  <a:pt x="47" y="1"/>
                </a:lnTo>
                <a:lnTo>
                  <a:pt x="51" y="0"/>
                </a:lnTo>
                <a:lnTo>
                  <a:pt x="55" y="0"/>
                </a:lnTo>
                <a:lnTo>
                  <a:pt x="59" y="0"/>
                </a:lnTo>
                <a:lnTo>
                  <a:pt x="63" y="1"/>
                </a:lnTo>
                <a:lnTo>
                  <a:pt x="67" y="2"/>
                </a:lnTo>
                <a:lnTo>
                  <a:pt x="71" y="3"/>
                </a:lnTo>
                <a:lnTo>
                  <a:pt x="76" y="6"/>
                </a:lnTo>
                <a:lnTo>
                  <a:pt x="80" y="9"/>
                </a:lnTo>
                <a:lnTo>
                  <a:pt x="86" y="12"/>
                </a:lnTo>
                <a:lnTo>
                  <a:pt x="114" y="32"/>
                </a:lnTo>
                <a:lnTo>
                  <a:pt x="138" y="50"/>
                </a:lnTo>
                <a:lnTo>
                  <a:pt x="144" y="55"/>
                </a:lnTo>
                <a:lnTo>
                  <a:pt x="149" y="58"/>
                </a:lnTo>
                <a:lnTo>
                  <a:pt x="154" y="60"/>
                </a:lnTo>
                <a:lnTo>
                  <a:pt x="158" y="61"/>
                </a:lnTo>
                <a:lnTo>
                  <a:pt x="162" y="63"/>
                </a:lnTo>
                <a:lnTo>
                  <a:pt x="167" y="64"/>
                </a:lnTo>
                <a:lnTo>
                  <a:pt x="171" y="64"/>
                </a:lnTo>
                <a:lnTo>
                  <a:pt x="176" y="64"/>
                </a:lnTo>
                <a:lnTo>
                  <a:pt x="179" y="64"/>
                </a:lnTo>
                <a:lnTo>
                  <a:pt x="183" y="62"/>
                </a:lnTo>
                <a:lnTo>
                  <a:pt x="187" y="61"/>
                </a:lnTo>
                <a:lnTo>
                  <a:pt x="189" y="59"/>
                </a:lnTo>
                <a:lnTo>
                  <a:pt x="194" y="57"/>
                </a:lnTo>
              </a:path>
            </a:pathLst>
          </a:custGeom>
          <a:solidFill>
            <a:srgbClr val="46CE57"/>
          </a:solidFill>
          <a:ln w="12700" cap="rnd">
            <a:solidFill>
              <a:srgbClr val="46CE57"/>
            </a:solidFill>
            <a:round/>
            <a:headEnd/>
            <a:tailEnd/>
          </a:ln>
        </p:spPr>
        <p:txBody>
          <a:bodyPr/>
          <a:lstStyle/>
          <a:p>
            <a:endParaRPr lang="en-US"/>
          </a:p>
        </p:txBody>
      </p:sp>
      <p:sp>
        <p:nvSpPr>
          <p:cNvPr id="71688" name="Text Box 88"/>
          <p:cNvSpPr txBox="1">
            <a:spLocks noChangeArrowheads="1"/>
          </p:cNvSpPr>
          <p:nvPr/>
        </p:nvSpPr>
        <p:spPr bwMode="auto">
          <a:xfrm>
            <a:off x="4427538" y="2357438"/>
            <a:ext cx="4894262"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altLang="ko-KR" sz="2800"/>
              <a:t> Current accuracies sub-cm. </a:t>
            </a:r>
            <a:endParaRPr lang="en-US" sz="2800"/>
          </a:p>
          <a:p>
            <a:pPr eaLnBrk="1" hangingPunct="1">
              <a:buFontTx/>
              <a:buChar char="•"/>
            </a:pPr>
            <a:r>
              <a:rPr lang="en-US" sz="2800"/>
              <a:t> Use the carrier phase</a:t>
            </a:r>
          </a:p>
          <a:p>
            <a:pPr eaLnBrk="1" hangingPunct="1">
              <a:buFont typeface="Arial" charset="0"/>
              <a:buChar char="•"/>
            </a:pPr>
            <a:r>
              <a:rPr lang="en-US" sz="2800"/>
              <a:t> Dual-frequency receivers</a:t>
            </a:r>
          </a:p>
          <a:p>
            <a:pPr eaLnBrk="1" hangingPunct="1">
              <a:buFont typeface="Arial" charset="0"/>
              <a:buChar char="•"/>
            </a:pPr>
            <a:r>
              <a:rPr lang="en-US" sz="2800"/>
              <a:t> High-precision orbital information </a:t>
            </a:r>
          </a:p>
          <a:p>
            <a:pPr eaLnBrk="1" hangingPunct="1">
              <a:buFont typeface="Arial" charset="0"/>
              <a:buChar char="•"/>
            </a:pPr>
            <a:r>
              <a:rPr lang="en-US" sz="2800"/>
              <a:t> Good monuments</a:t>
            </a:r>
          </a:p>
          <a:p>
            <a:pPr eaLnBrk="1" hangingPunct="1">
              <a:buFont typeface="Arial" charset="0"/>
              <a:buChar char="•"/>
            </a:pPr>
            <a:r>
              <a:rPr lang="en-US" sz="2800"/>
              <a:t> Multiple stations</a:t>
            </a:r>
          </a:p>
          <a:p>
            <a:pPr eaLnBrk="1" hangingPunct="1">
              <a:buFont typeface="Arial" charset="0"/>
              <a:buChar char="•"/>
            </a:pPr>
            <a:r>
              <a:rPr lang="en-US" sz="2800"/>
              <a:t> Sophisticated processing software</a:t>
            </a:r>
          </a:p>
          <a:p>
            <a:pPr eaLnBrk="1" hangingPunct="1">
              <a:buFont typeface="Arial" charset="0"/>
              <a:buChar char="•"/>
            </a:pPr>
            <a:r>
              <a:rPr lang="en-US" sz="2800"/>
              <a:t> Collect lots of data</a:t>
            </a:r>
          </a:p>
        </p:txBody>
      </p:sp>
      <p:sp>
        <p:nvSpPr>
          <p:cNvPr id="71689" name="Oval 89"/>
          <p:cNvSpPr>
            <a:spLocks noChangeArrowheads="1"/>
          </p:cNvSpPr>
          <p:nvPr/>
        </p:nvSpPr>
        <p:spPr bwMode="auto">
          <a:xfrm>
            <a:off x="-71438" y="3119438"/>
            <a:ext cx="1219201" cy="430212"/>
          </a:xfrm>
          <a:prstGeom prst="ellipse">
            <a:avLst/>
          </a:prstGeom>
          <a:solidFill>
            <a:srgbClr val="05C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71690" name="Group 90"/>
          <p:cNvGrpSpPr>
            <a:grpSpLocks/>
          </p:cNvGrpSpPr>
          <p:nvPr/>
        </p:nvGrpSpPr>
        <p:grpSpPr bwMode="auto">
          <a:xfrm>
            <a:off x="309563" y="2586038"/>
            <a:ext cx="479425" cy="725487"/>
            <a:chOff x="1035" y="2880"/>
            <a:chExt cx="755" cy="1142"/>
          </a:xfrm>
        </p:grpSpPr>
        <p:pic>
          <p:nvPicPr>
            <p:cNvPr id="71742" name="Picture 9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 y="3012"/>
              <a:ext cx="755" cy="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3" name="Oval 92"/>
            <p:cNvSpPr>
              <a:spLocks noChangeArrowheads="1"/>
            </p:cNvSpPr>
            <p:nvPr/>
          </p:nvSpPr>
          <p:spPr bwMode="auto">
            <a:xfrm>
              <a:off x="1178" y="2880"/>
              <a:ext cx="486" cy="105"/>
            </a:xfrm>
            <a:prstGeom prst="ellipse">
              <a:avLst/>
            </a:prstGeom>
            <a:solidFill>
              <a:srgbClr val="FFFFFF"/>
            </a:solidFill>
            <a:ln w="12700">
              <a:solidFill>
                <a:srgbClr val="000000"/>
              </a:solidFill>
              <a:round/>
              <a:headEnd/>
              <a:tailEnd/>
            </a:ln>
          </p:spPr>
          <p:txBody>
            <a:bodyPr wrap="none" anchor="ctr"/>
            <a:lstStyle/>
            <a:p>
              <a:endParaRPr lang="en-US"/>
            </a:p>
          </p:txBody>
        </p:sp>
        <p:sp>
          <p:nvSpPr>
            <p:cNvPr id="71744" name="Line 93"/>
            <p:cNvSpPr>
              <a:spLocks noChangeShapeType="1"/>
            </p:cNvSpPr>
            <p:nvPr/>
          </p:nvSpPr>
          <p:spPr bwMode="auto">
            <a:xfrm flipV="1">
              <a:off x="1318" y="2908"/>
              <a:ext cx="94" cy="17"/>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71745" name="Line 94"/>
            <p:cNvSpPr>
              <a:spLocks noChangeShapeType="1"/>
            </p:cNvSpPr>
            <p:nvPr/>
          </p:nvSpPr>
          <p:spPr bwMode="auto">
            <a:xfrm>
              <a:off x="1404" y="2908"/>
              <a:ext cx="78" cy="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71691" name="Group 95"/>
          <p:cNvGrpSpPr>
            <a:grpSpLocks/>
          </p:cNvGrpSpPr>
          <p:nvPr/>
        </p:nvGrpSpPr>
        <p:grpSpPr bwMode="auto">
          <a:xfrm rot="792252">
            <a:off x="1246188" y="325438"/>
            <a:ext cx="4776787" cy="3009900"/>
            <a:chOff x="1430" y="1060"/>
            <a:chExt cx="3787" cy="1857"/>
          </a:xfrm>
        </p:grpSpPr>
        <p:sp>
          <p:nvSpPr>
            <p:cNvPr id="71692" name="Freeform 96"/>
            <p:cNvSpPr>
              <a:spLocks/>
            </p:cNvSpPr>
            <p:nvPr/>
          </p:nvSpPr>
          <p:spPr bwMode="auto">
            <a:xfrm>
              <a:off x="1732" y="2696"/>
              <a:ext cx="51" cy="123"/>
            </a:xfrm>
            <a:custGeom>
              <a:avLst/>
              <a:gdLst>
                <a:gd name="T0" fmla="*/ 37 w 51"/>
                <a:gd name="T1" fmla="*/ 45 h 123"/>
                <a:gd name="T2" fmla="*/ 35 w 51"/>
                <a:gd name="T3" fmla="*/ 37 h 123"/>
                <a:gd name="T4" fmla="*/ 34 w 51"/>
                <a:gd name="T5" fmla="*/ 29 h 123"/>
                <a:gd name="T6" fmla="*/ 36 w 51"/>
                <a:gd name="T7" fmla="*/ 22 h 123"/>
                <a:gd name="T8" fmla="*/ 36 w 51"/>
                <a:gd name="T9" fmla="*/ 17 h 123"/>
                <a:gd name="T10" fmla="*/ 38 w 51"/>
                <a:gd name="T11" fmla="*/ 13 h 123"/>
                <a:gd name="T12" fmla="*/ 42 w 51"/>
                <a:gd name="T13" fmla="*/ 9 h 123"/>
                <a:gd name="T14" fmla="*/ 45 w 51"/>
                <a:gd name="T15" fmla="*/ 6 h 123"/>
                <a:gd name="T16" fmla="*/ 50 w 51"/>
                <a:gd name="T17" fmla="*/ 3 h 123"/>
                <a:gd name="T18" fmla="*/ 45 w 51"/>
                <a:gd name="T19" fmla="*/ 1 h 123"/>
                <a:gd name="T20" fmla="*/ 41 w 51"/>
                <a:gd name="T21" fmla="*/ 0 h 123"/>
                <a:gd name="T22" fmla="*/ 33 w 51"/>
                <a:gd name="T23" fmla="*/ 0 h 123"/>
                <a:gd name="T24" fmla="*/ 28 w 51"/>
                <a:gd name="T25" fmla="*/ 0 h 123"/>
                <a:gd name="T26" fmla="*/ 23 w 51"/>
                <a:gd name="T27" fmla="*/ 1 h 123"/>
                <a:gd name="T28" fmla="*/ 18 w 51"/>
                <a:gd name="T29" fmla="*/ 3 h 123"/>
                <a:gd name="T30" fmla="*/ 13 w 51"/>
                <a:gd name="T31" fmla="*/ 4 h 123"/>
                <a:gd name="T32" fmla="*/ 7 w 51"/>
                <a:gd name="T33" fmla="*/ 6 h 123"/>
                <a:gd name="T34" fmla="*/ 4 w 51"/>
                <a:gd name="T35" fmla="*/ 8 h 123"/>
                <a:gd name="T36" fmla="*/ 1 w 51"/>
                <a:gd name="T37" fmla="*/ 11 h 123"/>
                <a:gd name="T38" fmla="*/ 0 w 51"/>
                <a:gd name="T39" fmla="*/ 15 h 123"/>
                <a:gd name="T40" fmla="*/ 0 w 51"/>
                <a:gd name="T41" fmla="*/ 19 h 123"/>
                <a:gd name="T42" fmla="*/ 0 w 51"/>
                <a:gd name="T43" fmla="*/ 22 h 123"/>
                <a:gd name="T44" fmla="*/ 4 w 51"/>
                <a:gd name="T45" fmla="*/ 63 h 123"/>
                <a:gd name="T46" fmla="*/ 10 w 51"/>
                <a:gd name="T47" fmla="*/ 99 h 123"/>
                <a:gd name="T48" fmla="*/ 11 w 51"/>
                <a:gd name="T49" fmla="*/ 103 h 123"/>
                <a:gd name="T50" fmla="*/ 11 w 51"/>
                <a:gd name="T51" fmla="*/ 106 h 123"/>
                <a:gd name="T52" fmla="*/ 10 w 51"/>
                <a:gd name="T53" fmla="*/ 108 h 123"/>
                <a:gd name="T54" fmla="*/ 7 w 51"/>
                <a:gd name="T55" fmla="*/ 111 h 123"/>
                <a:gd name="T56" fmla="*/ 4 w 51"/>
                <a:gd name="T57" fmla="*/ 114 h 123"/>
                <a:gd name="T58" fmla="*/ 14 w 51"/>
                <a:gd name="T59" fmla="*/ 119 h 123"/>
                <a:gd name="T60" fmla="*/ 25 w 51"/>
                <a:gd name="T61" fmla="*/ 122 h 123"/>
                <a:gd name="T62" fmla="*/ 32 w 51"/>
                <a:gd name="T63" fmla="*/ 121 h 123"/>
                <a:gd name="T64" fmla="*/ 37 w 51"/>
                <a:gd name="T65" fmla="*/ 121 h 123"/>
                <a:gd name="T66" fmla="*/ 41 w 51"/>
                <a:gd name="T67" fmla="*/ 118 h 123"/>
                <a:gd name="T68" fmla="*/ 45 w 51"/>
                <a:gd name="T69" fmla="*/ 116 h 123"/>
                <a:gd name="T70" fmla="*/ 47 w 51"/>
                <a:gd name="T71" fmla="*/ 112 h 123"/>
                <a:gd name="T72" fmla="*/ 47 w 51"/>
                <a:gd name="T73" fmla="*/ 109 h 123"/>
                <a:gd name="T74" fmla="*/ 47 w 51"/>
                <a:gd name="T75" fmla="*/ 105 h 123"/>
                <a:gd name="T76" fmla="*/ 47 w 51"/>
                <a:gd name="T77" fmla="*/ 100 h 123"/>
                <a:gd name="T78" fmla="*/ 46 w 51"/>
                <a:gd name="T79" fmla="*/ 94 h 123"/>
                <a:gd name="T80" fmla="*/ 44 w 51"/>
                <a:gd name="T81" fmla="*/ 86 h 123"/>
                <a:gd name="T82" fmla="*/ 37 w 51"/>
                <a:gd name="T83" fmla="*/ 45 h 1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123"/>
                <a:gd name="T128" fmla="*/ 51 w 51"/>
                <a:gd name="T129" fmla="*/ 123 h 1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123">
                  <a:moveTo>
                    <a:pt x="37" y="45"/>
                  </a:moveTo>
                  <a:lnTo>
                    <a:pt x="35" y="37"/>
                  </a:lnTo>
                  <a:lnTo>
                    <a:pt x="34" y="29"/>
                  </a:lnTo>
                  <a:lnTo>
                    <a:pt x="36" y="22"/>
                  </a:lnTo>
                  <a:lnTo>
                    <a:pt x="36" y="17"/>
                  </a:lnTo>
                  <a:lnTo>
                    <a:pt x="38" y="13"/>
                  </a:lnTo>
                  <a:lnTo>
                    <a:pt x="42" y="9"/>
                  </a:lnTo>
                  <a:lnTo>
                    <a:pt x="45" y="6"/>
                  </a:lnTo>
                  <a:lnTo>
                    <a:pt x="50" y="3"/>
                  </a:lnTo>
                  <a:lnTo>
                    <a:pt x="45" y="1"/>
                  </a:lnTo>
                  <a:lnTo>
                    <a:pt x="41" y="0"/>
                  </a:lnTo>
                  <a:lnTo>
                    <a:pt x="33" y="0"/>
                  </a:lnTo>
                  <a:lnTo>
                    <a:pt x="28" y="0"/>
                  </a:lnTo>
                  <a:lnTo>
                    <a:pt x="23" y="1"/>
                  </a:lnTo>
                  <a:lnTo>
                    <a:pt x="18" y="3"/>
                  </a:lnTo>
                  <a:lnTo>
                    <a:pt x="13" y="4"/>
                  </a:lnTo>
                  <a:lnTo>
                    <a:pt x="7" y="6"/>
                  </a:lnTo>
                  <a:lnTo>
                    <a:pt x="4" y="8"/>
                  </a:lnTo>
                  <a:lnTo>
                    <a:pt x="1" y="11"/>
                  </a:lnTo>
                  <a:lnTo>
                    <a:pt x="0" y="15"/>
                  </a:lnTo>
                  <a:lnTo>
                    <a:pt x="0" y="19"/>
                  </a:lnTo>
                  <a:lnTo>
                    <a:pt x="0" y="22"/>
                  </a:lnTo>
                  <a:lnTo>
                    <a:pt x="4" y="63"/>
                  </a:lnTo>
                  <a:lnTo>
                    <a:pt x="10" y="99"/>
                  </a:lnTo>
                  <a:lnTo>
                    <a:pt x="11" y="103"/>
                  </a:lnTo>
                  <a:lnTo>
                    <a:pt x="11" y="106"/>
                  </a:lnTo>
                  <a:lnTo>
                    <a:pt x="10" y="108"/>
                  </a:lnTo>
                  <a:lnTo>
                    <a:pt x="7" y="111"/>
                  </a:lnTo>
                  <a:lnTo>
                    <a:pt x="4" y="114"/>
                  </a:lnTo>
                  <a:lnTo>
                    <a:pt x="14" y="119"/>
                  </a:lnTo>
                  <a:lnTo>
                    <a:pt x="25" y="122"/>
                  </a:lnTo>
                  <a:lnTo>
                    <a:pt x="32" y="121"/>
                  </a:lnTo>
                  <a:lnTo>
                    <a:pt x="37" y="121"/>
                  </a:lnTo>
                  <a:lnTo>
                    <a:pt x="41" y="118"/>
                  </a:lnTo>
                  <a:lnTo>
                    <a:pt x="45" y="116"/>
                  </a:lnTo>
                  <a:lnTo>
                    <a:pt x="47" y="112"/>
                  </a:lnTo>
                  <a:lnTo>
                    <a:pt x="47" y="109"/>
                  </a:lnTo>
                  <a:lnTo>
                    <a:pt x="47" y="105"/>
                  </a:lnTo>
                  <a:lnTo>
                    <a:pt x="47" y="100"/>
                  </a:lnTo>
                  <a:lnTo>
                    <a:pt x="46" y="94"/>
                  </a:lnTo>
                  <a:lnTo>
                    <a:pt x="44" y="86"/>
                  </a:lnTo>
                  <a:lnTo>
                    <a:pt x="37" y="45"/>
                  </a:lnTo>
                </a:path>
              </a:pathLst>
            </a:custGeom>
            <a:solidFill>
              <a:srgbClr val="800000"/>
            </a:solidFill>
            <a:ln w="12700" cap="rnd">
              <a:solidFill>
                <a:srgbClr val="800000"/>
              </a:solidFill>
              <a:round/>
              <a:headEnd/>
              <a:tailEnd/>
            </a:ln>
          </p:spPr>
          <p:txBody>
            <a:bodyPr/>
            <a:lstStyle/>
            <a:p>
              <a:endParaRPr lang="en-US"/>
            </a:p>
          </p:txBody>
        </p:sp>
        <p:sp>
          <p:nvSpPr>
            <p:cNvPr id="71693" name="Freeform 97"/>
            <p:cNvSpPr>
              <a:spLocks/>
            </p:cNvSpPr>
            <p:nvPr/>
          </p:nvSpPr>
          <p:spPr bwMode="auto">
            <a:xfrm>
              <a:off x="1583" y="2773"/>
              <a:ext cx="50" cy="119"/>
            </a:xfrm>
            <a:custGeom>
              <a:avLst/>
              <a:gdLst>
                <a:gd name="T0" fmla="*/ 34 w 50"/>
                <a:gd name="T1" fmla="*/ 43 h 119"/>
                <a:gd name="T2" fmla="*/ 33 w 50"/>
                <a:gd name="T3" fmla="*/ 37 h 119"/>
                <a:gd name="T4" fmla="*/ 34 w 50"/>
                <a:gd name="T5" fmla="*/ 29 h 119"/>
                <a:gd name="T6" fmla="*/ 34 w 50"/>
                <a:gd name="T7" fmla="*/ 22 h 119"/>
                <a:gd name="T8" fmla="*/ 35 w 50"/>
                <a:gd name="T9" fmla="*/ 17 h 119"/>
                <a:gd name="T10" fmla="*/ 37 w 50"/>
                <a:gd name="T11" fmla="*/ 12 h 119"/>
                <a:gd name="T12" fmla="*/ 39 w 50"/>
                <a:gd name="T13" fmla="*/ 9 h 119"/>
                <a:gd name="T14" fmla="*/ 42 w 50"/>
                <a:gd name="T15" fmla="*/ 6 h 119"/>
                <a:gd name="T16" fmla="*/ 49 w 50"/>
                <a:gd name="T17" fmla="*/ 3 h 119"/>
                <a:gd name="T18" fmla="*/ 44 w 50"/>
                <a:gd name="T19" fmla="*/ 1 h 119"/>
                <a:gd name="T20" fmla="*/ 39 w 50"/>
                <a:gd name="T21" fmla="*/ 0 h 119"/>
                <a:gd name="T22" fmla="*/ 32 w 50"/>
                <a:gd name="T23" fmla="*/ 0 h 119"/>
                <a:gd name="T24" fmla="*/ 26 w 50"/>
                <a:gd name="T25" fmla="*/ 0 h 119"/>
                <a:gd name="T26" fmla="*/ 21 w 50"/>
                <a:gd name="T27" fmla="*/ 2 h 119"/>
                <a:gd name="T28" fmla="*/ 17 w 50"/>
                <a:gd name="T29" fmla="*/ 3 h 119"/>
                <a:gd name="T30" fmla="*/ 12 w 50"/>
                <a:gd name="T31" fmla="*/ 4 h 119"/>
                <a:gd name="T32" fmla="*/ 7 w 50"/>
                <a:gd name="T33" fmla="*/ 6 h 119"/>
                <a:gd name="T34" fmla="*/ 3 w 50"/>
                <a:gd name="T35" fmla="*/ 8 h 119"/>
                <a:gd name="T36" fmla="*/ 2 w 50"/>
                <a:gd name="T37" fmla="*/ 12 h 119"/>
                <a:gd name="T38" fmla="*/ 1 w 50"/>
                <a:gd name="T39" fmla="*/ 15 h 119"/>
                <a:gd name="T40" fmla="*/ 0 w 50"/>
                <a:gd name="T41" fmla="*/ 18 h 119"/>
                <a:gd name="T42" fmla="*/ 1 w 50"/>
                <a:gd name="T43" fmla="*/ 22 h 119"/>
                <a:gd name="T44" fmla="*/ 3 w 50"/>
                <a:gd name="T45" fmla="*/ 62 h 119"/>
                <a:gd name="T46" fmla="*/ 10 w 50"/>
                <a:gd name="T47" fmla="*/ 98 h 119"/>
                <a:gd name="T48" fmla="*/ 10 w 50"/>
                <a:gd name="T49" fmla="*/ 103 h 119"/>
                <a:gd name="T50" fmla="*/ 11 w 50"/>
                <a:gd name="T51" fmla="*/ 105 h 119"/>
                <a:gd name="T52" fmla="*/ 11 w 50"/>
                <a:gd name="T53" fmla="*/ 107 h 119"/>
                <a:gd name="T54" fmla="*/ 9 w 50"/>
                <a:gd name="T55" fmla="*/ 110 h 119"/>
                <a:gd name="T56" fmla="*/ 6 w 50"/>
                <a:gd name="T57" fmla="*/ 111 h 119"/>
                <a:gd name="T58" fmla="*/ 16 w 50"/>
                <a:gd name="T59" fmla="*/ 115 h 119"/>
                <a:gd name="T60" fmla="*/ 25 w 50"/>
                <a:gd name="T61" fmla="*/ 118 h 119"/>
                <a:gd name="T62" fmla="*/ 30 w 50"/>
                <a:gd name="T63" fmla="*/ 118 h 119"/>
                <a:gd name="T64" fmla="*/ 34 w 50"/>
                <a:gd name="T65" fmla="*/ 117 h 119"/>
                <a:gd name="T66" fmla="*/ 38 w 50"/>
                <a:gd name="T67" fmla="*/ 116 h 119"/>
                <a:gd name="T68" fmla="*/ 42 w 50"/>
                <a:gd name="T69" fmla="*/ 114 h 119"/>
                <a:gd name="T70" fmla="*/ 44 w 50"/>
                <a:gd name="T71" fmla="*/ 112 h 119"/>
                <a:gd name="T72" fmla="*/ 45 w 50"/>
                <a:gd name="T73" fmla="*/ 110 h 119"/>
                <a:gd name="T74" fmla="*/ 45 w 50"/>
                <a:gd name="T75" fmla="*/ 107 h 119"/>
                <a:gd name="T76" fmla="*/ 44 w 50"/>
                <a:gd name="T77" fmla="*/ 104 h 119"/>
                <a:gd name="T78" fmla="*/ 43 w 50"/>
                <a:gd name="T79" fmla="*/ 99 h 119"/>
                <a:gd name="T80" fmla="*/ 41 w 50"/>
                <a:gd name="T81" fmla="*/ 92 h 119"/>
                <a:gd name="T82" fmla="*/ 40 w 50"/>
                <a:gd name="T83" fmla="*/ 85 h 119"/>
                <a:gd name="T84" fmla="*/ 34 w 50"/>
                <a:gd name="T85" fmla="*/ 43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0"/>
                <a:gd name="T130" fmla="*/ 0 h 119"/>
                <a:gd name="T131" fmla="*/ 50 w 50"/>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0" h="119">
                  <a:moveTo>
                    <a:pt x="34" y="43"/>
                  </a:moveTo>
                  <a:lnTo>
                    <a:pt x="33" y="37"/>
                  </a:lnTo>
                  <a:lnTo>
                    <a:pt x="34" y="29"/>
                  </a:lnTo>
                  <a:lnTo>
                    <a:pt x="34" y="22"/>
                  </a:lnTo>
                  <a:lnTo>
                    <a:pt x="35" y="17"/>
                  </a:lnTo>
                  <a:lnTo>
                    <a:pt x="37" y="12"/>
                  </a:lnTo>
                  <a:lnTo>
                    <a:pt x="39" y="9"/>
                  </a:lnTo>
                  <a:lnTo>
                    <a:pt x="42" y="6"/>
                  </a:lnTo>
                  <a:lnTo>
                    <a:pt x="49" y="3"/>
                  </a:lnTo>
                  <a:lnTo>
                    <a:pt x="44" y="1"/>
                  </a:lnTo>
                  <a:lnTo>
                    <a:pt x="39" y="0"/>
                  </a:lnTo>
                  <a:lnTo>
                    <a:pt x="32" y="0"/>
                  </a:lnTo>
                  <a:lnTo>
                    <a:pt x="26" y="0"/>
                  </a:lnTo>
                  <a:lnTo>
                    <a:pt x="21" y="2"/>
                  </a:lnTo>
                  <a:lnTo>
                    <a:pt x="17" y="3"/>
                  </a:lnTo>
                  <a:lnTo>
                    <a:pt x="12" y="4"/>
                  </a:lnTo>
                  <a:lnTo>
                    <a:pt x="7" y="6"/>
                  </a:lnTo>
                  <a:lnTo>
                    <a:pt x="3" y="8"/>
                  </a:lnTo>
                  <a:lnTo>
                    <a:pt x="2" y="12"/>
                  </a:lnTo>
                  <a:lnTo>
                    <a:pt x="1" y="15"/>
                  </a:lnTo>
                  <a:lnTo>
                    <a:pt x="0" y="18"/>
                  </a:lnTo>
                  <a:lnTo>
                    <a:pt x="1" y="22"/>
                  </a:lnTo>
                  <a:lnTo>
                    <a:pt x="3" y="62"/>
                  </a:lnTo>
                  <a:lnTo>
                    <a:pt x="10" y="98"/>
                  </a:lnTo>
                  <a:lnTo>
                    <a:pt x="10" y="103"/>
                  </a:lnTo>
                  <a:lnTo>
                    <a:pt x="11" y="105"/>
                  </a:lnTo>
                  <a:lnTo>
                    <a:pt x="11" y="107"/>
                  </a:lnTo>
                  <a:lnTo>
                    <a:pt x="9" y="110"/>
                  </a:lnTo>
                  <a:lnTo>
                    <a:pt x="6" y="111"/>
                  </a:lnTo>
                  <a:lnTo>
                    <a:pt x="16" y="115"/>
                  </a:lnTo>
                  <a:lnTo>
                    <a:pt x="25" y="118"/>
                  </a:lnTo>
                  <a:lnTo>
                    <a:pt x="30" y="118"/>
                  </a:lnTo>
                  <a:lnTo>
                    <a:pt x="34" y="117"/>
                  </a:lnTo>
                  <a:lnTo>
                    <a:pt x="38" y="116"/>
                  </a:lnTo>
                  <a:lnTo>
                    <a:pt x="42" y="114"/>
                  </a:lnTo>
                  <a:lnTo>
                    <a:pt x="44" y="112"/>
                  </a:lnTo>
                  <a:lnTo>
                    <a:pt x="45" y="110"/>
                  </a:lnTo>
                  <a:lnTo>
                    <a:pt x="45" y="107"/>
                  </a:lnTo>
                  <a:lnTo>
                    <a:pt x="44" y="104"/>
                  </a:lnTo>
                  <a:lnTo>
                    <a:pt x="43" y="99"/>
                  </a:lnTo>
                  <a:lnTo>
                    <a:pt x="41" y="92"/>
                  </a:lnTo>
                  <a:lnTo>
                    <a:pt x="40" y="85"/>
                  </a:lnTo>
                  <a:lnTo>
                    <a:pt x="34" y="43"/>
                  </a:lnTo>
                </a:path>
              </a:pathLst>
            </a:custGeom>
            <a:solidFill>
              <a:srgbClr val="800000"/>
            </a:solidFill>
            <a:ln w="12700" cap="rnd">
              <a:solidFill>
                <a:srgbClr val="800000"/>
              </a:solidFill>
              <a:round/>
              <a:headEnd/>
              <a:tailEnd/>
            </a:ln>
          </p:spPr>
          <p:txBody>
            <a:bodyPr/>
            <a:lstStyle/>
            <a:p>
              <a:endParaRPr lang="en-US"/>
            </a:p>
          </p:txBody>
        </p:sp>
        <p:sp>
          <p:nvSpPr>
            <p:cNvPr id="71694" name="Freeform 98"/>
            <p:cNvSpPr>
              <a:spLocks/>
            </p:cNvSpPr>
            <p:nvPr/>
          </p:nvSpPr>
          <p:spPr bwMode="auto">
            <a:xfrm>
              <a:off x="2029" y="2551"/>
              <a:ext cx="49" cy="123"/>
            </a:xfrm>
            <a:custGeom>
              <a:avLst/>
              <a:gdLst>
                <a:gd name="T0" fmla="*/ 35 w 49"/>
                <a:gd name="T1" fmla="*/ 45 h 123"/>
                <a:gd name="T2" fmla="*/ 34 w 49"/>
                <a:gd name="T3" fmla="*/ 37 h 123"/>
                <a:gd name="T4" fmla="*/ 32 w 49"/>
                <a:gd name="T5" fmla="*/ 29 h 123"/>
                <a:gd name="T6" fmla="*/ 34 w 49"/>
                <a:gd name="T7" fmla="*/ 22 h 123"/>
                <a:gd name="T8" fmla="*/ 35 w 49"/>
                <a:gd name="T9" fmla="*/ 17 h 123"/>
                <a:gd name="T10" fmla="*/ 37 w 49"/>
                <a:gd name="T11" fmla="*/ 13 h 123"/>
                <a:gd name="T12" fmla="*/ 40 w 49"/>
                <a:gd name="T13" fmla="*/ 9 h 123"/>
                <a:gd name="T14" fmla="*/ 43 w 49"/>
                <a:gd name="T15" fmla="*/ 6 h 123"/>
                <a:gd name="T16" fmla="*/ 48 w 49"/>
                <a:gd name="T17" fmla="*/ 3 h 123"/>
                <a:gd name="T18" fmla="*/ 43 w 49"/>
                <a:gd name="T19" fmla="*/ 1 h 123"/>
                <a:gd name="T20" fmla="*/ 39 w 49"/>
                <a:gd name="T21" fmla="*/ 0 h 123"/>
                <a:gd name="T22" fmla="*/ 32 w 49"/>
                <a:gd name="T23" fmla="*/ 0 h 123"/>
                <a:gd name="T24" fmla="*/ 27 w 49"/>
                <a:gd name="T25" fmla="*/ 0 h 123"/>
                <a:gd name="T26" fmla="*/ 22 w 49"/>
                <a:gd name="T27" fmla="*/ 1 h 123"/>
                <a:gd name="T28" fmla="*/ 17 w 49"/>
                <a:gd name="T29" fmla="*/ 3 h 123"/>
                <a:gd name="T30" fmla="*/ 13 w 49"/>
                <a:gd name="T31" fmla="*/ 4 h 123"/>
                <a:gd name="T32" fmla="*/ 7 w 49"/>
                <a:gd name="T33" fmla="*/ 6 h 123"/>
                <a:gd name="T34" fmla="*/ 4 w 49"/>
                <a:gd name="T35" fmla="*/ 8 h 123"/>
                <a:gd name="T36" fmla="*/ 1 w 49"/>
                <a:gd name="T37" fmla="*/ 11 h 123"/>
                <a:gd name="T38" fmla="*/ 0 w 49"/>
                <a:gd name="T39" fmla="*/ 15 h 123"/>
                <a:gd name="T40" fmla="*/ 0 w 49"/>
                <a:gd name="T41" fmla="*/ 19 h 123"/>
                <a:gd name="T42" fmla="*/ 0 w 49"/>
                <a:gd name="T43" fmla="*/ 22 h 123"/>
                <a:gd name="T44" fmla="*/ 4 w 49"/>
                <a:gd name="T45" fmla="*/ 63 h 123"/>
                <a:gd name="T46" fmla="*/ 9 w 49"/>
                <a:gd name="T47" fmla="*/ 99 h 123"/>
                <a:gd name="T48" fmla="*/ 11 w 49"/>
                <a:gd name="T49" fmla="*/ 103 h 123"/>
                <a:gd name="T50" fmla="*/ 10 w 49"/>
                <a:gd name="T51" fmla="*/ 106 h 123"/>
                <a:gd name="T52" fmla="*/ 9 w 49"/>
                <a:gd name="T53" fmla="*/ 108 h 123"/>
                <a:gd name="T54" fmla="*/ 7 w 49"/>
                <a:gd name="T55" fmla="*/ 111 h 123"/>
                <a:gd name="T56" fmla="*/ 4 w 49"/>
                <a:gd name="T57" fmla="*/ 114 h 123"/>
                <a:gd name="T58" fmla="*/ 14 w 49"/>
                <a:gd name="T59" fmla="*/ 119 h 123"/>
                <a:gd name="T60" fmla="*/ 24 w 49"/>
                <a:gd name="T61" fmla="*/ 122 h 123"/>
                <a:gd name="T62" fmla="*/ 31 w 49"/>
                <a:gd name="T63" fmla="*/ 121 h 123"/>
                <a:gd name="T64" fmla="*/ 35 w 49"/>
                <a:gd name="T65" fmla="*/ 121 h 123"/>
                <a:gd name="T66" fmla="*/ 39 w 49"/>
                <a:gd name="T67" fmla="*/ 118 h 123"/>
                <a:gd name="T68" fmla="*/ 43 w 49"/>
                <a:gd name="T69" fmla="*/ 116 h 123"/>
                <a:gd name="T70" fmla="*/ 45 w 49"/>
                <a:gd name="T71" fmla="*/ 112 h 123"/>
                <a:gd name="T72" fmla="*/ 45 w 49"/>
                <a:gd name="T73" fmla="*/ 109 h 123"/>
                <a:gd name="T74" fmla="*/ 45 w 49"/>
                <a:gd name="T75" fmla="*/ 105 h 123"/>
                <a:gd name="T76" fmla="*/ 45 w 49"/>
                <a:gd name="T77" fmla="*/ 100 h 123"/>
                <a:gd name="T78" fmla="*/ 44 w 49"/>
                <a:gd name="T79" fmla="*/ 94 h 123"/>
                <a:gd name="T80" fmla="*/ 42 w 49"/>
                <a:gd name="T81" fmla="*/ 86 h 123"/>
                <a:gd name="T82" fmla="*/ 35 w 49"/>
                <a:gd name="T83" fmla="*/ 45 h 1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3"/>
                <a:gd name="T128" fmla="*/ 49 w 49"/>
                <a:gd name="T129" fmla="*/ 123 h 1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3">
                  <a:moveTo>
                    <a:pt x="35" y="45"/>
                  </a:moveTo>
                  <a:lnTo>
                    <a:pt x="34" y="37"/>
                  </a:lnTo>
                  <a:lnTo>
                    <a:pt x="32" y="29"/>
                  </a:lnTo>
                  <a:lnTo>
                    <a:pt x="34" y="22"/>
                  </a:lnTo>
                  <a:lnTo>
                    <a:pt x="35" y="17"/>
                  </a:lnTo>
                  <a:lnTo>
                    <a:pt x="37" y="13"/>
                  </a:lnTo>
                  <a:lnTo>
                    <a:pt x="40" y="9"/>
                  </a:lnTo>
                  <a:lnTo>
                    <a:pt x="43" y="6"/>
                  </a:lnTo>
                  <a:lnTo>
                    <a:pt x="48" y="3"/>
                  </a:lnTo>
                  <a:lnTo>
                    <a:pt x="43" y="1"/>
                  </a:lnTo>
                  <a:lnTo>
                    <a:pt x="39" y="0"/>
                  </a:lnTo>
                  <a:lnTo>
                    <a:pt x="32" y="0"/>
                  </a:lnTo>
                  <a:lnTo>
                    <a:pt x="27" y="0"/>
                  </a:lnTo>
                  <a:lnTo>
                    <a:pt x="22" y="1"/>
                  </a:lnTo>
                  <a:lnTo>
                    <a:pt x="17" y="3"/>
                  </a:lnTo>
                  <a:lnTo>
                    <a:pt x="13" y="4"/>
                  </a:lnTo>
                  <a:lnTo>
                    <a:pt x="7" y="6"/>
                  </a:lnTo>
                  <a:lnTo>
                    <a:pt x="4" y="8"/>
                  </a:lnTo>
                  <a:lnTo>
                    <a:pt x="1" y="11"/>
                  </a:lnTo>
                  <a:lnTo>
                    <a:pt x="0" y="15"/>
                  </a:lnTo>
                  <a:lnTo>
                    <a:pt x="0" y="19"/>
                  </a:lnTo>
                  <a:lnTo>
                    <a:pt x="0" y="22"/>
                  </a:lnTo>
                  <a:lnTo>
                    <a:pt x="4" y="63"/>
                  </a:lnTo>
                  <a:lnTo>
                    <a:pt x="9" y="99"/>
                  </a:lnTo>
                  <a:lnTo>
                    <a:pt x="11" y="103"/>
                  </a:lnTo>
                  <a:lnTo>
                    <a:pt x="10" y="106"/>
                  </a:lnTo>
                  <a:lnTo>
                    <a:pt x="9" y="108"/>
                  </a:lnTo>
                  <a:lnTo>
                    <a:pt x="7" y="111"/>
                  </a:lnTo>
                  <a:lnTo>
                    <a:pt x="4" y="114"/>
                  </a:lnTo>
                  <a:lnTo>
                    <a:pt x="14" y="119"/>
                  </a:lnTo>
                  <a:lnTo>
                    <a:pt x="24" y="122"/>
                  </a:lnTo>
                  <a:lnTo>
                    <a:pt x="31" y="121"/>
                  </a:lnTo>
                  <a:lnTo>
                    <a:pt x="35" y="121"/>
                  </a:lnTo>
                  <a:lnTo>
                    <a:pt x="39" y="118"/>
                  </a:lnTo>
                  <a:lnTo>
                    <a:pt x="43" y="116"/>
                  </a:lnTo>
                  <a:lnTo>
                    <a:pt x="45" y="112"/>
                  </a:lnTo>
                  <a:lnTo>
                    <a:pt x="45" y="109"/>
                  </a:lnTo>
                  <a:lnTo>
                    <a:pt x="45" y="105"/>
                  </a:lnTo>
                  <a:lnTo>
                    <a:pt x="45" y="100"/>
                  </a:lnTo>
                  <a:lnTo>
                    <a:pt x="44" y="94"/>
                  </a:lnTo>
                  <a:lnTo>
                    <a:pt x="42" y="86"/>
                  </a:lnTo>
                  <a:lnTo>
                    <a:pt x="35" y="45"/>
                  </a:lnTo>
                </a:path>
              </a:pathLst>
            </a:custGeom>
            <a:solidFill>
              <a:srgbClr val="800000"/>
            </a:solidFill>
            <a:ln w="12700" cap="rnd">
              <a:solidFill>
                <a:srgbClr val="800000"/>
              </a:solidFill>
              <a:round/>
              <a:headEnd/>
              <a:tailEnd/>
            </a:ln>
          </p:spPr>
          <p:txBody>
            <a:bodyPr/>
            <a:lstStyle/>
            <a:p>
              <a:endParaRPr lang="en-US"/>
            </a:p>
          </p:txBody>
        </p:sp>
        <p:sp>
          <p:nvSpPr>
            <p:cNvPr id="71695" name="Freeform 99"/>
            <p:cNvSpPr>
              <a:spLocks/>
            </p:cNvSpPr>
            <p:nvPr/>
          </p:nvSpPr>
          <p:spPr bwMode="auto">
            <a:xfrm>
              <a:off x="1880" y="2622"/>
              <a:ext cx="51" cy="121"/>
            </a:xfrm>
            <a:custGeom>
              <a:avLst/>
              <a:gdLst>
                <a:gd name="T0" fmla="*/ 35 w 51"/>
                <a:gd name="T1" fmla="*/ 44 h 121"/>
                <a:gd name="T2" fmla="*/ 34 w 51"/>
                <a:gd name="T3" fmla="*/ 38 h 121"/>
                <a:gd name="T4" fmla="*/ 35 w 51"/>
                <a:gd name="T5" fmla="*/ 30 h 121"/>
                <a:gd name="T6" fmla="*/ 35 w 51"/>
                <a:gd name="T7" fmla="*/ 22 h 121"/>
                <a:gd name="T8" fmla="*/ 36 w 51"/>
                <a:gd name="T9" fmla="*/ 17 h 121"/>
                <a:gd name="T10" fmla="*/ 38 w 51"/>
                <a:gd name="T11" fmla="*/ 13 h 121"/>
                <a:gd name="T12" fmla="*/ 40 w 51"/>
                <a:gd name="T13" fmla="*/ 9 h 121"/>
                <a:gd name="T14" fmla="*/ 43 w 51"/>
                <a:gd name="T15" fmla="*/ 6 h 121"/>
                <a:gd name="T16" fmla="*/ 50 w 51"/>
                <a:gd name="T17" fmla="*/ 3 h 121"/>
                <a:gd name="T18" fmla="*/ 45 w 51"/>
                <a:gd name="T19" fmla="*/ 1 h 121"/>
                <a:gd name="T20" fmla="*/ 40 w 51"/>
                <a:gd name="T21" fmla="*/ 0 h 121"/>
                <a:gd name="T22" fmla="*/ 33 w 51"/>
                <a:gd name="T23" fmla="*/ 0 h 121"/>
                <a:gd name="T24" fmla="*/ 27 w 51"/>
                <a:gd name="T25" fmla="*/ 0 h 121"/>
                <a:gd name="T26" fmla="*/ 22 w 51"/>
                <a:gd name="T27" fmla="*/ 2 h 121"/>
                <a:gd name="T28" fmla="*/ 17 w 51"/>
                <a:gd name="T29" fmla="*/ 3 h 121"/>
                <a:gd name="T30" fmla="*/ 12 w 51"/>
                <a:gd name="T31" fmla="*/ 4 h 121"/>
                <a:gd name="T32" fmla="*/ 7 w 51"/>
                <a:gd name="T33" fmla="*/ 7 h 121"/>
                <a:gd name="T34" fmla="*/ 3 w 51"/>
                <a:gd name="T35" fmla="*/ 8 h 121"/>
                <a:gd name="T36" fmla="*/ 2 w 51"/>
                <a:gd name="T37" fmla="*/ 12 h 121"/>
                <a:gd name="T38" fmla="*/ 1 w 51"/>
                <a:gd name="T39" fmla="*/ 15 h 121"/>
                <a:gd name="T40" fmla="*/ 0 w 51"/>
                <a:gd name="T41" fmla="*/ 18 h 121"/>
                <a:gd name="T42" fmla="*/ 1 w 51"/>
                <a:gd name="T43" fmla="*/ 23 h 121"/>
                <a:gd name="T44" fmla="*/ 3 w 51"/>
                <a:gd name="T45" fmla="*/ 64 h 121"/>
                <a:gd name="T46" fmla="*/ 10 w 51"/>
                <a:gd name="T47" fmla="*/ 99 h 121"/>
                <a:gd name="T48" fmla="*/ 10 w 51"/>
                <a:gd name="T49" fmla="*/ 104 h 121"/>
                <a:gd name="T50" fmla="*/ 11 w 51"/>
                <a:gd name="T51" fmla="*/ 106 h 121"/>
                <a:gd name="T52" fmla="*/ 11 w 51"/>
                <a:gd name="T53" fmla="*/ 109 h 121"/>
                <a:gd name="T54" fmla="*/ 9 w 51"/>
                <a:gd name="T55" fmla="*/ 112 h 121"/>
                <a:gd name="T56" fmla="*/ 6 w 51"/>
                <a:gd name="T57" fmla="*/ 113 h 121"/>
                <a:gd name="T58" fmla="*/ 17 w 51"/>
                <a:gd name="T59" fmla="*/ 117 h 121"/>
                <a:gd name="T60" fmla="*/ 26 w 51"/>
                <a:gd name="T61" fmla="*/ 120 h 121"/>
                <a:gd name="T62" fmla="*/ 31 w 51"/>
                <a:gd name="T63" fmla="*/ 120 h 121"/>
                <a:gd name="T64" fmla="*/ 35 w 51"/>
                <a:gd name="T65" fmla="*/ 119 h 121"/>
                <a:gd name="T66" fmla="*/ 39 w 51"/>
                <a:gd name="T67" fmla="*/ 118 h 121"/>
                <a:gd name="T68" fmla="*/ 43 w 51"/>
                <a:gd name="T69" fmla="*/ 116 h 121"/>
                <a:gd name="T70" fmla="*/ 45 w 51"/>
                <a:gd name="T71" fmla="*/ 114 h 121"/>
                <a:gd name="T72" fmla="*/ 46 w 51"/>
                <a:gd name="T73" fmla="*/ 112 h 121"/>
                <a:gd name="T74" fmla="*/ 46 w 51"/>
                <a:gd name="T75" fmla="*/ 109 h 121"/>
                <a:gd name="T76" fmla="*/ 45 w 51"/>
                <a:gd name="T77" fmla="*/ 106 h 121"/>
                <a:gd name="T78" fmla="*/ 44 w 51"/>
                <a:gd name="T79" fmla="*/ 101 h 121"/>
                <a:gd name="T80" fmla="*/ 42 w 51"/>
                <a:gd name="T81" fmla="*/ 94 h 121"/>
                <a:gd name="T82" fmla="*/ 41 w 51"/>
                <a:gd name="T83" fmla="*/ 86 h 121"/>
                <a:gd name="T84" fmla="*/ 35 w 51"/>
                <a:gd name="T85" fmla="*/ 44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21"/>
                <a:gd name="T131" fmla="*/ 51 w 51"/>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21">
                  <a:moveTo>
                    <a:pt x="35" y="44"/>
                  </a:moveTo>
                  <a:lnTo>
                    <a:pt x="34" y="38"/>
                  </a:lnTo>
                  <a:lnTo>
                    <a:pt x="35" y="30"/>
                  </a:lnTo>
                  <a:lnTo>
                    <a:pt x="35" y="22"/>
                  </a:lnTo>
                  <a:lnTo>
                    <a:pt x="36" y="17"/>
                  </a:lnTo>
                  <a:lnTo>
                    <a:pt x="38" y="13"/>
                  </a:lnTo>
                  <a:lnTo>
                    <a:pt x="40" y="9"/>
                  </a:lnTo>
                  <a:lnTo>
                    <a:pt x="43" y="6"/>
                  </a:lnTo>
                  <a:lnTo>
                    <a:pt x="50" y="3"/>
                  </a:lnTo>
                  <a:lnTo>
                    <a:pt x="45" y="1"/>
                  </a:lnTo>
                  <a:lnTo>
                    <a:pt x="40" y="0"/>
                  </a:lnTo>
                  <a:lnTo>
                    <a:pt x="33" y="0"/>
                  </a:lnTo>
                  <a:lnTo>
                    <a:pt x="27" y="0"/>
                  </a:lnTo>
                  <a:lnTo>
                    <a:pt x="22" y="2"/>
                  </a:lnTo>
                  <a:lnTo>
                    <a:pt x="17" y="3"/>
                  </a:lnTo>
                  <a:lnTo>
                    <a:pt x="12" y="4"/>
                  </a:lnTo>
                  <a:lnTo>
                    <a:pt x="7" y="7"/>
                  </a:lnTo>
                  <a:lnTo>
                    <a:pt x="3" y="8"/>
                  </a:lnTo>
                  <a:lnTo>
                    <a:pt x="2" y="12"/>
                  </a:lnTo>
                  <a:lnTo>
                    <a:pt x="1" y="15"/>
                  </a:lnTo>
                  <a:lnTo>
                    <a:pt x="0" y="18"/>
                  </a:lnTo>
                  <a:lnTo>
                    <a:pt x="1" y="23"/>
                  </a:lnTo>
                  <a:lnTo>
                    <a:pt x="3" y="64"/>
                  </a:lnTo>
                  <a:lnTo>
                    <a:pt x="10" y="99"/>
                  </a:lnTo>
                  <a:lnTo>
                    <a:pt x="10" y="104"/>
                  </a:lnTo>
                  <a:lnTo>
                    <a:pt x="11" y="106"/>
                  </a:lnTo>
                  <a:lnTo>
                    <a:pt x="11" y="109"/>
                  </a:lnTo>
                  <a:lnTo>
                    <a:pt x="9" y="112"/>
                  </a:lnTo>
                  <a:lnTo>
                    <a:pt x="6" y="113"/>
                  </a:lnTo>
                  <a:lnTo>
                    <a:pt x="17" y="117"/>
                  </a:lnTo>
                  <a:lnTo>
                    <a:pt x="26" y="120"/>
                  </a:lnTo>
                  <a:lnTo>
                    <a:pt x="31" y="120"/>
                  </a:lnTo>
                  <a:lnTo>
                    <a:pt x="35" y="119"/>
                  </a:lnTo>
                  <a:lnTo>
                    <a:pt x="39" y="118"/>
                  </a:lnTo>
                  <a:lnTo>
                    <a:pt x="43" y="116"/>
                  </a:lnTo>
                  <a:lnTo>
                    <a:pt x="45" y="114"/>
                  </a:lnTo>
                  <a:lnTo>
                    <a:pt x="46" y="112"/>
                  </a:lnTo>
                  <a:lnTo>
                    <a:pt x="46" y="109"/>
                  </a:lnTo>
                  <a:lnTo>
                    <a:pt x="45" y="106"/>
                  </a:lnTo>
                  <a:lnTo>
                    <a:pt x="44" y="101"/>
                  </a:lnTo>
                  <a:lnTo>
                    <a:pt x="42" y="94"/>
                  </a:lnTo>
                  <a:lnTo>
                    <a:pt x="41" y="86"/>
                  </a:lnTo>
                  <a:lnTo>
                    <a:pt x="35" y="44"/>
                  </a:lnTo>
                </a:path>
              </a:pathLst>
            </a:custGeom>
            <a:solidFill>
              <a:srgbClr val="800000"/>
            </a:solidFill>
            <a:ln w="12700" cap="rnd">
              <a:solidFill>
                <a:srgbClr val="800000"/>
              </a:solidFill>
              <a:round/>
              <a:headEnd/>
              <a:tailEnd/>
            </a:ln>
          </p:spPr>
          <p:txBody>
            <a:bodyPr/>
            <a:lstStyle/>
            <a:p>
              <a:endParaRPr lang="en-US"/>
            </a:p>
          </p:txBody>
        </p:sp>
        <p:sp>
          <p:nvSpPr>
            <p:cNvPr id="71696" name="Freeform 100"/>
            <p:cNvSpPr>
              <a:spLocks/>
            </p:cNvSpPr>
            <p:nvPr/>
          </p:nvSpPr>
          <p:spPr bwMode="auto">
            <a:xfrm>
              <a:off x="2328" y="2404"/>
              <a:ext cx="49" cy="121"/>
            </a:xfrm>
            <a:custGeom>
              <a:avLst/>
              <a:gdLst>
                <a:gd name="T0" fmla="*/ 35 w 49"/>
                <a:gd name="T1" fmla="*/ 45 h 121"/>
                <a:gd name="T2" fmla="*/ 34 w 49"/>
                <a:gd name="T3" fmla="*/ 37 h 121"/>
                <a:gd name="T4" fmla="*/ 32 w 49"/>
                <a:gd name="T5" fmla="*/ 29 h 121"/>
                <a:gd name="T6" fmla="*/ 34 w 49"/>
                <a:gd name="T7" fmla="*/ 22 h 121"/>
                <a:gd name="T8" fmla="*/ 35 w 49"/>
                <a:gd name="T9" fmla="*/ 17 h 121"/>
                <a:gd name="T10" fmla="*/ 37 w 49"/>
                <a:gd name="T11" fmla="*/ 13 h 121"/>
                <a:gd name="T12" fmla="*/ 40 w 49"/>
                <a:gd name="T13" fmla="*/ 9 h 121"/>
                <a:gd name="T14" fmla="*/ 43 w 49"/>
                <a:gd name="T15" fmla="*/ 5 h 121"/>
                <a:gd name="T16" fmla="*/ 48 w 49"/>
                <a:gd name="T17" fmla="*/ 3 h 121"/>
                <a:gd name="T18" fmla="*/ 43 w 49"/>
                <a:gd name="T19" fmla="*/ 1 h 121"/>
                <a:gd name="T20" fmla="*/ 39 w 49"/>
                <a:gd name="T21" fmla="*/ 0 h 121"/>
                <a:gd name="T22" fmla="*/ 32 w 49"/>
                <a:gd name="T23" fmla="*/ 0 h 121"/>
                <a:gd name="T24" fmla="*/ 27 w 49"/>
                <a:gd name="T25" fmla="*/ 0 h 121"/>
                <a:gd name="T26" fmla="*/ 22 w 49"/>
                <a:gd name="T27" fmla="*/ 1 h 121"/>
                <a:gd name="T28" fmla="*/ 17 w 49"/>
                <a:gd name="T29" fmla="*/ 3 h 121"/>
                <a:gd name="T30" fmla="*/ 13 w 49"/>
                <a:gd name="T31" fmla="*/ 4 h 121"/>
                <a:gd name="T32" fmla="*/ 7 w 49"/>
                <a:gd name="T33" fmla="*/ 6 h 121"/>
                <a:gd name="T34" fmla="*/ 4 w 49"/>
                <a:gd name="T35" fmla="*/ 8 h 121"/>
                <a:gd name="T36" fmla="*/ 1 w 49"/>
                <a:gd name="T37" fmla="*/ 11 h 121"/>
                <a:gd name="T38" fmla="*/ 0 w 49"/>
                <a:gd name="T39" fmla="*/ 15 h 121"/>
                <a:gd name="T40" fmla="*/ 0 w 49"/>
                <a:gd name="T41" fmla="*/ 18 h 121"/>
                <a:gd name="T42" fmla="*/ 0 w 49"/>
                <a:gd name="T43" fmla="*/ 22 h 121"/>
                <a:gd name="T44" fmla="*/ 4 w 49"/>
                <a:gd name="T45" fmla="*/ 62 h 121"/>
                <a:gd name="T46" fmla="*/ 9 w 49"/>
                <a:gd name="T47" fmla="*/ 97 h 121"/>
                <a:gd name="T48" fmla="*/ 11 w 49"/>
                <a:gd name="T49" fmla="*/ 102 h 121"/>
                <a:gd name="T50" fmla="*/ 10 w 49"/>
                <a:gd name="T51" fmla="*/ 104 h 121"/>
                <a:gd name="T52" fmla="*/ 9 w 49"/>
                <a:gd name="T53" fmla="*/ 106 h 121"/>
                <a:gd name="T54" fmla="*/ 7 w 49"/>
                <a:gd name="T55" fmla="*/ 109 h 121"/>
                <a:gd name="T56" fmla="*/ 4 w 49"/>
                <a:gd name="T57" fmla="*/ 112 h 121"/>
                <a:gd name="T58" fmla="*/ 14 w 49"/>
                <a:gd name="T59" fmla="*/ 117 h 121"/>
                <a:gd name="T60" fmla="*/ 24 w 49"/>
                <a:gd name="T61" fmla="*/ 120 h 121"/>
                <a:gd name="T62" fmla="*/ 31 w 49"/>
                <a:gd name="T63" fmla="*/ 119 h 121"/>
                <a:gd name="T64" fmla="*/ 35 w 49"/>
                <a:gd name="T65" fmla="*/ 119 h 121"/>
                <a:gd name="T66" fmla="*/ 39 w 49"/>
                <a:gd name="T67" fmla="*/ 116 h 121"/>
                <a:gd name="T68" fmla="*/ 43 w 49"/>
                <a:gd name="T69" fmla="*/ 114 h 121"/>
                <a:gd name="T70" fmla="*/ 45 w 49"/>
                <a:gd name="T71" fmla="*/ 110 h 121"/>
                <a:gd name="T72" fmla="*/ 45 w 49"/>
                <a:gd name="T73" fmla="*/ 107 h 121"/>
                <a:gd name="T74" fmla="*/ 45 w 49"/>
                <a:gd name="T75" fmla="*/ 103 h 121"/>
                <a:gd name="T76" fmla="*/ 45 w 49"/>
                <a:gd name="T77" fmla="*/ 99 h 121"/>
                <a:gd name="T78" fmla="*/ 44 w 49"/>
                <a:gd name="T79" fmla="*/ 93 h 121"/>
                <a:gd name="T80" fmla="*/ 42 w 49"/>
                <a:gd name="T81" fmla="*/ 84 h 121"/>
                <a:gd name="T82" fmla="*/ 35 w 49"/>
                <a:gd name="T83" fmla="*/ 45 h 1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1"/>
                <a:gd name="T128" fmla="*/ 49 w 49"/>
                <a:gd name="T129" fmla="*/ 121 h 12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1">
                  <a:moveTo>
                    <a:pt x="35" y="45"/>
                  </a:moveTo>
                  <a:lnTo>
                    <a:pt x="34" y="37"/>
                  </a:lnTo>
                  <a:lnTo>
                    <a:pt x="32" y="29"/>
                  </a:lnTo>
                  <a:lnTo>
                    <a:pt x="34" y="22"/>
                  </a:lnTo>
                  <a:lnTo>
                    <a:pt x="35" y="17"/>
                  </a:lnTo>
                  <a:lnTo>
                    <a:pt x="37" y="13"/>
                  </a:lnTo>
                  <a:lnTo>
                    <a:pt x="40" y="9"/>
                  </a:lnTo>
                  <a:lnTo>
                    <a:pt x="43" y="5"/>
                  </a:lnTo>
                  <a:lnTo>
                    <a:pt x="48" y="3"/>
                  </a:lnTo>
                  <a:lnTo>
                    <a:pt x="43" y="1"/>
                  </a:lnTo>
                  <a:lnTo>
                    <a:pt x="39" y="0"/>
                  </a:lnTo>
                  <a:lnTo>
                    <a:pt x="32" y="0"/>
                  </a:lnTo>
                  <a:lnTo>
                    <a:pt x="27" y="0"/>
                  </a:lnTo>
                  <a:lnTo>
                    <a:pt x="22" y="1"/>
                  </a:lnTo>
                  <a:lnTo>
                    <a:pt x="17" y="3"/>
                  </a:lnTo>
                  <a:lnTo>
                    <a:pt x="13" y="4"/>
                  </a:lnTo>
                  <a:lnTo>
                    <a:pt x="7" y="6"/>
                  </a:lnTo>
                  <a:lnTo>
                    <a:pt x="4" y="8"/>
                  </a:lnTo>
                  <a:lnTo>
                    <a:pt x="1" y="11"/>
                  </a:lnTo>
                  <a:lnTo>
                    <a:pt x="0" y="15"/>
                  </a:lnTo>
                  <a:lnTo>
                    <a:pt x="0" y="18"/>
                  </a:lnTo>
                  <a:lnTo>
                    <a:pt x="0" y="22"/>
                  </a:lnTo>
                  <a:lnTo>
                    <a:pt x="4" y="62"/>
                  </a:lnTo>
                  <a:lnTo>
                    <a:pt x="9" y="97"/>
                  </a:lnTo>
                  <a:lnTo>
                    <a:pt x="11" y="102"/>
                  </a:lnTo>
                  <a:lnTo>
                    <a:pt x="10" y="104"/>
                  </a:lnTo>
                  <a:lnTo>
                    <a:pt x="9" y="106"/>
                  </a:lnTo>
                  <a:lnTo>
                    <a:pt x="7" y="109"/>
                  </a:lnTo>
                  <a:lnTo>
                    <a:pt x="4" y="112"/>
                  </a:lnTo>
                  <a:lnTo>
                    <a:pt x="14" y="117"/>
                  </a:lnTo>
                  <a:lnTo>
                    <a:pt x="24" y="120"/>
                  </a:lnTo>
                  <a:lnTo>
                    <a:pt x="31" y="119"/>
                  </a:lnTo>
                  <a:lnTo>
                    <a:pt x="35" y="119"/>
                  </a:lnTo>
                  <a:lnTo>
                    <a:pt x="39" y="116"/>
                  </a:lnTo>
                  <a:lnTo>
                    <a:pt x="43" y="114"/>
                  </a:lnTo>
                  <a:lnTo>
                    <a:pt x="45" y="110"/>
                  </a:lnTo>
                  <a:lnTo>
                    <a:pt x="45" y="107"/>
                  </a:lnTo>
                  <a:lnTo>
                    <a:pt x="45" y="103"/>
                  </a:lnTo>
                  <a:lnTo>
                    <a:pt x="45" y="99"/>
                  </a:lnTo>
                  <a:lnTo>
                    <a:pt x="44" y="93"/>
                  </a:lnTo>
                  <a:lnTo>
                    <a:pt x="42" y="84"/>
                  </a:lnTo>
                  <a:lnTo>
                    <a:pt x="35" y="45"/>
                  </a:lnTo>
                </a:path>
              </a:pathLst>
            </a:custGeom>
            <a:solidFill>
              <a:srgbClr val="800000"/>
            </a:solidFill>
            <a:ln w="12700" cap="rnd">
              <a:solidFill>
                <a:srgbClr val="800000"/>
              </a:solidFill>
              <a:round/>
              <a:headEnd/>
              <a:tailEnd/>
            </a:ln>
          </p:spPr>
          <p:txBody>
            <a:bodyPr/>
            <a:lstStyle/>
            <a:p>
              <a:endParaRPr lang="en-US"/>
            </a:p>
          </p:txBody>
        </p:sp>
        <p:sp>
          <p:nvSpPr>
            <p:cNvPr id="71697" name="Freeform 101"/>
            <p:cNvSpPr>
              <a:spLocks/>
            </p:cNvSpPr>
            <p:nvPr/>
          </p:nvSpPr>
          <p:spPr bwMode="auto">
            <a:xfrm>
              <a:off x="2183" y="2478"/>
              <a:ext cx="48" cy="121"/>
            </a:xfrm>
            <a:custGeom>
              <a:avLst/>
              <a:gdLst>
                <a:gd name="T0" fmla="*/ 33 w 48"/>
                <a:gd name="T1" fmla="*/ 44 h 121"/>
                <a:gd name="T2" fmla="*/ 32 w 48"/>
                <a:gd name="T3" fmla="*/ 38 h 121"/>
                <a:gd name="T4" fmla="*/ 32 w 48"/>
                <a:gd name="T5" fmla="*/ 30 h 121"/>
                <a:gd name="T6" fmla="*/ 32 w 48"/>
                <a:gd name="T7" fmla="*/ 22 h 121"/>
                <a:gd name="T8" fmla="*/ 33 w 48"/>
                <a:gd name="T9" fmla="*/ 17 h 121"/>
                <a:gd name="T10" fmla="*/ 36 w 48"/>
                <a:gd name="T11" fmla="*/ 13 h 121"/>
                <a:gd name="T12" fmla="*/ 38 w 48"/>
                <a:gd name="T13" fmla="*/ 9 h 121"/>
                <a:gd name="T14" fmla="*/ 41 w 48"/>
                <a:gd name="T15" fmla="*/ 6 h 121"/>
                <a:gd name="T16" fmla="*/ 47 w 48"/>
                <a:gd name="T17" fmla="*/ 3 h 121"/>
                <a:gd name="T18" fmla="*/ 42 w 48"/>
                <a:gd name="T19" fmla="*/ 1 h 121"/>
                <a:gd name="T20" fmla="*/ 37 w 48"/>
                <a:gd name="T21" fmla="*/ 0 h 121"/>
                <a:gd name="T22" fmla="*/ 31 w 48"/>
                <a:gd name="T23" fmla="*/ 0 h 121"/>
                <a:gd name="T24" fmla="*/ 25 w 48"/>
                <a:gd name="T25" fmla="*/ 0 h 121"/>
                <a:gd name="T26" fmla="*/ 20 w 48"/>
                <a:gd name="T27" fmla="*/ 2 h 121"/>
                <a:gd name="T28" fmla="*/ 16 w 48"/>
                <a:gd name="T29" fmla="*/ 3 h 121"/>
                <a:gd name="T30" fmla="*/ 11 w 48"/>
                <a:gd name="T31" fmla="*/ 4 h 121"/>
                <a:gd name="T32" fmla="*/ 7 w 48"/>
                <a:gd name="T33" fmla="*/ 7 h 121"/>
                <a:gd name="T34" fmla="*/ 2 w 48"/>
                <a:gd name="T35" fmla="*/ 8 h 121"/>
                <a:gd name="T36" fmla="*/ 1 w 48"/>
                <a:gd name="T37" fmla="*/ 12 h 121"/>
                <a:gd name="T38" fmla="*/ 0 w 48"/>
                <a:gd name="T39" fmla="*/ 15 h 121"/>
                <a:gd name="T40" fmla="*/ 0 w 48"/>
                <a:gd name="T41" fmla="*/ 18 h 121"/>
                <a:gd name="T42" fmla="*/ 0 w 48"/>
                <a:gd name="T43" fmla="*/ 23 h 121"/>
                <a:gd name="T44" fmla="*/ 3 w 48"/>
                <a:gd name="T45" fmla="*/ 64 h 121"/>
                <a:gd name="T46" fmla="*/ 10 w 48"/>
                <a:gd name="T47" fmla="*/ 99 h 121"/>
                <a:gd name="T48" fmla="*/ 9 w 48"/>
                <a:gd name="T49" fmla="*/ 104 h 121"/>
                <a:gd name="T50" fmla="*/ 10 w 48"/>
                <a:gd name="T51" fmla="*/ 106 h 121"/>
                <a:gd name="T52" fmla="*/ 10 w 48"/>
                <a:gd name="T53" fmla="*/ 109 h 121"/>
                <a:gd name="T54" fmla="*/ 8 w 48"/>
                <a:gd name="T55" fmla="*/ 112 h 121"/>
                <a:gd name="T56" fmla="*/ 5 w 48"/>
                <a:gd name="T57" fmla="*/ 113 h 121"/>
                <a:gd name="T58" fmla="*/ 15 w 48"/>
                <a:gd name="T59" fmla="*/ 117 h 121"/>
                <a:gd name="T60" fmla="*/ 24 w 48"/>
                <a:gd name="T61" fmla="*/ 120 h 121"/>
                <a:gd name="T62" fmla="*/ 29 w 48"/>
                <a:gd name="T63" fmla="*/ 120 h 121"/>
                <a:gd name="T64" fmla="*/ 33 w 48"/>
                <a:gd name="T65" fmla="*/ 119 h 121"/>
                <a:gd name="T66" fmla="*/ 36 w 48"/>
                <a:gd name="T67" fmla="*/ 118 h 121"/>
                <a:gd name="T68" fmla="*/ 40 w 48"/>
                <a:gd name="T69" fmla="*/ 116 h 121"/>
                <a:gd name="T70" fmla="*/ 43 w 48"/>
                <a:gd name="T71" fmla="*/ 114 h 121"/>
                <a:gd name="T72" fmla="*/ 43 w 48"/>
                <a:gd name="T73" fmla="*/ 112 h 121"/>
                <a:gd name="T74" fmla="*/ 43 w 48"/>
                <a:gd name="T75" fmla="*/ 109 h 121"/>
                <a:gd name="T76" fmla="*/ 43 w 48"/>
                <a:gd name="T77" fmla="*/ 106 h 121"/>
                <a:gd name="T78" fmla="*/ 42 w 48"/>
                <a:gd name="T79" fmla="*/ 101 h 121"/>
                <a:gd name="T80" fmla="*/ 40 w 48"/>
                <a:gd name="T81" fmla="*/ 94 h 121"/>
                <a:gd name="T82" fmla="*/ 38 w 48"/>
                <a:gd name="T83" fmla="*/ 86 h 121"/>
                <a:gd name="T84" fmla="*/ 33 w 48"/>
                <a:gd name="T85" fmla="*/ 44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8"/>
                <a:gd name="T130" fmla="*/ 0 h 121"/>
                <a:gd name="T131" fmla="*/ 48 w 48"/>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8" h="121">
                  <a:moveTo>
                    <a:pt x="33" y="44"/>
                  </a:moveTo>
                  <a:lnTo>
                    <a:pt x="32" y="38"/>
                  </a:lnTo>
                  <a:lnTo>
                    <a:pt x="32" y="30"/>
                  </a:lnTo>
                  <a:lnTo>
                    <a:pt x="32" y="22"/>
                  </a:lnTo>
                  <a:lnTo>
                    <a:pt x="33" y="17"/>
                  </a:lnTo>
                  <a:lnTo>
                    <a:pt x="36" y="13"/>
                  </a:lnTo>
                  <a:lnTo>
                    <a:pt x="38" y="9"/>
                  </a:lnTo>
                  <a:lnTo>
                    <a:pt x="41" y="6"/>
                  </a:lnTo>
                  <a:lnTo>
                    <a:pt x="47" y="3"/>
                  </a:lnTo>
                  <a:lnTo>
                    <a:pt x="42" y="1"/>
                  </a:lnTo>
                  <a:lnTo>
                    <a:pt x="37" y="0"/>
                  </a:lnTo>
                  <a:lnTo>
                    <a:pt x="31" y="0"/>
                  </a:lnTo>
                  <a:lnTo>
                    <a:pt x="25" y="0"/>
                  </a:lnTo>
                  <a:lnTo>
                    <a:pt x="20" y="2"/>
                  </a:lnTo>
                  <a:lnTo>
                    <a:pt x="16" y="3"/>
                  </a:lnTo>
                  <a:lnTo>
                    <a:pt x="11" y="4"/>
                  </a:lnTo>
                  <a:lnTo>
                    <a:pt x="7" y="7"/>
                  </a:lnTo>
                  <a:lnTo>
                    <a:pt x="2" y="8"/>
                  </a:lnTo>
                  <a:lnTo>
                    <a:pt x="1" y="12"/>
                  </a:lnTo>
                  <a:lnTo>
                    <a:pt x="0" y="15"/>
                  </a:lnTo>
                  <a:lnTo>
                    <a:pt x="0" y="18"/>
                  </a:lnTo>
                  <a:lnTo>
                    <a:pt x="0" y="23"/>
                  </a:lnTo>
                  <a:lnTo>
                    <a:pt x="3" y="64"/>
                  </a:lnTo>
                  <a:lnTo>
                    <a:pt x="10" y="99"/>
                  </a:lnTo>
                  <a:lnTo>
                    <a:pt x="9" y="104"/>
                  </a:lnTo>
                  <a:lnTo>
                    <a:pt x="10" y="106"/>
                  </a:lnTo>
                  <a:lnTo>
                    <a:pt x="10" y="109"/>
                  </a:lnTo>
                  <a:lnTo>
                    <a:pt x="8" y="112"/>
                  </a:lnTo>
                  <a:lnTo>
                    <a:pt x="5" y="113"/>
                  </a:lnTo>
                  <a:lnTo>
                    <a:pt x="15" y="117"/>
                  </a:lnTo>
                  <a:lnTo>
                    <a:pt x="24" y="120"/>
                  </a:lnTo>
                  <a:lnTo>
                    <a:pt x="29" y="120"/>
                  </a:lnTo>
                  <a:lnTo>
                    <a:pt x="33" y="119"/>
                  </a:lnTo>
                  <a:lnTo>
                    <a:pt x="36" y="118"/>
                  </a:lnTo>
                  <a:lnTo>
                    <a:pt x="40" y="116"/>
                  </a:lnTo>
                  <a:lnTo>
                    <a:pt x="43" y="114"/>
                  </a:lnTo>
                  <a:lnTo>
                    <a:pt x="43" y="112"/>
                  </a:lnTo>
                  <a:lnTo>
                    <a:pt x="43" y="109"/>
                  </a:lnTo>
                  <a:lnTo>
                    <a:pt x="43" y="106"/>
                  </a:lnTo>
                  <a:lnTo>
                    <a:pt x="42" y="101"/>
                  </a:lnTo>
                  <a:lnTo>
                    <a:pt x="40" y="94"/>
                  </a:lnTo>
                  <a:lnTo>
                    <a:pt x="38" y="86"/>
                  </a:lnTo>
                  <a:lnTo>
                    <a:pt x="33" y="44"/>
                  </a:lnTo>
                </a:path>
              </a:pathLst>
            </a:custGeom>
            <a:solidFill>
              <a:srgbClr val="800000"/>
            </a:solidFill>
            <a:ln w="12700" cap="rnd">
              <a:solidFill>
                <a:srgbClr val="800000"/>
              </a:solidFill>
              <a:round/>
              <a:headEnd/>
              <a:tailEnd/>
            </a:ln>
          </p:spPr>
          <p:txBody>
            <a:bodyPr/>
            <a:lstStyle/>
            <a:p>
              <a:endParaRPr lang="en-US"/>
            </a:p>
          </p:txBody>
        </p:sp>
        <p:sp>
          <p:nvSpPr>
            <p:cNvPr id="71698" name="Freeform 102"/>
            <p:cNvSpPr>
              <a:spLocks/>
            </p:cNvSpPr>
            <p:nvPr/>
          </p:nvSpPr>
          <p:spPr bwMode="auto">
            <a:xfrm>
              <a:off x="2628" y="2256"/>
              <a:ext cx="49" cy="121"/>
            </a:xfrm>
            <a:custGeom>
              <a:avLst/>
              <a:gdLst>
                <a:gd name="T0" fmla="*/ 35 w 49"/>
                <a:gd name="T1" fmla="*/ 45 h 121"/>
                <a:gd name="T2" fmla="*/ 34 w 49"/>
                <a:gd name="T3" fmla="*/ 37 h 121"/>
                <a:gd name="T4" fmla="*/ 32 w 49"/>
                <a:gd name="T5" fmla="*/ 29 h 121"/>
                <a:gd name="T6" fmla="*/ 34 w 49"/>
                <a:gd name="T7" fmla="*/ 22 h 121"/>
                <a:gd name="T8" fmla="*/ 35 w 49"/>
                <a:gd name="T9" fmla="*/ 17 h 121"/>
                <a:gd name="T10" fmla="*/ 37 w 49"/>
                <a:gd name="T11" fmla="*/ 13 h 121"/>
                <a:gd name="T12" fmla="*/ 40 w 49"/>
                <a:gd name="T13" fmla="*/ 9 h 121"/>
                <a:gd name="T14" fmla="*/ 43 w 49"/>
                <a:gd name="T15" fmla="*/ 5 h 121"/>
                <a:gd name="T16" fmla="*/ 48 w 49"/>
                <a:gd name="T17" fmla="*/ 3 h 121"/>
                <a:gd name="T18" fmla="*/ 43 w 49"/>
                <a:gd name="T19" fmla="*/ 1 h 121"/>
                <a:gd name="T20" fmla="*/ 39 w 49"/>
                <a:gd name="T21" fmla="*/ 0 h 121"/>
                <a:gd name="T22" fmla="*/ 32 w 49"/>
                <a:gd name="T23" fmla="*/ 0 h 121"/>
                <a:gd name="T24" fmla="*/ 27 w 49"/>
                <a:gd name="T25" fmla="*/ 0 h 121"/>
                <a:gd name="T26" fmla="*/ 22 w 49"/>
                <a:gd name="T27" fmla="*/ 1 h 121"/>
                <a:gd name="T28" fmla="*/ 17 w 49"/>
                <a:gd name="T29" fmla="*/ 3 h 121"/>
                <a:gd name="T30" fmla="*/ 13 w 49"/>
                <a:gd name="T31" fmla="*/ 4 h 121"/>
                <a:gd name="T32" fmla="*/ 7 w 49"/>
                <a:gd name="T33" fmla="*/ 6 h 121"/>
                <a:gd name="T34" fmla="*/ 4 w 49"/>
                <a:gd name="T35" fmla="*/ 8 h 121"/>
                <a:gd name="T36" fmla="*/ 1 w 49"/>
                <a:gd name="T37" fmla="*/ 11 h 121"/>
                <a:gd name="T38" fmla="*/ 0 w 49"/>
                <a:gd name="T39" fmla="*/ 15 h 121"/>
                <a:gd name="T40" fmla="*/ 0 w 49"/>
                <a:gd name="T41" fmla="*/ 18 h 121"/>
                <a:gd name="T42" fmla="*/ 0 w 49"/>
                <a:gd name="T43" fmla="*/ 22 h 121"/>
                <a:gd name="T44" fmla="*/ 4 w 49"/>
                <a:gd name="T45" fmla="*/ 62 h 121"/>
                <a:gd name="T46" fmla="*/ 9 w 49"/>
                <a:gd name="T47" fmla="*/ 97 h 121"/>
                <a:gd name="T48" fmla="*/ 11 w 49"/>
                <a:gd name="T49" fmla="*/ 102 h 121"/>
                <a:gd name="T50" fmla="*/ 10 w 49"/>
                <a:gd name="T51" fmla="*/ 104 h 121"/>
                <a:gd name="T52" fmla="*/ 9 w 49"/>
                <a:gd name="T53" fmla="*/ 106 h 121"/>
                <a:gd name="T54" fmla="*/ 7 w 49"/>
                <a:gd name="T55" fmla="*/ 109 h 121"/>
                <a:gd name="T56" fmla="*/ 4 w 49"/>
                <a:gd name="T57" fmla="*/ 112 h 121"/>
                <a:gd name="T58" fmla="*/ 14 w 49"/>
                <a:gd name="T59" fmla="*/ 117 h 121"/>
                <a:gd name="T60" fmla="*/ 24 w 49"/>
                <a:gd name="T61" fmla="*/ 120 h 121"/>
                <a:gd name="T62" fmla="*/ 31 w 49"/>
                <a:gd name="T63" fmla="*/ 119 h 121"/>
                <a:gd name="T64" fmla="*/ 35 w 49"/>
                <a:gd name="T65" fmla="*/ 119 h 121"/>
                <a:gd name="T66" fmla="*/ 39 w 49"/>
                <a:gd name="T67" fmla="*/ 116 h 121"/>
                <a:gd name="T68" fmla="*/ 43 w 49"/>
                <a:gd name="T69" fmla="*/ 114 h 121"/>
                <a:gd name="T70" fmla="*/ 45 w 49"/>
                <a:gd name="T71" fmla="*/ 110 h 121"/>
                <a:gd name="T72" fmla="*/ 45 w 49"/>
                <a:gd name="T73" fmla="*/ 107 h 121"/>
                <a:gd name="T74" fmla="*/ 45 w 49"/>
                <a:gd name="T75" fmla="*/ 103 h 121"/>
                <a:gd name="T76" fmla="*/ 45 w 49"/>
                <a:gd name="T77" fmla="*/ 99 h 121"/>
                <a:gd name="T78" fmla="*/ 44 w 49"/>
                <a:gd name="T79" fmla="*/ 93 h 121"/>
                <a:gd name="T80" fmla="*/ 42 w 49"/>
                <a:gd name="T81" fmla="*/ 84 h 121"/>
                <a:gd name="T82" fmla="*/ 35 w 49"/>
                <a:gd name="T83" fmla="*/ 45 h 1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1"/>
                <a:gd name="T128" fmla="*/ 49 w 49"/>
                <a:gd name="T129" fmla="*/ 121 h 12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1">
                  <a:moveTo>
                    <a:pt x="35" y="45"/>
                  </a:moveTo>
                  <a:lnTo>
                    <a:pt x="34" y="37"/>
                  </a:lnTo>
                  <a:lnTo>
                    <a:pt x="32" y="29"/>
                  </a:lnTo>
                  <a:lnTo>
                    <a:pt x="34" y="22"/>
                  </a:lnTo>
                  <a:lnTo>
                    <a:pt x="35" y="17"/>
                  </a:lnTo>
                  <a:lnTo>
                    <a:pt x="37" y="13"/>
                  </a:lnTo>
                  <a:lnTo>
                    <a:pt x="40" y="9"/>
                  </a:lnTo>
                  <a:lnTo>
                    <a:pt x="43" y="5"/>
                  </a:lnTo>
                  <a:lnTo>
                    <a:pt x="48" y="3"/>
                  </a:lnTo>
                  <a:lnTo>
                    <a:pt x="43" y="1"/>
                  </a:lnTo>
                  <a:lnTo>
                    <a:pt x="39" y="0"/>
                  </a:lnTo>
                  <a:lnTo>
                    <a:pt x="32" y="0"/>
                  </a:lnTo>
                  <a:lnTo>
                    <a:pt x="27" y="0"/>
                  </a:lnTo>
                  <a:lnTo>
                    <a:pt x="22" y="1"/>
                  </a:lnTo>
                  <a:lnTo>
                    <a:pt x="17" y="3"/>
                  </a:lnTo>
                  <a:lnTo>
                    <a:pt x="13" y="4"/>
                  </a:lnTo>
                  <a:lnTo>
                    <a:pt x="7" y="6"/>
                  </a:lnTo>
                  <a:lnTo>
                    <a:pt x="4" y="8"/>
                  </a:lnTo>
                  <a:lnTo>
                    <a:pt x="1" y="11"/>
                  </a:lnTo>
                  <a:lnTo>
                    <a:pt x="0" y="15"/>
                  </a:lnTo>
                  <a:lnTo>
                    <a:pt x="0" y="18"/>
                  </a:lnTo>
                  <a:lnTo>
                    <a:pt x="0" y="22"/>
                  </a:lnTo>
                  <a:lnTo>
                    <a:pt x="4" y="62"/>
                  </a:lnTo>
                  <a:lnTo>
                    <a:pt x="9" y="97"/>
                  </a:lnTo>
                  <a:lnTo>
                    <a:pt x="11" y="102"/>
                  </a:lnTo>
                  <a:lnTo>
                    <a:pt x="10" y="104"/>
                  </a:lnTo>
                  <a:lnTo>
                    <a:pt x="9" y="106"/>
                  </a:lnTo>
                  <a:lnTo>
                    <a:pt x="7" y="109"/>
                  </a:lnTo>
                  <a:lnTo>
                    <a:pt x="4" y="112"/>
                  </a:lnTo>
                  <a:lnTo>
                    <a:pt x="14" y="117"/>
                  </a:lnTo>
                  <a:lnTo>
                    <a:pt x="24" y="120"/>
                  </a:lnTo>
                  <a:lnTo>
                    <a:pt x="31" y="119"/>
                  </a:lnTo>
                  <a:lnTo>
                    <a:pt x="35" y="119"/>
                  </a:lnTo>
                  <a:lnTo>
                    <a:pt x="39" y="116"/>
                  </a:lnTo>
                  <a:lnTo>
                    <a:pt x="43" y="114"/>
                  </a:lnTo>
                  <a:lnTo>
                    <a:pt x="45" y="110"/>
                  </a:lnTo>
                  <a:lnTo>
                    <a:pt x="45" y="107"/>
                  </a:lnTo>
                  <a:lnTo>
                    <a:pt x="45" y="103"/>
                  </a:lnTo>
                  <a:lnTo>
                    <a:pt x="45" y="99"/>
                  </a:lnTo>
                  <a:lnTo>
                    <a:pt x="44" y="93"/>
                  </a:lnTo>
                  <a:lnTo>
                    <a:pt x="42" y="84"/>
                  </a:lnTo>
                  <a:lnTo>
                    <a:pt x="35" y="45"/>
                  </a:lnTo>
                </a:path>
              </a:pathLst>
            </a:custGeom>
            <a:solidFill>
              <a:srgbClr val="800000"/>
            </a:solidFill>
            <a:ln w="12700" cap="rnd">
              <a:solidFill>
                <a:srgbClr val="800000"/>
              </a:solidFill>
              <a:round/>
              <a:headEnd/>
              <a:tailEnd/>
            </a:ln>
          </p:spPr>
          <p:txBody>
            <a:bodyPr/>
            <a:lstStyle/>
            <a:p>
              <a:endParaRPr lang="en-US"/>
            </a:p>
          </p:txBody>
        </p:sp>
        <p:sp>
          <p:nvSpPr>
            <p:cNvPr id="71699" name="Freeform 103"/>
            <p:cNvSpPr>
              <a:spLocks/>
            </p:cNvSpPr>
            <p:nvPr/>
          </p:nvSpPr>
          <p:spPr bwMode="auto">
            <a:xfrm>
              <a:off x="2480" y="2329"/>
              <a:ext cx="51" cy="121"/>
            </a:xfrm>
            <a:custGeom>
              <a:avLst/>
              <a:gdLst>
                <a:gd name="T0" fmla="*/ 35 w 51"/>
                <a:gd name="T1" fmla="*/ 44 h 121"/>
                <a:gd name="T2" fmla="*/ 34 w 51"/>
                <a:gd name="T3" fmla="*/ 38 h 121"/>
                <a:gd name="T4" fmla="*/ 35 w 51"/>
                <a:gd name="T5" fmla="*/ 30 h 121"/>
                <a:gd name="T6" fmla="*/ 35 w 51"/>
                <a:gd name="T7" fmla="*/ 22 h 121"/>
                <a:gd name="T8" fmla="*/ 36 w 51"/>
                <a:gd name="T9" fmla="*/ 17 h 121"/>
                <a:gd name="T10" fmla="*/ 38 w 51"/>
                <a:gd name="T11" fmla="*/ 13 h 121"/>
                <a:gd name="T12" fmla="*/ 40 w 51"/>
                <a:gd name="T13" fmla="*/ 9 h 121"/>
                <a:gd name="T14" fmla="*/ 43 w 51"/>
                <a:gd name="T15" fmla="*/ 6 h 121"/>
                <a:gd name="T16" fmla="*/ 50 w 51"/>
                <a:gd name="T17" fmla="*/ 3 h 121"/>
                <a:gd name="T18" fmla="*/ 45 w 51"/>
                <a:gd name="T19" fmla="*/ 1 h 121"/>
                <a:gd name="T20" fmla="*/ 40 w 51"/>
                <a:gd name="T21" fmla="*/ 0 h 121"/>
                <a:gd name="T22" fmla="*/ 33 w 51"/>
                <a:gd name="T23" fmla="*/ 0 h 121"/>
                <a:gd name="T24" fmla="*/ 27 w 51"/>
                <a:gd name="T25" fmla="*/ 0 h 121"/>
                <a:gd name="T26" fmla="*/ 22 w 51"/>
                <a:gd name="T27" fmla="*/ 2 h 121"/>
                <a:gd name="T28" fmla="*/ 17 w 51"/>
                <a:gd name="T29" fmla="*/ 3 h 121"/>
                <a:gd name="T30" fmla="*/ 12 w 51"/>
                <a:gd name="T31" fmla="*/ 4 h 121"/>
                <a:gd name="T32" fmla="*/ 7 w 51"/>
                <a:gd name="T33" fmla="*/ 7 h 121"/>
                <a:gd name="T34" fmla="*/ 3 w 51"/>
                <a:gd name="T35" fmla="*/ 8 h 121"/>
                <a:gd name="T36" fmla="*/ 2 w 51"/>
                <a:gd name="T37" fmla="*/ 12 h 121"/>
                <a:gd name="T38" fmla="*/ 1 w 51"/>
                <a:gd name="T39" fmla="*/ 15 h 121"/>
                <a:gd name="T40" fmla="*/ 0 w 51"/>
                <a:gd name="T41" fmla="*/ 18 h 121"/>
                <a:gd name="T42" fmla="*/ 1 w 51"/>
                <a:gd name="T43" fmla="*/ 23 h 121"/>
                <a:gd name="T44" fmla="*/ 3 w 51"/>
                <a:gd name="T45" fmla="*/ 64 h 121"/>
                <a:gd name="T46" fmla="*/ 10 w 51"/>
                <a:gd name="T47" fmla="*/ 99 h 121"/>
                <a:gd name="T48" fmla="*/ 10 w 51"/>
                <a:gd name="T49" fmla="*/ 104 h 121"/>
                <a:gd name="T50" fmla="*/ 11 w 51"/>
                <a:gd name="T51" fmla="*/ 106 h 121"/>
                <a:gd name="T52" fmla="*/ 11 w 51"/>
                <a:gd name="T53" fmla="*/ 109 h 121"/>
                <a:gd name="T54" fmla="*/ 9 w 51"/>
                <a:gd name="T55" fmla="*/ 112 h 121"/>
                <a:gd name="T56" fmla="*/ 6 w 51"/>
                <a:gd name="T57" fmla="*/ 113 h 121"/>
                <a:gd name="T58" fmla="*/ 17 w 51"/>
                <a:gd name="T59" fmla="*/ 117 h 121"/>
                <a:gd name="T60" fmla="*/ 26 w 51"/>
                <a:gd name="T61" fmla="*/ 120 h 121"/>
                <a:gd name="T62" fmla="*/ 31 w 51"/>
                <a:gd name="T63" fmla="*/ 120 h 121"/>
                <a:gd name="T64" fmla="*/ 35 w 51"/>
                <a:gd name="T65" fmla="*/ 119 h 121"/>
                <a:gd name="T66" fmla="*/ 39 w 51"/>
                <a:gd name="T67" fmla="*/ 118 h 121"/>
                <a:gd name="T68" fmla="*/ 43 w 51"/>
                <a:gd name="T69" fmla="*/ 116 h 121"/>
                <a:gd name="T70" fmla="*/ 45 w 51"/>
                <a:gd name="T71" fmla="*/ 114 h 121"/>
                <a:gd name="T72" fmla="*/ 46 w 51"/>
                <a:gd name="T73" fmla="*/ 112 h 121"/>
                <a:gd name="T74" fmla="*/ 46 w 51"/>
                <a:gd name="T75" fmla="*/ 109 h 121"/>
                <a:gd name="T76" fmla="*/ 45 w 51"/>
                <a:gd name="T77" fmla="*/ 106 h 121"/>
                <a:gd name="T78" fmla="*/ 44 w 51"/>
                <a:gd name="T79" fmla="*/ 101 h 121"/>
                <a:gd name="T80" fmla="*/ 42 w 51"/>
                <a:gd name="T81" fmla="*/ 94 h 121"/>
                <a:gd name="T82" fmla="*/ 41 w 51"/>
                <a:gd name="T83" fmla="*/ 86 h 121"/>
                <a:gd name="T84" fmla="*/ 35 w 51"/>
                <a:gd name="T85" fmla="*/ 44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21"/>
                <a:gd name="T131" fmla="*/ 51 w 51"/>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21">
                  <a:moveTo>
                    <a:pt x="35" y="44"/>
                  </a:moveTo>
                  <a:lnTo>
                    <a:pt x="34" y="38"/>
                  </a:lnTo>
                  <a:lnTo>
                    <a:pt x="35" y="30"/>
                  </a:lnTo>
                  <a:lnTo>
                    <a:pt x="35" y="22"/>
                  </a:lnTo>
                  <a:lnTo>
                    <a:pt x="36" y="17"/>
                  </a:lnTo>
                  <a:lnTo>
                    <a:pt x="38" y="13"/>
                  </a:lnTo>
                  <a:lnTo>
                    <a:pt x="40" y="9"/>
                  </a:lnTo>
                  <a:lnTo>
                    <a:pt x="43" y="6"/>
                  </a:lnTo>
                  <a:lnTo>
                    <a:pt x="50" y="3"/>
                  </a:lnTo>
                  <a:lnTo>
                    <a:pt x="45" y="1"/>
                  </a:lnTo>
                  <a:lnTo>
                    <a:pt x="40" y="0"/>
                  </a:lnTo>
                  <a:lnTo>
                    <a:pt x="33" y="0"/>
                  </a:lnTo>
                  <a:lnTo>
                    <a:pt x="27" y="0"/>
                  </a:lnTo>
                  <a:lnTo>
                    <a:pt x="22" y="2"/>
                  </a:lnTo>
                  <a:lnTo>
                    <a:pt x="17" y="3"/>
                  </a:lnTo>
                  <a:lnTo>
                    <a:pt x="12" y="4"/>
                  </a:lnTo>
                  <a:lnTo>
                    <a:pt x="7" y="7"/>
                  </a:lnTo>
                  <a:lnTo>
                    <a:pt x="3" y="8"/>
                  </a:lnTo>
                  <a:lnTo>
                    <a:pt x="2" y="12"/>
                  </a:lnTo>
                  <a:lnTo>
                    <a:pt x="1" y="15"/>
                  </a:lnTo>
                  <a:lnTo>
                    <a:pt x="0" y="18"/>
                  </a:lnTo>
                  <a:lnTo>
                    <a:pt x="1" y="23"/>
                  </a:lnTo>
                  <a:lnTo>
                    <a:pt x="3" y="64"/>
                  </a:lnTo>
                  <a:lnTo>
                    <a:pt x="10" y="99"/>
                  </a:lnTo>
                  <a:lnTo>
                    <a:pt x="10" y="104"/>
                  </a:lnTo>
                  <a:lnTo>
                    <a:pt x="11" y="106"/>
                  </a:lnTo>
                  <a:lnTo>
                    <a:pt x="11" y="109"/>
                  </a:lnTo>
                  <a:lnTo>
                    <a:pt x="9" y="112"/>
                  </a:lnTo>
                  <a:lnTo>
                    <a:pt x="6" y="113"/>
                  </a:lnTo>
                  <a:lnTo>
                    <a:pt x="17" y="117"/>
                  </a:lnTo>
                  <a:lnTo>
                    <a:pt x="26" y="120"/>
                  </a:lnTo>
                  <a:lnTo>
                    <a:pt x="31" y="120"/>
                  </a:lnTo>
                  <a:lnTo>
                    <a:pt x="35" y="119"/>
                  </a:lnTo>
                  <a:lnTo>
                    <a:pt x="39" y="118"/>
                  </a:lnTo>
                  <a:lnTo>
                    <a:pt x="43" y="116"/>
                  </a:lnTo>
                  <a:lnTo>
                    <a:pt x="45" y="114"/>
                  </a:lnTo>
                  <a:lnTo>
                    <a:pt x="46" y="112"/>
                  </a:lnTo>
                  <a:lnTo>
                    <a:pt x="46" y="109"/>
                  </a:lnTo>
                  <a:lnTo>
                    <a:pt x="45" y="106"/>
                  </a:lnTo>
                  <a:lnTo>
                    <a:pt x="44" y="101"/>
                  </a:lnTo>
                  <a:lnTo>
                    <a:pt x="42" y="94"/>
                  </a:lnTo>
                  <a:lnTo>
                    <a:pt x="41" y="86"/>
                  </a:lnTo>
                  <a:lnTo>
                    <a:pt x="35" y="44"/>
                  </a:lnTo>
                </a:path>
              </a:pathLst>
            </a:custGeom>
            <a:solidFill>
              <a:srgbClr val="800000"/>
            </a:solidFill>
            <a:ln w="12700" cap="rnd">
              <a:solidFill>
                <a:srgbClr val="800000"/>
              </a:solidFill>
              <a:round/>
              <a:headEnd/>
              <a:tailEnd/>
            </a:ln>
          </p:spPr>
          <p:txBody>
            <a:bodyPr/>
            <a:lstStyle/>
            <a:p>
              <a:endParaRPr lang="en-US"/>
            </a:p>
          </p:txBody>
        </p:sp>
        <p:sp>
          <p:nvSpPr>
            <p:cNvPr id="71700" name="Freeform 104"/>
            <p:cNvSpPr>
              <a:spLocks/>
            </p:cNvSpPr>
            <p:nvPr/>
          </p:nvSpPr>
          <p:spPr bwMode="auto">
            <a:xfrm>
              <a:off x="2929" y="2108"/>
              <a:ext cx="48" cy="123"/>
            </a:xfrm>
            <a:custGeom>
              <a:avLst/>
              <a:gdLst>
                <a:gd name="T0" fmla="*/ 35 w 48"/>
                <a:gd name="T1" fmla="*/ 45 h 123"/>
                <a:gd name="T2" fmla="*/ 33 w 48"/>
                <a:gd name="T3" fmla="*/ 37 h 123"/>
                <a:gd name="T4" fmla="*/ 32 w 48"/>
                <a:gd name="T5" fmla="*/ 29 h 123"/>
                <a:gd name="T6" fmla="*/ 34 w 48"/>
                <a:gd name="T7" fmla="*/ 22 h 123"/>
                <a:gd name="T8" fmla="*/ 34 w 48"/>
                <a:gd name="T9" fmla="*/ 17 h 123"/>
                <a:gd name="T10" fmla="*/ 36 w 48"/>
                <a:gd name="T11" fmla="*/ 13 h 123"/>
                <a:gd name="T12" fmla="*/ 39 w 48"/>
                <a:gd name="T13" fmla="*/ 9 h 123"/>
                <a:gd name="T14" fmla="*/ 43 w 48"/>
                <a:gd name="T15" fmla="*/ 6 h 123"/>
                <a:gd name="T16" fmla="*/ 47 w 48"/>
                <a:gd name="T17" fmla="*/ 3 h 123"/>
                <a:gd name="T18" fmla="*/ 43 w 48"/>
                <a:gd name="T19" fmla="*/ 1 h 123"/>
                <a:gd name="T20" fmla="*/ 39 w 48"/>
                <a:gd name="T21" fmla="*/ 0 h 123"/>
                <a:gd name="T22" fmla="*/ 31 w 48"/>
                <a:gd name="T23" fmla="*/ 0 h 123"/>
                <a:gd name="T24" fmla="*/ 26 w 48"/>
                <a:gd name="T25" fmla="*/ 0 h 123"/>
                <a:gd name="T26" fmla="*/ 21 w 48"/>
                <a:gd name="T27" fmla="*/ 1 h 123"/>
                <a:gd name="T28" fmla="*/ 17 w 48"/>
                <a:gd name="T29" fmla="*/ 3 h 123"/>
                <a:gd name="T30" fmla="*/ 12 w 48"/>
                <a:gd name="T31" fmla="*/ 4 h 123"/>
                <a:gd name="T32" fmla="*/ 7 w 48"/>
                <a:gd name="T33" fmla="*/ 6 h 123"/>
                <a:gd name="T34" fmla="*/ 3 w 48"/>
                <a:gd name="T35" fmla="*/ 8 h 123"/>
                <a:gd name="T36" fmla="*/ 1 w 48"/>
                <a:gd name="T37" fmla="*/ 11 h 123"/>
                <a:gd name="T38" fmla="*/ 0 w 48"/>
                <a:gd name="T39" fmla="*/ 15 h 123"/>
                <a:gd name="T40" fmla="*/ 0 w 48"/>
                <a:gd name="T41" fmla="*/ 19 h 123"/>
                <a:gd name="T42" fmla="*/ 0 w 48"/>
                <a:gd name="T43" fmla="*/ 22 h 123"/>
                <a:gd name="T44" fmla="*/ 3 w 48"/>
                <a:gd name="T45" fmla="*/ 63 h 123"/>
                <a:gd name="T46" fmla="*/ 9 w 48"/>
                <a:gd name="T47" fmla="*/ 99 h 123"/>
                <a:gd name="T48" fmla="*/ 10 w 48"/>
                <a:gd name="T49" fmla="*/ 103 h 123"/>
                <a:gd name="T50" fmla="*/ 10 w 48"/>
                <a:gd name="T51" fmla="*/ 106 h 123"/>
                <a:gd name="T52" fmla="*/ 9 w 48"/>
                <a:gd name="T53" fmla="*/ 108 h 123"/>
                <a:gd name="T54" fmla="*/ 7 w 48"/>
                <a:gd name="T55" fmla="*/ 111 h 123"/>
                <a:gd name="T56" fmla="*/ 3 w 48"/>
                <a:gd name="T57" fmla="*/ 114 h 123"/>
                <a:gd name="T58" fmla="*/ 13 w 48"/>
                <a:gd name="T59" fmla="*/ 119 h 123"/>
                <a:gd name="T60" fmla="*/ 24 w 48"/>
                <a:gd name="T61" fmla="*/ 122 h 123"/>
                <a:gd name="T62" fmla="*/ 30 w 48"/>
                <a:gd name="T63" fmla="*/ 121 h 123"/>
                <a:gd name="T64" fmla="*/ 35 w 48"/>
                <a:gd name="T65" fmla="*/ 121 h 123"/>
                <a:gd name="T66" fmla="*/ 38 w 48"/>
                <a:gd name="T67" fmla="*/ 118 h 123"/>
                <a:gd name="T68" fmla="*/ 42 w 48"/>
                <a:gd name="T69" fmla="*/ 116 h 123"/>
                <a:gd name="T70" fmla="*/ 44 w 48"/>
                <a:gd name="T71" fmla="*/ 112 h 123"/>
                <a:gd name="T72" fmla="*/ 45 w 48"/>
                <a:gd name="T73" fmla="*/ 109 h 123"/>
                <a:gd name="T74" fmla="*/ 45 w 48"/>
                <a:gd name="T75" fmla="*/ 105 h 123"/>
                <a:gd name="T76" fmla="*/ 44 w 48"/>
                <a:gd name="T77" fmla="*/ 100 h 123"/>
                <a:gd name="T78" fmla="*/ 44 w 48"/>
                <a:gd name="T79" fmla="*/ 94 h 123"/>
                <a:gd name="T80" fmla="*/ 42 w 48"/>
                <a:gd name="T81" fmla="*/ 86 h 123"/>
                <a:gd name="T82" fmla="*/ 35 w 48"/>
                <a:gd name="T83" fmla="*/ 45 h 1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
                <a:gd name="T127" fmla="*/ 0 h 123"/>
                <a:gd name="T128" fmla="*/ 48 w 48"/>
                <a:gd name="T129" fmla="*/ 123 h 1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 h="123">
                  <a:moveTo>
                    <a:pt x="35" y="45"/>
                  </a:moveTo>
                  <a:lnTo>
                    <a:pt x="33" y="37"/>
                  </a:lnTo>
                  <a:lnTo>
                    <a:pt x="32" y="29"/>
                  </a:lnTo>
                  <a:lnTo>
                    <a:pt x="34" y="22"/>
                  </a:lnTo>
                  <a:lnTo>
                    <a:pt x="34" y="17"/>
                  </a:lnTo>
                  <a:lnTo>
                    <a:pt x="36" y="13"/>
                  </a:lnTo>
                  <a:lnTo>
                    <a:pt x="39" y="9"/>
                  </a:lnTo>
                  <a:lnTo>
                    <a:pt x="43" y="6"/>
                  </a:lnTo>
                  <a:lnTo>
                    <a:pt x="47" y="3"/>
                  </a:lnTo>
                  <a:lnTo>
                    <a:pt x="43" y="1"/>
                  </a:lnTo>
                  <a:lnTo>
                    <a:pt x="39" y="0"/>
                  </a:lnTo>
                  <a:lnTo>
                    <a:pt x="31" y="0"/>
                  </a:lnTo>
                  <a:lnTo>
                    <a:pt x="26" y="0"/>
                  </a:lnTo>
                  <a:lnTo>
                    <a:pt x="21" y="1"/>
                  </a:lnTo>
                  <a:lnTo>
                    <a:pt x="17" y="3"/>
                  </a:lnTo>
                  <a:lnTo>
                    <a:pt x="12" y="4"/>
                  </a:lnTo>
                  <a:lnTo>
                    <a:pt x="7" y="6"/>
                  </a:lnTo>
                  <a:lnTo>
                    <a:pt x="3" y="8"/>
                  </a:lnTo>
                  <a:lnTo>
                    <a:pt x="1" y="11"/>
                  </a:lnTo>
                  <a:lnTo>
                    <a:pt x="0" y="15"/>
                  </a:lnTo>
                  <a:lnTo>
                    <a:pt x="0" y="19"/>
                  </a:lnTo>
                  <a:lnTo>
                    <a:pt x="0" y="22"/>
                  </a:lnTo>
                  <a:lnTo>
                    <a:pt x="3" y="63"/>
                  </a:lnTo>
                  <a:lnTo>
                    <a:pt x="9" y="99"/>
                  </a:lnTo>
                  <a:lnTo>
                    <a:pt x="10" y="103"/>
                  </a:lnTo>
                  <a:lnTo>
                    <a:pt x="10" y="106"/>
                  </a:lnTo>
                  <a:lnTo>
                    <a:pt x="9" y="108"/>
                  </a:lnTo>
                  <a:lnTo>
                    <a:pt x="7" y="111"/>
                  </a:lnTo>
                  <a:lnTo>
                    <a:pt x="3" y="114"/>
                  </a:lnTo>
                  <a:lnTo>
                    <a:pt x="13" y="119"/>
                  </a:lnTo>
                  <a:lnTo>
                    <a:pt x="24" y="122"/>
                  </a:lnTo>
                  <a:lnTo>
                    <a:pt x="30" y="121"/>
                  </a:lnTo>
                  <a:lnTo>
                    <a:pt x="35" y="121"/>
                  </a:lnTo>
                  <a:lnTo>
                    <a:pt x="38" y="118"/>
                  </a:lnTo>
                  <a:lnTo>
                    <a:pt x="42" y="116"/>
                  </a:lnTo>
                  <a:lnTo>
                    <a:pt x="44" y="112"/>
                  </a:lnTo>
                  <a:lnTo>
                    <a:pt x="45" y="109"/>
                  </a:lnTo>
                  <a:lnTo>
                    <a:pt x="45" y="105"/>
                  </a:lnTo>
                  <a:lnTo>
                    <a:pt x="44" y="100"/>
                  </a:lnTo>
                  <a:lnTo>
                    <a:pt x="44" y="94"/>
                  </a:lnTo>
                  <a:lnTo>
                    <a:pt x="42" y="86"/>
                  </a:lnTo>
                  <a:lnTo>
                    <a:pt x="35" y="45"/>
                  </a:lnTo>
                </a:path>
              </a:pathLst>
            </a:custGeom>
            <a:solidFill>
              <a:srgbClr val="800000"/>
            </a:solidFill>
            <a:ln w="12700" cap="rnd">
              <a:solidFill>
                <a:srgbClr val="800000"/>
              </a:solidFill>
              <a:round/>
              <a:headEnd/>
              <a:tailEnd/>
            </a:ln>
          </p:spPr>
          <p:txBody>
            <a:bodyPr/>
            <a:lstStyle/>
            <a:p>
              <a:endParaRPr lang="en-US"/>
            </a:p>
          </p:txBody>
        </p:sp>
        <p:sp>
          <p:nvSpPr>
            <p:cNvPr id="71701" name="Freeform 105"/>
            <p:cNvSpPr>
              <a:spLocks/>
            </p:cNvSpPr>
            <p:nvPr/>
          </p:nvSpPr>
          <p:spPr bwMode="auto">
            <a:xfrm>
              <a:off x="2777" y="2181"/>
              <a:ext cx="53" cy="120"/>
            </a:xfrm>
            <a:custGeom>
              <a:avLst/>
              <a:gdLst>
                <a:gd name="T0" fmla="*/ 36 w 53"/>
                <a:gd name="T1" fmla="*/ 44 h 120"/>
                <a:gd name="T2" fmla="*/ 35 w 53"/>
                <a:gd name="T3" fmla="*/ 37 h 120"/>
                <a:gd name="T4" fmla="*/ 36 w 53"/>
                <a:gd name="T5" fmla="*/ 29 h 120"/>
                <a:gd name="T6" fmla="*/ 36 w 53"/>
                <a:gd name="T7" fmla="*/ 22 h 120"/>
                <a:gd name="T8" fmla="*/ 37 w 53"/>
                <a:gd name="T9" fmla="*/ 17 h 120"/>
                <a:gd name="T10" fmla="*/ 40 w 53"/>
                <a:gd name="T11" fmla="*/ 13 h 120"/>
                <a:gd name="T12" fmla="*/ 42 w 53"/>
                <a:gd name="T13" fmla="*/ 9 h 120"/>
                <a:gd name="T14" fmla="*/ 45 w 53"/>
                <a:gd name="T15" fmla="*/ 6 h 120"/>
                <a:gd name="T16" fmla="*/ 52 w 53"/>
                <a:gd name="T17" fmla="*/ 3 h 120"/>
                <a:gd name="T18" fmla="*/ 47 w 53"/>
                <a:gd name="T19" fmla="*/ 1 h 120"/>
                <a:gd name="T20" fmla="*/ 41 w 53"/>
                <a:gd name="T21" fmla="*/ 0 h 120"/>
                <a:gd name="T22" fmla="*/ 34 w 53"/>
                <a:gd name="T23" fmla="*/ 0 h 120"/>
                <a:gd name="T24" fmla="*/ 28 w 53"/>
                <a:gd name="T25" fmla="*/ 0 h 120"/>
                <a:gd name="T26" fmla="*/ 23 w 53"/>
                <a:gd name="T27" fmla="*/ 2 h 120"/>
                <a:gd name="T28" fmla="*/ 18 w 53"/>
                <a:gd name="T29" fmla="*/ 3 h 120"/>
                <a:gd name="T30" fmla="*/ 12 w 53"/>
                <a:gd name="T31" fmla="*/ 4 h 120"/>
                <a:gd name="T32" fmla="*/ 8 w 53"/>
                <a:gd name="T33" fmla="*/ 7 h 120"/>
                <a:gd name="T34" fmla="*/ 3 w 53"/>
                <a:gd name="T35" fmla="*/ 8 h 120"/>
                <a:gd name="T36" fmla="*/ 2 w 53"/>
                <a:gd name="T37" fmla="*/ 12 h 120"/>
                <a:gd name="T38" fmla="*/ 1 w 53"/>
                <a:gd name="T39" fmla="*/ 15 h 120"/>
                <a:gd name="T40" fmla="*/ 0 w 53"/>
                <a:gd name="T41" fmla="*/ 18 h 120"/>
                <a:gd name="T42" fmla="*/ 1 w 53"/>
                <a:gd name="T43" fmla="*/ 22 h 120"/>
                <a:gd name="T44" fmla="*/ 3 w 53"/>
                <a:gd name="T45" fmla="*/ 63 h 120"/>
                <a:gd name="T46" fmla="*/ 11 w 53"/>
                <a:gd name="T47" fmla="*/ 98 h 120"/>
                <a:gd name="T48" fmla="*/ 10 w 53"/>
                <a:gd name="T49" fmla="*/ 104 h 120"/>
                <a:gd name="T50" fmla="*/ 11 w 53"/>
                <a:gd name="T51" fmla="*/ 105 h 120"/>
                <a:gd name="T52" fmla="*/ 11 w 53"/>
                <a:gd name="T53" fmla="*/ 108 h 120"/>
                <a:gd name="T54" fmla="*/ 9 w 53"/>
                <a:gd name="T55" fmla="*/ 111 h 120"/>
                <a:gd name="T56" fmla="*/ 6 w 53"/>
                <a:gd name="T57" fmla="*/ 112 h 120"/>
                <a:gd name="T58" fmla="*/ 17 w 53"/>
                <a:gd name="T59" fmla="*/ 116 h 120"/>
                <a:gd name="T60" fmla="*/ 27 w 53"/>
                <a:gd name="T61" fmla="*/ 119 h 120"/>
                <a:gd name="T62" fmla="*/ 32 w 53"/>
                <a:gd name="T63" fmla="*/ 119 h 120"/>
                <a:gd name="T64" fmla="*/ 36 w 53"/>
                <a:gd name="T65" fmla="*/ 118 h 120"/>
                <a:gd name="T66" fmla="*/ 40 w 53"/>
                <a:gd name="T67" fmla="*/ 117 h 120"/>
                <a:gd name="T68" fmla="*/ 45 w 53"/>
                <a:gd name="T69" fmla="*/ 115 h 120"/>
                <a:gd name="T70" fmla="*/ 47 w 53"/>
                <a:gd name="T71" fmla="*/ 113 h 120"/>
                <a:gd name="T72" fmla="*/ 48 w 53"/>
                <a:gd name="T73" fmla="*/ 111 h 120"/>
                <a:gd name="T74" fmla="*/ 48 w 53"/>
                <a:gd name="T75" fmla="*/ 108 h 120"/>
                <a:gd name="T76" fmla="*/ 47 w 53"/>
                <a:gd name="T77" fmla="*/ 105 h 120"/>
                <a:gd name="T78" fmla="*/ 46 w 53"/>
                <a:gd name="T79" fmla="*/ 100 h 120"/>
                <a:gd name="T80" fmla="*/ 44 w 53"/>
                <a:gd name="T81" fmla="*/ 93 h 120"/>
                <a:gd name="T82" fmla="*/ 42 w 53"/>
                <a:gd name="T83" fmla="*/ 85 h 120"/>
                <a:gd name="T84" fmla="*/ 36 w 53"/>
                <a:gd name="T85" fmla="*/ 44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3"/>
                <a:gd name="T130" fmla="*/ 0 h 120"/>
                <a:gd name="T131" fmla="*/ 53 w 53"/>
                <a:gd name="T132" fmla="*/ 120 h 12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3" h="120">
                  <a:moveTo>
                    <a:pt x="36" y="44"/>
                  </a:moveTo>
                  <a:lnTo>
                    <a:pt x="35" y="37"/>
                  </a:lnTo>
                  <a:lnTo>
                    <a:pt x="36" y="29"/>
                  </a:lnTo>
                  <a:lnTo>
                    <a:pt x="36" y="22"/>
                  </a:lnTo>
                  <a:lnTo>
                    <a:pt x="37" y="17"/>
                  </a:lnTo>
                  <a:lnTo>
                    <a:pt x="40" y="13"/>
                  </a:lnTo>
                  <a:lnTo>
                    <a:pt x="42" y="9"/>
                  </a:lnTo>
                  <a:lnTo>
                    <a:pt x="45" y="6"/>
                  </a:lnTo>
                  <a:lnTo>
                    <a:pt x="52" y="3"/>
                  </a:lnTo>
                  <a:lnTo>
                    <a:pt x="47" y="1"/>
                  </a:lnTo>
                  <a:lnTo>
                    <a:pt x="41" y="0"/>
                  </a:lnTo>
                  <a:lnTo>
                    <a:pt x="34" y="0"/>
                  </a:lnTo>
                  <a:lnTo>
                    <a:pt x="28" y="0"/>
                  </a:lnTo>
                  <a:lnTo>
                    <a:pt x="23" y="2"/>
                  </a:lnTo>
                  <a:lnTo>
                    <a:pt x="18" y="3"/>
                  </a:lnTo>
                  <a:lnTo>
                    <a:pt x="12" y="4"/>
                  </a:lnTo>
                  <a:lnTo>
                    <a:pt x="8" y="7"/>
                  </a:lnTo>
                  <a:lnTo>
                    <a:pt x="3" y="8"/>
                  </a:lnTo>
                  <a:lnTo>
                    <a:pt x="2" y="12"/>
                  </a:lnTo>
                  <a:lnTo>
                    <a:pt x="1" y="15"/>
                  </a:lnTo>
                  <a:lnTo>
                    <a:pt x="0" y="18"/>
                  </a:lnTo>
                  <a:lnTo>
                    <a:pt x="1" y="22"/>
                  </a:lnTo>
                  <a:lnTo>
                    <a:pt x="3" y="63"/>
                  </a:lnTo>
                  <a:lnTo>
                    <a:pt x="11" y="98"/>
                  </a:lnTo>
                  <a:lnTo>
                    <a:pt x="10" y="104"/>
                  </a:lnTo>
                  <a:lnTo>
                    <a:pt x="11" y="105"/>
                  </a:lnTo>
                  <a:lnTo>
                    <a:pt x="11" y="108"/>
                  </a:lnTo>
                  <a:lnTo>
                    <a:pt x="9" y="111"/>
                  </a:lnTo>
                  <a:lnTo>
                    <a:pt x="6" y="112"/>
                  </a:lnTo>
                  <a:lnTo>
                    <a:pt x="17" y="116"/>
                  </a:lnTo>
                  <a:lnTo>
                    <a:pt x="27" y="119"/>
                  </a:lnTo>
                  <a:lnTo>
                    <a:pt x="32" y="119"/>
                  </a:lnTo>
                  <a:lnTo>
                    <a:pt x="36" y="118"/>
                  </a:lnTo>
                  <a:lnTo>
                    <a:pt x="40" y="117"/>
                  </a:lnTo>
                  <a:lnTo>
                    <a:pt x="45" y="115"/>
                  </a:lnTo>
                  <a:lnTo>
                    <a:pt x="47" y="113"/>
                  </a:lnTo>
                  <a:lnTo>
                    <a:pt x="48" y="111"/>
                  </a:lnTo>
                  <a:lnTo>
                    <a:pt x="48" y="108"/>
                  </a:lnTo>
                  <a:lnTo>
                    <a:pt x="47" y="105"/>
                  </a:lnTo>
                  <a:lnTo>
                    <a:pt x="46" y="100"/>
                  </a:lnTo>
                  <a:lnTo>
                    <a:pt x="44" y="93"/>
                  </a:lnTo>
                  <a:lnTo>
                    <a:pt x="42" y="85"/>
                  </a:lnTo>
                  <a:lnTo>
                    <a:pt x="36" y="44"/>
                  </a:lnTo>
                </a:path>
              </a:pathLst>
            </a:custGeom>
            <a:solidFill>
              <a:srgbClr val="800000"/>
            </a:solidFill>
            <a:ln w="12700" cap="rnd">
              <a:solidFill>
                <a:srgbClr val="800000"/>
              </a:solidFill>
              <a:round/>
              <a:headEnd/>
              <a:tailEnd/>
            </a:ln>
          </p:spPr>
          <p:txBody>
            <a:bodyPr/>
            <a:lstStyle/>
            <a:p>
              <a:endParaRPr lang="en-US"/>
            </a:p>
          </p:txBody>
        </p:sp>
        <p:sp>
          <p:nvSpPr>
            <p:cNvPr id="71702" name="Freeform 106"/>
            <p:cNvSpPr>
              <a:spLocks/>
            </p:cNvSpPr>
            <p:nvPr/>
          </p:nvSpPr>
          <p:spPr bwMode="auto">
            <a:xfrm>
              <a:off x="3227" y="1959"/>
              <a:ext cx="49" cy="124"/>
            </a:xfrm>
            <a:custGeom>
              <a:avLst/>
              <a:gdLst>
                <a:gd name="T0" fmla="*/ 35 w 49"/>
                <a:gd name="T1" fmla="*/ 46 h 124"/>
                <a:gd name="T2" fmla="*/ 34 w 49"/>
                <a:gd name="T3" fmla="*/ 38 h 124"/>
                <a:gd name="T4" fmla="*/ 32 w 49"/>
                <a:gd name="T5" fmla="*/ 30 h 124"/>
                <a:gd name="T6" fmla="*/ 34 w 49"/>
                <a:gd name="T7" fmla="*/ 23 h 124"/>
                <a:gd name="T8" fmla="*/ 35 w 49"/>
                <a:gd name="T9" fmla="*/ 17 h 124"/>
                <a:gd name="T10" fmla="*/ 37 w 49"/>
                <a:gd name="T11" fmla="*/ 13 h 124"/>
                <a:gd name="T12" fmla="*/ 40 w 49"/>
                <a:gd name="T13" fmla="*/ 9 h 124"/>
                <a:gd name="T14" fmla="*/ 43 w 49"/>
                <a:gd name="T15" fmla="*/ 6 h 124"/>
                <a:gd name="T16" fmla="*/ 48 w 49"/>
                <a:gd name="T17" fmla="*/ 3 h 124"/>
                <a:gd name="T18" fmla="*/ 43 w 49"/>
                <a:gd name="T19" fmla="*/ 1 h 124"/>
                <a:gd name="T20" fmla="*/ 39 w 49"/>
                <a:gd name="T21" fmla="*/ 0 h 124"/>
                <a:gd name="T22" fmla="*/ 32 w 49"/>
                <a:gd name="T23" fmla="*/ 0 h 124"/>
                <a:gd name="T24" fmla="*/ 27 w 49"/>
                <a:gd name="T25" fmla="*/ 0 h 124"/>
                <a:gd name="T26" fmla="*/ 22 w 49"/>
                <a:gd name="T27" fmla="*/ 1 h 124"/>
                <a:gd name="T28" fmla="*/ 17 w 49"/>
                <a:gd name="T29" fmla="*/ 3 h 124"/>
                <a:gd name="T30" fmla="*/ 13 w 49"/>
                <a:gd name="T31" fmla="*/ 4 h 124"/>
                <a:gd name="T32" fmla="*/ 7 w 49"/>
                <a:gd name="T33" fmla="*/ 6 h 124"/>
                <a:gd name="T34" fmla="*/ 4 w 49"/>
                <a:gd name="T35" fmla="*/ 8 h 124"/>
                <a:gd name="T36" fmla="*/ 1 w 49"/>
                <a:gd name="T37" fmla="*/ 11 h 124"/>
                <a:gd name="T38" fmla="*/ 0 w 49"/>
                <a:gd name="T39" fmla="*/ 16 h 124"/>
                <a:gd name="T40" fmla="*/ 0 w 49"/>
                <a:gd name="T41" fmla="*/ 19 h 124"/>
                <a:gd name="T42" fmla="*/ 0 w 49"/>
                <a:gd name="T43" fmla="*/ 22 h 124"/>
                <a:gd name="T44" fmla="*/ 4 w 49"/>
                <a:gd name="T45" fmla="*/ 64 h 124"/>
                <a:gd name="T46" fmla="*/ 9 w 49"/>
                <a:gd name="T47" fmla="*/ 99 h 124"/>
                <a:gd name="T48" fmla="*/ 11 w 49"/>
                <a:gd name="T49" fmla="*/ 104 h 124"/>
                <a:gd name="T50" fmla="*/ 10 w 49"/>
                <a:gd name="T51" fmla="*/ 106 h 124"/>
                <a:gd name="T52" fmla="*/ 9 w 49"/>
                <a:gd name="T53" fmla="*/ 109 h 124"/>
                <a:gd name="T54" fmla="*/ 7 w 49"/>
                <a:gd name="T55" fmla="*/ 112 h 124"/>
                <a:gd name="T56" fmla="*/ 4 w 49"/>
                <a:gd name="T57" fmla="*/ 115 h 124"/>
                <a:gd name="T58" fmla="*/ 14 w 49"/>
                <a:gd name="T59" fmla="*/ 120 h 124"/>
                <a:gd name="T60" fmla="*/ 24 w 49"/>
                <a:gd name="T61" fmla="*/ 123 h 124"/>
                <a:gd name="T62" fmla="*/ 31 w 49"/>
                <a:gd name="T63" fmla="*/ 122 h 124"/>
                <a:gd name="T64" fmla="*/ 35 w 49"/>
                <a:gd name="T65" fmla="*/ 122 h 124"/>
                <a:gd name="T66" fmla="*/ 39 w 49"/>
                <a:gd name="T67" fmla="*/ 119 h 124"/>
                <a:gd name="T68" fmla="*/ 43 w 49"/>
                <a:gd name="T69" fmla="*/ 117 h 124"/>
                <a:gd name="T70" fmla="*/ 45 w 49"/>
                <a:gd name="T71" fmla="*/ 113 h 124"/>
                <a:gd name="T72" fmla="*/ 45 w 49"/>
                <a:gd name="T73" fmla="*/ 110 h 124"/>
                <a:gd name="T74" fmla="*/ 45 w 49"/>
                <a:gd name="T75" fmla="*/ 106 h 124"/>
                <a:gd name="T76" fmla="*/ 45 w 49"/>
                <a:gd name="T77" fmla="*/ 101 h 124"/>
                <a:gd name="T78" fmla="*/ 44 w 49"/>
                <a:gd name="T79" fmla="*/ 95 h 124"/>
                <a:gd name="T80" fmla="*/ 42 w 49"/>
                <a:gd name="T81" fmla="*/ 86 h 124"/>
                <a:gd name="T82" fmla="*/ 35 w 49"/>
                <a:gd name="T83" fmla="*/ 46 h 12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4"/>
                <a:gd name="T128" fmla="*/ 49 w 49"/>
                <a:gd name="T129" fmla="*/ 124 h 12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4">
                  <a:moveTo>
                    <a:pt x="35" y="46"/>
                  </a:moveTo>
                  <a:lnTo>
                    <a:pt x="34" y="38"/>
                  </a:lnTo>
                  <a:lnTo>
                    <a:pt x="32" y="30"/>
                  </a:lnTo>
                  <a:lnTo>
                    <a:pt x="34" y="23"/>
                  </a:lnTo>
                  <a:lnTo>
                    <a:pt x="35" y="17"/>
                  </a:lnTo>
                  <a:lnTo>
                    <a:pt x="37" y="13"/>
                  </a:lnTo>
                  <a:lnTo>
                    <a:pt x="40" y="9"/>
                  </a:lnTo>
                  <a:lnTo>
                    <a:pt x="43" y="6"/>
                  </a:lnTo>
                  <a:lnTo>
                    <a:pt x="48" y="3"/>
                  </a:lnTo>
                  <a:lnTo>
                    <a:pt x="43" y="1"/>
                  </a:lnTo>
                  <a:lnTo>
                    <a:pt x="39" y="0"/>
                  </a:lnTo>
                  <a:lnTo>
                    <a:pt x="32" y="0"/>
                  </a:lnTo>
                  <a:lnTo>
                    <a:pt x="27" y="0"/>
                  </a:lnTo>
                  <a:lnTo>
                    <a:pt x="22" y="1"/>
                  </a:lnTo>
                  <a:lnTo>
                    <a:pt x="17" y="3"/>
                  </a:lnTo>
                  <a:lnTo>
                    <a:pt x="13" y="4"/>
                  </a:lnTo>
                  <a:lnTo>
                    <a:pt x="7" y="6"/>
                  </a:lnTo>
                  <a:lnTo>
                    <a:pt x="4" y="8"/>
                  </a:lnTo>
                  <a:lnTo>
                    <a:pt x="1" y="11"/>
                  </a:lnTo>
                  <a:lnTo>
                    <a:pt x="0" y="16"/>
                  </a:lnTo>
                  <a:lnTo>
                    <a:pt x="0" y="19"/>
                  </a:lnTo>
                  <a:lnTo>
                    <a:pt x="0" y="22"/>
                  </a:lnTo>
                  <a:lnTo>
                    <a:pt x="4" y="64"/>
                  </a:lnTo>
                  <a:lnTo>
                    <a:pt x="9" y="99"/>
                  </a:lnTo>
                  <a:lnTo>
                    <a:pt x="11" y="104"/>
                  </a:lnTo>
                  <a:lnTo>
                    <a:pt x="10" y="106"/>
                  </a:lnTo>
                  <a:lnTo>
                    <a:pt x="9" y="109"/>
                  </a:lnTo>
                  <a:lnTo>
                    <a:pt x="7" y="112"/>
                  </a:lnTo>
                  <a:lnTo>
                    <a:pt x="4" y="115"/>
                  </a:lnTo>
                  <a:lnTo>
                    <a:pt x="14" y="120"/>
                  </a:lnTo>
                  <a:lnTo>
                    <a:pt x="24" y="123"/>
                  </a:lnTo>
                  <a:lnTo>
                    <a:pt x="31" y="122"/>
                  </a:lnTo>
                  <a:lnTo>
                    <a:pt x="35" y="122"/>
                  </a:lnTo>
                  <a:lnTo>
                    <a:pt x="39" y="119"/>
                  </a:lnTo>
                  <a:lnTo>
                    <a:pt x="43" y="117"/>
                  </a:lnTo>
                  <a:lnTo>
                    <a:pt x="45" y="113"/>
                  </a:lnTo>
                  <a:lnTo>
                    <a:pt x="45" y="110"/>
                  </a:lnTo>
                  <a:lnTo>
                    <a:pt x="45" y="106"/>
                  </a:lnTo>
                  <a:lnTo>
                    <a:pt x="45" y="101"/>
                  </a:lnTo>
                  <a:lnTo>
                    <a:pt x="44" y="95"/>
                  </a:lnTo>
                  <a:lnTo>
                    <a:pt x="42" y="86"/>
                  </a:lnTo>
                  <a:lnTo>
                    <a:pt x="35" y="46"/>
                  </a:lnTo>
                </a:path>
              </a:pathLst>
            </a:custGeom>
            <a:solidFill>
              <a:srgbClr val="800000"/>
            </a:solidFill>
            <a:ln w="12700" cap="rnd">
              <a:solidFill>
                <a:srgbClr val="800000"/>
              </a:solidFill>
              <a:round/>
              <a:headEnd/>
              <a:tailEnd/>
            </a:ln>
          </p:spPr>
          <p:txBody>
            <a:bodyPr/>
            <a:lstStyle/>
            <a:p>
              <a:endParaRPr lang="en-US"/>
            </a:p>
          </p:txBody>
        </p:sp>
        <p:sp>
          <p:nvSpPr>
            <p:cNvPr id="71703" name="Freeform 107"/>
            <p:cNvSpPr>
              <a:spLocks/>
            </p:cNvSpPr>
            <p:nvPr/>
          </p:nvSpPr>
          <p:spPr bwMode="auto">
            <a:xfrm>
              <a:off x="3076" y="2035"/>
              <a:ext cx="51" cy="119"/>
            </a:xfrm>
            <a:custGeom>
              <a:avLst/>
              <a:gdLst>
                <a:gd name="T0" fmla="*/ 35 w 51"/>
                <a:gd name="T1" fmla="*/ 43 h 119"/>
                <a:gd name="T2" fmla="*/ 34 w 51"/>
                <a:gd name="T3" fmla="*/ 37 h 119"/>
                <a:gd name="T4" fmla="*/ 35 w 51"/>
                <a:gd name="T5" fmla="*/ 29 h 119"/>
                <a:gd name="T6" fmla="*/ 35 w 51"/>
                <a:gd name="T7" fmla="*/ 22 h 119"/>
                <a:gd name="T8" fmla="*/ 36 w 51"/>
                <a:gd name="T9" fmla="*/ 17 h 119"/>
                <a:gd name="T10" fmla="*/ 38 w 51"/>
                <a:gd name="T11" fmla="*/ 12 h 119"/>
                <a:gd name="T12" fmla="*/ 40 w 51"/>
                <a:gd name="T13" fmla="*/ 9 h 119"/>
                <a:gd name="T14" fmla="*/ 43 w 51"/>
                <a:gd name="T15" fmla="*/ 6 h 119"/>
                <a:gd name="T16" fmla="*/ 50 w 51"/>
                <a:gd name="T17" fmla="*/ 3 h 119"/>
                <a:gd name="T18" fmla="*/ 45 w 51"/>
                <a:gd name="T19" fmla="*/ 1 h 119"/>
                <a:gd name="T20" fmla="*/ 40 w 51"/>
                <a:gd name="T21" fmla="*/ 0 h 119"/>
                <a:gd name="T22" fmla="*/ 33 w 51"/>
                <a:gd name="T23" fmla="*/ 0 h 119"/>
                <a:gd name="T24" fmla="*/ 27 w 51"/>
                <a:gd name="T25" fmla="*/ 0 h 119"/>
                <a:gd name="T26" fmla="*/ 22 w 51"/>
                <a:gd name="T27" fmla="*/ 2 h 119"/>
                <a:gd name="T28" fmla="*/ 17 w 51"/>
                <a:gd name="T29" fmla="*/ 3 h 119"/>
                <a:gd name="T30" fmla="*/ 12 w 51"/>
                <a:gd name="T31" fmla="*/ 4 h 119"/>
                <a:gd name="T32" fmla="*/ 7 w 51"/>
                <a:gd name="T33" fmla="*/ 6 h 119"/>
                <a:gd name="T34" fmla="*/ 3 w 51"/>
                <a:gd name="T35" fmla="*/ 8 h 119"/>
                <a:gd name="T36" fmla="*/ 2 w 51"/>
                <a:gd name="T37" fmla="*/ 12 h 119"/>
                <a:gd name="T38" fmla="*/ 1 w 51"/>
                <a:gd name="T39" fmla="*/ 15 h 119"/>
                <a:gd name="T40" fmla="*/ 0 w 51"/>
                <a:gd name="T41" fmla="*/ 18 h 119"/>
                <a:gd name="T42" fmla="*/ 1 w 51"/>
                <a:gd name="T43" fmla="*/ 22 h 119"/>
                <a:gd name="T44" fmla="*/ 3 w 51"/>
                <a:gd name="T45" fmla="*/ 62 h 119"/>
                <a:gd name="T46" fmla="*/ 10 w 51"/>
                <a:gd name="T47" fmla="*/ 98 h 119"/>
                <a:gd name="T48" fmla="*/ 10 w 51"/>
                <a:gd name="T49" fmla="*/ 103 h 119"/>
                <a:gd name="T50" fmla="*/ 11 w 51"/>
                <a:gd name="T51" fmla="*/ 105 h 119"/>
                <a:gd name="T52" fmla="*/ 11 w 51"/>
                <a:gd name="T53" fmla="*/ 107 h 119"/>
                <a:gd name="T54" fmla="*/ 9 w 51"/>
                <a:gd name="T55" fmla="*/ 110 h 119"/>
                <a:gd name="T56" fmla="*/ 6 w 51"/>
                <a:gd name="T57" fmla="*/ 111 h 119"/>
                <a:gd name="T58" fmla="*/ 17 w 51"/>
                <a:gd name="T59" fmla="*/ 115 h 119"/>
                <a:gd name="T60" fmla="*/ 26 w 51"/>
                <a:gd name="T61" fmla="*/ 118 h 119"/>
                <a:gd name="T62" fmla="*/ 31 w 51"/>
                <a:gd name="T63" fmla="*/ 118 h 119"/>
                <a:gd name="T64" fmla="*/ 35 w 51"/>
                <a:gd name="T65" fmla="*/ 117 h 119"/>
                <a:gd name="T66" fmla="*/ 39 w 51"/>
                <a:gd name="T67" fmla="*/ 116 h 119"/>
                <a:gd name="T68" fmla="*/ 43 w 51"/>
                <a:gd name="T69" fmla="*/ 114 h 119"/>
                <a:gd name="T70" fmla="*/ 45 w 51"/>
                <a:gd name="T71" fmla="*/ 112 h 119"/>
                <a:gd name="T72" fmla="*/ 46 w 51"/>
                <a:gd name="T73" fmla="*/ 110 h 119"/>
                <a:gd name="T74" fmla="*/ 46 w 51"/>
                <a:gd name="T75" fmla="*/ 107 h 119"/>
                <a:gd name="T76" fmla="*/ 45 w 51"/>
                <a:gd name="T77" fmla="*/ 104 h 119"/>
                <a:gd name="T78" fmla="*/ 44 w 51"/>
                <a:gd name="T79" fmla="*/ 99 h 119"/>
                <a:gd name="T80" fmla="*/ 42 w 51"/>
                <a:gd name="T81" fmla="*/ 92 h 119"/>
                <a:gd name="T82" fmla="*/ 41 w 51"/>
                <a:gd name="T83" fmla="*/ 85 h 119"/>
                <a:gd name="T84" fmla="*/ 35 w 51"/>
                <a:gd name="T85" fmla="*/ 43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19"/>
                <a:gd name="T131" fmla="*/ 51 w 51"/>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19">
                  <a:moveTo>
                    <a:pt x="35" y="43"/>
                  </a:moveTo>
                  <a:lnTo>
                    <a:pt x="34" y="37"/>
                  </a:lnTo>
                  <a:lnTo>
                    <a:pt x="35" y="29"/>
                  </a:lnTo>
                  <a:lnTo>
                    <a:pt x="35" y="22"/>
                  </a:lnTo>
                  <a:lnTo>
                    <a:pt x="36" y="17"/>
                  </a:lnTo>
                  <a:lnTo>
                    <a:pt x="38" y="12"/>
                  </a:lnTo>
                  <a:lnTo>
                    <a:pt x="40" y="9"/>
                  </a:lnTo>
                  <a:lnTo>
                    <a:pt x="43" y="6"/>
                  </a:lnTo>
                  <a:lnTo>
                    <a:pt x="50" y="3"/>
                  </a:lnTo>
                  <a:lnTo>
                    <a:pt x="45" y="1"/>
                  </a:lnTo>
                  <a:lnTo>
                    <a:pt x="40" y="0"/>
                  </a:lnTo>
                  <a:lnTo>
                    <a:pt x="33" y="0"/>
                  </a:lnTo>
                  <a:lnTo>
                    <a:pt x="27" y="0"/>
                  </a:lnTo>
                  <a:lnTo>
                    <a:pt x="22" y="2"/>
                  </a:lnTo>
                  <a:lnTo>
                    <a:pt x="17" y="3"/>
                  </a:lnTo>
                  <a:lnTo>
                    <a:pt x="12" y="4"/>
                  </a:lnTo>
                  <a:lnTo>
                    <a:pt x="7" y="6"/>
                  </a:lnTo>
                  <a:lnTo>
                    <a:pt x="3" y="8"/>
                  </a:lnTo>
                  <a:lnTo>
                    <a:pt x="2" y="12"/>
                  </a:lnTo>
                  <a:lnTo>
                    <a:pt x="1" y="15"/>
                  </a:lnTo>
                  <a:lnTo>
                    <a:pt x="0" y="18"/>
                  </a:lnTo>
                  <a:lnTo>
                    <a:pt x="1" y="22"/>
                  </a:lnTo>
                  <a:lnTo>
                    <a:pt x="3" y="62"/>
                  </a:lnTo>
                  <a:lnTo>
                    <a:pt x="10" y="98"/>
                  </a:lnTo>
                  <a:lnTo>
                    <a:pt x="10" y="103"/>
                  </a:lnTo>
                  <a:lnTo>
                    <a:pt x="11" y="105"/>
                  </a:lnTo>
                  <a:lnTo>
                    <a:pt x="11" y="107"/>
                  </a:lnTo>
                  <a:lnTo>
                    <a:pt x="9" y="110"/>
                  </a:lnTo>
                  <a:lnTo>
                    <a:pt x="6" y="111"/>
                  </a:lnTo>
                  <a:lnTo>
                    <a:pt x="17" y="115"/>
                  </a:lnTo>
                  <a:lnTo>
                    <a:pt x="26" y="118"/>
                  </a:lnTo>
                  <a:lnTo>
                    <a:pt x="31" y="118"/>
                  </a:lnTo>
                  <a:lnTo>
                    <a:pt x="35" y="117"/>
                  </a:lnTo>
                  <a:lnTo>
                    <a:pt x="39" y="116"/>
                  </a:lnTo>
                  <a:lnTo>
                    <a:pt x="43" y="114"/>
                  </a:lnTo>
                  <a:lnTo>
                    <a:pt x="45" y="112"/>
                  </a:lnTo>
                  <a:lnTo>
                    <a:pt x="46" y="110"/>
                  </a:lnTo>
                  <a:lnTo>
                    <a:pt x="46" y="107"/>
                  </a:lnTo>
                  <a:lnTo>
                    <a:pt x="45" y="104"/>
                  </a:lnTo>
                  <a:lnTo>
                    <a:pt x="44" y="99"/>
                  </a:lnTo>
                  <a:lnTo>
                    <a:pt x="42" y="92"/>
                  </a:lnTo>
                  <a:lnTo>
                    <a:pt x="41" y="85"/>
                  </a:lnTo>
                  <a:lnTo>
                    <a:pt x="35" y="43"/>
                  </a:lnTo>
                </a:path>
              </a:pathLst>
            </a:custGeom>
            <a:solidFill>
              <a:srgbClr val="800000"/>
            </a:solidFill>
            <a:ln w="12700" cap="rnd">
              <a:solidFill>
                <a:srgbClr val="800000"/>
              </a:solidFill>
              <a:round/>
              <a:headEnd/>
              <a:tailEnd/>
            </a:ln>
          </p:spPr>
          <p:txBody>
            <a:bodyPr/>
            <a:lstStyle/>
            <a:p>
              <a:endParaRPr lang="en-US"/>
            </a:p>
          </p:txBody>
        </p:sp>
        <p:sp>
          <p:nvSpPr>
            <p:cNvPr id="71704" name="Freeform 108"/>
            <p:cNvSpPr>
              <a:spLocks/>
            </p:cNvSpPr>
            <p:nvPr/>
          </p:nvSpPr>
          <p:spPr bwMode="auto">
            <a:xfrm>
              <a:off x="3526" y="1813"/>
              <a:ext cx="50" cy="123"/>
            </a:xfrm>
            <a:custGeom>
              <a:avLst/>
              <a:gdLst>
                <a:gd name="T0" fmla="*/ 36 w 50"/>
                <a:gd name="T1" fmla="*/ 45 h 123"/>
                <a:gd name="T2" fmla="*/ 35 w 50"/>
                <a:gd name="T3" fmla="*/ 37 h 123"/>
                <a:gd name="T4" fmla="*/ 33 w 50"/>
                <a:gd name="T5" fmla="*/ 29 h 123"/>
                <a:gd name="T6" fmla="*/ 35 w 50"/>
                <a:gd name="T7" fmla="*/ 22 h 123"/>
                <a:gd name="T8" fmla="*/ 36 w 50"/>
                <a:gd name="T9" fmla="*/ 17 h 123"/>
                <a:gd name="T10" fmla="*/ 38 w 50"/>
                <a:gd name="T11" fmla="*/ 13 h 123"/>
                <a:gd name="T12" fmla="*/ 41 w 50"/>
                <a:gd name="T13" fmla="*/ 9 h 123"/>
                <a:gd name="T14" fmla="*/ 44 w 50"/>
                <a:gd name="T15" fmla="*/ 6 h 123"/>
                <a:gd name="T16" fmla="*/ 49 w 50"/>
                <a:gd name="T17" fmla="*/ 3 h 123"/>
                <a:gd name="T18" fmla="*/ 44 w 50"/>
                <a:gd name="T19" fmla="*/ 1 h 123"/>
                <a:gd name="T20" fmla="*/ 40 w 50"/>
                <a:gd name="T21" fmla="*/ 0 h 123"/>
                <a:gd name="T22" fmla="*/ 33 w 50"/>
                <a:gd name="T23" fmla="*/ 0 h 123"/>
                <a:gd name="T24" fmla="*/ 27 w 50"/>
                <a:gd name="T25" fmla="*/ 0 h 123"/>
                <a:gd name="T26" fmla="*/ 22 w 50"/>
                <a:gd name="T27" fmla="*/ 1 h 123"/>
                <a:gd name="T28" fmla="*/ 18 w 50"/>
                <a:gd name="T29" fmla="*/ 3 h 123"/>
                <a:gd name="T30" fmla="*/ 13 w 50"/>
                <a:gd name="T31" fmla="*/ 4 h 123"/>
                <a:gd name="T32" fmla="*/ 7 w 50"/>
                <a:gd name="T33" fmla="*/ 6 h 123"/>
                <a:gd name="T34" fmla="*/ 4 w 50"/>
                <a:gd name="T35" fmla="*/ 8 h 123"/>
                <a:gd name="T36" fmla="*/ 1 w 50"/>
                <a:gd name="T37" fmla="*/ 11 h 123"/>
                <a:gd name="T38" fmla="*/ 0 w 50"/>
                <a:gd name="T39" fmla="*/ 15 h 123"/>
                <a:gd name="T40" fmla="*/ 0 w 50"/>
                <a:gd name="T41" fmla="*/ 19 h 123"/>
                <a:gd name="T42" fmla="*/ 0 w 50"/>
                <a:gd name="T43" fmla="*/ 22 h 123"/>
                <a:gd name="T44" fmla="*/ 4 w 50"/>
                <a:gd name="T45" fmla="*/ 63 h 123"/>
                <a:gd name="T46" fmla="*/ 9 w 50"/>
                <a:gd name="T47" fmla="*/ 99 h 123"/>
                <a:gd name="T48" fmla="*/ 11 w 50"/>
                <a:gd name="T49" fmla="*/ 103 h 123"/>
                <a:gd name="T50" fmla="*/ 10 w 50"/>
                <a:gd name="T51" fmla="*/ 106 h 123"/>
                <a:gd name="T52" fmla="*/ 9 w 50"/>
                <a:gd name="T53" fmla="*/ 108 h 123"/>
                <a:gd name="T54" fmla="*/ 7 w 50"/>
                <a:gd name="T55" fmla="*/ 111 h 123"/>
                <a:gd name="T56" fmla="*/ 4 w 50"/>
                <a:gd name="T57" fmla="*/ 114 h 123"/>
                <a:gd name="T58" fmla="*/ 14 w 50"/>
                <a:gd name="T59" fmla="*/ 119 h 123"/>
                <a:gd name="T60" fmla="*/ 25 w 50"/>
                <a:gd name="T61" fmla="*/ 122 h 123"/>
                <a:gd name="T62" fmla="*/ 31 w 50"/>
                <a:gd name="T63" fmla="*/ 121 h 123"/>
                <a:gd name="T64" fmla="*/ 36 w 50"/>
                <a:gd name="T65" fmla="*/ 121 h 123"/>
                <a:gd name="T66" fmla="*/ 40 w 50"/>
                <a:gd name="T67" fmla="*/ 118 h 123"/>
                <a:gd name="T68" fmla="*/ 44 w 50"/>
                <a:gd name="T69" fmla="*/ 116 h 123"/>
                <a:gd name="T70" fmla="*/ 46 w 50"/>
                <a:gd name="T71" fmla="*/ 112 h 123"/>
                <a:gd name="T72" fmla="*/ 46 w 50"/>
                <a:gd name="T73" fmla="*/ 109 h 123"/>
                <a:gd name="T74" fmla="*/ 46 w 50"/>
                <a:gd name="T75" fmla="*/ 105 h 123"/>
                <a:gd name="T76" fmla="*/ 46 w 50"/>
                <a:gd name="T77" fmla="*/ 100 h 123"/>
                <a:gd name="T78" fmla="*/ 45 w 50"/>
                <a:gd name="T79" fmla="*/ 94 h 123"/>
                <a:gd name="T80" fmla="*/ 43 w 50"/>
                <a:gd name="T81" fmla="*/ 86 h 123"/>
                <a:gd name="T82" fmla="*/ 36 w 50"/>
                <a:gd name="T83" fmla="*/ 45 h 1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
                <a:gd name="T127" fmla="*/ 0 h 123"/>
                <a:gd name="T128" fmla="*/ 50 w 50"/>
                <a:gd name="T129" fmla="*/ 123 h 1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 h="123">
                  <a:moveTo>
                    <a:pt x="36" y="45"/>
                  </a:moveTo>
                  <a:lnTo>
                    <a:pt x="35" y="37"/>
                  </a:lnTo>
                  <a:lnTo>
                    <a:pt x="33" y="29"/>
                  </a:lnTo>
                  <a:lnTo>
                    <a:pt x="35" y="22"/>
                  </a:lnTo>
                  <a:lnTo>
                    <a:pt x="36" y="17"/>
                  </a:lnTo>
                  <a:lnTo>
                    <a:pt x="38" y="13"/>
                  </a:lnTo>
                  <a:lnTo>
                    <a:pt x="41" y="9"/>
                  </a:lnTo>
                  <a:lnTo>
                    <a:pt x="44" y="6"/>
                  </a:lnTo>
                  <a:lnTo>
                    <a:pt x="49" y="3"/>
                  </a:lnTo>
                  <a:lnTo>
                    <a:pt x="44" y="1"/>
                  </a:lnTo>
                  <a:lnTo>
                    <a:pt x="40" y="0"/>
                  </a:lnTo>
                  <a:lnTo>
                    <a:pt x="33" y="0"/>
                  </a:lnTo>
                  <a:lnTo>
                    <a:pt x="27" y="0"/>
                  </a:lnTo>
                  <a:lnTo>
                    <a:pt x="22" y="1"/>
                  </a:lnTo>
                  <a:lnTo>
                    <a:pt x="18" y="3"/>
                  </a:lnTo>
                  <a:lnTo>
                    <a:pt x="13" y="4"/>
                  </a:lnTo>
                  <a:lnTo>
                    <a:pt x="7" y="6"/>
                  </a:lnTo>
                  <a:lnTo>
                    <a:pt x="4" y="8"/>
                  </a:lnTo>
                  <a:lnTo>
                    <a:pt x="1" y="11"/>
                  </a:lnTo>
                  <a:lnTo>
                    <a:pt x="0" y="15"/>
                  </a:lnTo>
                  <a:lnTo>
                    <a:pt x="0" y="19"/>
                  </a:lnTo>
                  <a:lnTo>
                    <a:pt x="0" y="22"/>
                  </a:lnTo>
                  <a:lnTo>
                    <a:pt x="4" y="63"/>
                  </a:lnTo>
                  <a:lnTo>
                    <a:pt x="9" y="99"/>
                  </a:lnTo>
                  <a:lnTo>
                    <a:pt x="11" y="103"/>
                  </a:lnTo>
                  <a:lnTo>
                    <a:pt x="10" y="106"/>
                  </a:lnTo>
                  <a:lnTo>
                    <a:pt x="9" y="108"/>
                  </a:lnTo>
                  <a:lnTo>
                    <a:pt x="7" y="111"/>
                  </a:lnTo>
                  <a:lnTo>
                    <a:pt x="4" y="114"/>
                  </a:lnTo>
                  <a:lnTo>
                    <a:pt x="14" y="119"/>
                  </a:lnTo>
                  <a:lnTo>
                    <a:pt x="25" y="122"/>
                  </a:lnTo>
                  <a:lnTo>
                    <a:pt x="31" y="121"/>
                  </a:lnTo>
                  <a:lnTo>
                    <a:pt x="36" y="121"/>
                  </a:lnTo>
                  <a:lnTo>
                    <a:pt x="40" y="118"/>
                  </a:lnTo>
                  <a:lnTo>
                    <a:pt x="44" y="116"/>
                  </a:lnTo>
                  <a:lnTo>
                    <a:pt x="46" y="112"/>
                  </a:lnTo>
                  <a:lnTo>
                    <a:pt x="46" y="109"/>
                  </a:lnTo>
                  <a:lnTo>
                    <a:pt x="46" y="105"/>
                  </a:lnTo>
                  <a:lnTo>
                    <a:pt x="46" y="100"/>
                  </a:lnTo>
                  <a:lnTo>
                    <a:pt x="45" y="94"/>
                  </a:lnTo>
                  <a:lnTo>
                    <a:pt x="43" y="86"/>
                  </a:lnTo>
                  <a:lnTo>
                    <a:pt x="36" y="45"/>
                  </a:lnTo>
                </a:path>
              </a:pathLst>
            </a:custGeom>
            <a:solidFill>
              <a:srgbClr val="800000"/>
            </a:solidFill>
            <a:ln w="12700" cap="rnd">
              <a:solidFill>
                <a:srgbClr val="800000"/>
              </a:solidFill>
              <a:round/>
              <a:headEnd/>
              <a:tailEnd/>
            </a:ln>
          </p:spPr>
          <p:txBody>
            <a:bodyPr/>
            <a:lstStyle/>
            <a:p>
              <a:endParaRPr lang="en-US"/>
            </a:p>
          </p:txBody>
        </p:sp>
        <p:sp>
          <p:nvSpPr>
            <p:cNvPr id="71705" name="Freeform 109"/>
            <p:cNvSpPr>
              <a:spLocks/>
            </p:cNvSpPr>
            <p:nvPr/>
          </p:nvSpPr>
          <p:spPr bwMode="auto">
            <a:xfrm>
              <a:off x="3377" y="1890"/>
              <a:ext cx="49" cy="119"/>
            </a:xfrm>
            <a:custGeom>
              <a:avLst/>
              <a:gdLst>
                <a:gd name="T0" fmla="*/ 34 w 49"/>
                <a:gd name="T1" fmla="*/ 43 h 119"/>
                <a:gd name="T2" fmla="*/ 33 w 49"/>
                <a:gd name="T3" fmla="*/ 37 h 119"/>
                <a:gd name="T4" fmla="*/ 33 w 49"/>
                <a:gd name="T5" fmla="*/ 29 h 119"/>
                <a:gd name="T6" fmla="*/ 33 w 49"/>
                <a:gd name="T7" fmla="*/ 22 h 119"/>
                <a:gd name="T8" fmla="*/ 34 w 49"/>
                <a:gd name="T9" fmla="*/ 17 h 119"/>
                <a:gd name="T10" fmla="*/ 37 w 49"/>
                <a:gd name="T11" fmla="*/ 12 h 119"/>
                <a:gd name="T12" fmla="*/ 39 w 49"/>
                <a:gd name="T13" fmla="*/ 9 h 119"/>
                <a:gd name="T14" fmla="*/ 42 w 49"/>
                <a:gd name="T15" fmla="*/ 6 h 119"/>
                <a:gd name="T16" fmla="*/ 48 w 49"/>
                <a:gd name="T17" fmla="*/ 3 h 119"/>
                <a:gd name="T18" fmla="*/ 43 w 49"/>
                <a:gd name="T19" fmla="*/ 1 h 119"/>
                <a:gd name="T20" fmla="*/ 38 w 49"/>
                <a:gd name="T21" fmla="*/ 0 h 119"/>
                <a:gd name="T22" fmla="*/ 32 w 49"/>
                <a:gd name="T23" fmla="*/ 0 h 119"/>
                <a:gd name="T24" fmla="*/ 26 w 49"/>
                <a:gd name="T25" fmla="*/ 0 h 119"/>
                <a:gd name="T26" fmla="*/ 21 w 49"/>
                <a:gd name="T27" fmla="*/ 2 h 119"/>
                <a:gd name="T28" fmla="*/ 16 w 49"/>
                <a:gd name="T29" fmla="*/ 3 h 119"/>
                <a:gd name="T30" fmla="*/ 11 w 49"/>
                <a:gd name="T31" fmla="*/ 4 h 119"/>
                <a:gd name="T32" fmla="*/ 7 w 49"/>
                <a:gd name="T33" fmla="*/ 6 h 119"/>
                <a:gd name="T34" fmla="*/ 2 w 49"/>
                <a:gd name="T35" fmla="*/ 8 h 119"/>
                <a:gd name="T36" fmla="*/ 1 w 49"/>
                <a:gd name="T37" fmla="*/ 12 h 119"/>
                <a:gd name="T38" fmla="*/ 0 w 49"/>
                <a:gd name="T39" fmla="*/ 15 h 119"/>
                <a:gd name="T40" fmla="*/ 0 w 49"/>
                <a:gd name="T41" fmla="*/ 18 h 119"/>
                <a:gd name="T42" fmla="*/ 0 w 49"/>
                <a:gd name="T43" fmla="*/ 22 h 119"/>
                <a:gd name="T44" fmla="*/ 3 w 49"/>
                <a:gd name="T45" fmla="*/ 62 h 119"/>
                <a:gd name="T46" fmla="*/ 10 w 49"/>
                <a:gd name="T47" fmla="*/ 98 h 119"/>
                <a:gd name="T48" fmla="*/ 9 w 49"/>
                <a:gd name="T49" fmla="*/ 103 h 119"/>
                <a:gd name="T50" fmla="*/ 10 w 49"/>
                <a:gd name="T51" fmla="*/ 105 h 119"/>
                <a:gd name="T52" fmla="*/ 10 w 49"/>
                <a:gd name="T53" fmla="*/ 107 h 119"/>
                <a:gd name="T54" fmla="*/ 8 w 49"/>
                <a:gd name="T55" fmla="*/ 110 h 119"/>
                <a:gd name="T56" fmla="*/ 5 w 49"/>
                <a:gd name="T57" fmla="*/ 111 h 119"/>
                <a:gd name="T58" fmla="*/ 16 w 49"/>
                <a:gd name="T59" fmla="*/ 115 h 119"/>
                <a:gd name="T60" fmla="*/ 25 w 49"/>
                <a:gd name="T61" fmla="*/ 118 h 119"/>
                <a:gd name="T62" fmla="*/ 30 w 49"/>
                <a:gd name="T63" fmla="*/ 118 h 119"/>
                <a:gd name="T64" fmla="*/ 34 w 49"/>
                <a:gd name="T65" fmla="*/ 117 h 119"/>
                <a:gd name="T66" fmla="*/ 37 w 49"/>
                <a:gd name="T67" fmla="*/ 116 h 119"/>
                <a:gd name="T68" fmla="*/ 41 w 49"/>
                <a:gd name="T69" fmla="*/ 114 h 119"/>
                <a:gd name="T70" fmla="*/ 44 w 49"/>
                <a:gd name="T71" fmla="*/ 112 h 119"/>
                <a:gd name="T72" fmla="*/ 44 w 49"/>
                <a:gd name="T73" fmla="*/ 110 h 119"/>
                <a:gd name="T74" fmla="*/ 44 w 49"/>
                <a:gd name="T75" fmla="*/ 107 h 119"/>
                <a:gd name="T76" fmla="*/ 44 w 49"/>
                <a:gd name="T77" fmla="*/ 104 h 119"/>
                <a:gd name="T78" fmla="*/ 43 w 49"/>
                <a:gd name="T79" fmla="*/ 99 h 119"/>
                <a:gd name="T80" fmla="*/ 41 w 49"/>
                <a:gd name="T81" fmla="*/ 92 h 119"/>
                <a:gd name="T82" fmla="*/ 39 w 49"/>
                <a:gd name="T83" fmla="*/ 85 h 119"/>
                <a:gd name="T84" fmla="*/ 34 w 49"/>
                <a:gd name="T85" fmla="*/ 43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
                <a:gd name="T130" fmla="*/ 0 h 119"/>
                <a:gd name="T131" fmla="*/ 49 w 49"/>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 h="119">
                  <a:moveTo>
                    <a:pt x="34" y="43"/>
                  </a:moveTo>
                  <a:lnTo>
                    <a:pt x="33" y="37"/>
                  </a:lnTo>
                  <a:lnTo>
                    <a:pt x="33" y="29"/>
                  </a:lnTo>
                  <a:lnTo>
                    <a:pt x="33" y="22"/>
                  </a:lnTo>
                  <a:lnTo>
                    <a:pt x="34" y="17"/>
                  </a:lnTo>
                  <a:lnTo>
                    <a:pt x="37" y="12"/>
                  </a:lnTo>
                  <a:lnTo>
                    <a:pt x="39" y="9"/>
                  </a:lnTo>
                  <a:lnTo>
                    <a:pt x="42" y="6"/>
                  </a:lnTo>
                  <a:lnTo>
                    <a:pt x="48" y="3"/>
                  </a:lnTo>
                  <a:lnTo>
                    <a:pt x="43" y="1"/>
                  </a:lnTo>
                  <a:lnTo>
                    <a:pt x="38" y="0"/>
                  </a:lnTo>
                  <a:lnTo>
                    <a:pt x="32" y="0"/>
                  </a:lnTo>
                  <a:lnTo>
                    <a:pt x="26" y="0"/>
                  </a:lnTo>
                  <a:lnTo>
                    <a:pt x="21" y="2"/>
                  </a:lnTo>
                  <a:lnTo>
                    <a:pt x="16" y="3"/>
                  </a:lnTo>
                  <a:lnTo>
                    <a:pt x="11" y="4"/>
                  </a:lnTo>
                  <a:lnTo>
                    <a:pt x="7" y="6"/>
                  </a:lnTo>
                  <a:lnTo>
                    <a:pt x="2" y="8"/>
                  </a:lnTo>
                  <a:lnTo>
                    <a:pt x="1" y="12"/>
                  </a:lnTo>
                  <a:lnTo>
                    <a:pt x="0" y="15"/>
                  </a:lnTo>
                  <a:lnTo>
                    <a:pt x="0" y="18"/>
                  </a:lnTo>
                  <a:lnTo>
                    <a:pt x="0" y="22"/>
                  </a:lnTo>
                  <a:lnTo>
                    <a:pt x="3" y="62"/>
                  </a:lnTo>
                  <a:lnTo>
                    <a:pt x="10" y="98"/>
                  </a:lnTo>
                  <a:lnTo>
                    <a:pt x="9" y="103"/>
                  </a:lnTo>
                  <a:lnTo>
                    <a:pt x="10" y="105"/>
                  </a:lnTo>
                  <a:lnTo>
                    <a:pt x="10" y="107"/>
                  </a:lnTo>
                  <a:lnTo>
                    <a:pt x="8" y="110"/>
                  </a:lnTo>
                  <a:lnTo>
                    <a:pt x="5" y="111"/>
                  </a:lnTo>
                  <a:lnTo>
                    <a:pt x="16" y="115"/>
                  </a:lnTo>
                  <a:lnTo>
                    <a:pt x="25" y="118"/>
                  </a:lnTo>
                  <a:lnTo>
                    <a:pt x="30" y="118"/>
                  </a:lnTo>
                  <a:lnTo>
                    <a:pt x="34" y="117"/>
                  </a:lnTo>
                  <a:lnTo>
                    <a:pt x="37" y="116"/>
                  </a:lnTo>
                  <a:lnTo>
                    <a:pt x="41" y="114"/>
                  </a:lnTo>
                  <a:lnTo>
                    <a:pt x="44" y="112"/>
                  </a:lnTo>
                  <a:lnTo>
                    <a:pt x="44" y="110"/>
                  </a:lnTo>
                  <a:lnTo>
                    <a:pt x="44" y="107"/>
                  </a:lnTo>
                  <a:lnTo>
                    <a:pt x="44" y="104"/>
                  </a:lnTo>
                  <a:lnTo>
                    <a:pt x="43" y="99"/>
                  </a:lnTo>
                  <a:lnTo>
                    <a:pt x="41" y="92"/>
                  </a:lnTo>
                  <a:lnTo>
                    <a:pt x="39" y="85"/>
                  </a:lnTo>
                  <a:lnTo>
                    <a:pt x="34" y="43"/>
                  </a:lnTo>
                </a:path>
              </a:pathLst>
            </a:custGeom>
            <a:solidFill>
              <a:srgbClr val="800000"/>
            </a:solidFill>
            <a:ln w="12700" cap="rnd">
              <a:solidFill>
                <a:srgbClr val="800000"/>
              </a:solidFill>
              <a:round/>
              <a:headEnd/>
              <a:tailEnd/>
            </a:ln>
          </p:spPr>
          <p:txBody>
            <a:bodyPr/>
            <a:lstStyle/>
            <a:p>
              <a:endParaRPr lang="en-US"/>
            </a:p>
          </p:txBody>
        </p:sp>
        <p:sp>
          <p:nvSpPr>
            <p:cNvPr id="71706" name="Freeform 110"/>
            <p:cNvSpPr>
              <a:spLocks/>
            </p:cNvSpPr>
            <p:nvPr/>
          </p:nvSpPr>
          <p:spPr bwMode="auto">
            <a:xfrm>
              <a:off x="3822" y="1668"/>
              <a:ext cx="50" cy="123"/>
            </a:xfrm>
            <a:custGeom>
              <a:avLst/>
              <a:gdLst>
                <a:gd name="T0" fmla="*/ 36 w 50"/>
                <a:gd name="T1" fmla="*/ 45 h 123"/>
                <a:gd name="T2" fmla="*/ 35 w 50"/>
                <a:gd name="T3" fmla="*/ 37 h 123"/>
                <a:gd name="T4" fmla="*/ 33 w 50"/>
                <a:gd name="T5" fmla="*/ 29 h 123"/>
                <a:gd name="T6" fmla="*/ 35 w 50"/>
                <a:gd name="T7" fmla="*/ 22 h 123"/>
                <a:gd name="T8" fmla="*/ 36 w 50"/>
                <a:gd name="T9" fmla="*/ 17 h 123"/>
                <a:gd name="T10" fmla="*/ 38 w 50"/>
                <a:gd name="T11" fmla="*/ 13 h 123"/>
                <a:gd name="T12" fmla="*/ 41 w 50"/>
                <a:gd name="T13" fmla="*/ 9 h 123"/>
                <a:gd name="T14" fmla="*/ 44 w 50"/>
                <a:gd name="T15" fmla="*/ 6 h 123"/>
                <a:gd name="T16" fmla="*/ 49 w 50"/>
                <a:gd name="T17" fmla="*/ 3 h 123"/>
                <a:gd name="T18" fmla="*/ 44 w 50"/>
                <a:gd name="T19" fmla="*/ 1 h 123"/>
                <a:gd name="T20" fmla="*/ 40 w 50"/>
                <a:gd name="T21" fmla="*/ 0 h 123"/>
                <a:gd name="T22" fmla="*/ 33 w 50"/>
                <a:gd name="T23" fmla="*/ 0 h 123"/>
                <a:gd name="T24" fmla="*/ 27 w 50"/>
                <a:gd name="T25" fmla="*/ 0 h 123"/>
                <a:gd name="T26" fmla="*/ 22 w 50"/>
                <a:gd name="T27" fmla="*/ 1 h 123"/>
                <a:gd name="T28" fmla="*/ 18 w 50"/>
                <a:gd name="T29" fmla="*/ 3 h 123"/>
                <a:gd name="T30" fmla="*/ 13 w 50"/>
                <a:gd name="T31" fmla="*/ 4 h 123"/>
                <a:gd name="T32" fmla="*/ 7 w 50"/>
                <a:gd name="T33" fmla="*/ 6 h 123"/>
                <a:gd name="T34" fmla="*/ 4 w 50"/>
                <a:gd name="T35" fmla="*/ 8 h 123"/>
                <a:gd name="T36" fmla="*/ 1 w 50"/>
                <a:gd name="T37" fmla="*/ 11 h 123"/>
                <a:gd name="T38" fmla="*/ 0 w 50"/>
                <a:gd name="T39" fmla="*/ 15 h 123"/>
                <a:gd name="T40" fmla="*/ 0 w 50"/>
                <a:gd name="T41" fmla="*/ 19 h 123"/>
                <a:gd name="T42" fmla="*/ 0 w 50"/>
                <a:gd name="T43" fmla="*/ 22 h 123"/>
                <a:gd name="T44" fmla="*/ 4 w 50"/>
                <a:gd name="T45" fmla="*/ 63 h 123"/>
                <a:gd name="T46" fmla="*/ 9 w 50"/>
                <a:gd name="T47" fmla="*/ 99 h 123"/>
                <a:gd name="T48" fmla="*/ 11 w 50"/>
                <a:gd name="T49" fmla="*/ 103 h 123"/>
                <a:gd name="T50" fmla="*/ 10 w 50"/>
                <a:gd name="T51" fmla="*/ 106 h 123"/>
                <a:gd name="T52" fmla="*/ 9 w 50"/>
                <a:gd name="T53" fmla="*/ 108 h 123"/>
                <a:gd name="T54" fmla="*/ 7 w 50"/>
                <a:gd name="T55" fmla="*/ 111 h 123"/>
                <a:gd name="T56" fmla="*/ 4 w 50"/>
                <a:gd name="T57" fmla="*/ 114 h 123"/>
                <a:gd name="T58" fmla="*/ 14 w 50"/>
                <a:gd name="T59" fmla="*/ 119 h 123"/>
                <a:gd name="T60" fmla="*/ 25 w 50"/>
                <a:gd name="T61" fmla="*/ 122 h 123"/>
                <a:gd name="T62" fmla="*/ 31 w 50"/>
                <a:gd name="T63" fmla="*/ 121 h 123"/>
                <a:gd name="T64" fmla="*/ 36 w 50"/>
                <a:gd name="T65" fmla="*/ 121 h 123"/>
                <a:gd name="T66" fmla="*/ 40 w 50"/>
                <a:gd name="T67" fmla="*/ 118 h 123"/>
                <a:gd name="T68" fmla="*/ 44 w 50"/>
                <a:gd name="T69" fmla="*/ 116 h 123"/>
                <a:gd name="T70" fmla="*/ 46 w 50"/>
                <a:gd name="T71" fmla="*/ 112 h 123"/>
                <a:gd name="T72" fmla="*/ 46 w 50"/>
                <a:gd name="T73" fmla="*/ 109 h 123"/>
                <a:gd name="T74" fmla="*/ 46 w 50"/>
                <a:gd name="T75" fmla="*/ 105 h 123"/>
                <a:gd name="T76" fmla="*/ 46 w 50"/>
                <a:gd name="T77" fmla="*/ 100 h 123"/>
                <a:gd name="T78" fmla="*/ 45 w 50"/>
                <a:gd name="T79" fmla="*/ 94 h 123"/>
                <a:gd name="T80" fmla="*/ 43 w 50"/>
                <a:gd name="T81" fmla="*/ 86 h 123"/>
                <a:gd name="T82" fmla="*/ 36 w 50"/>
                <a:gd name="T83" fmla="*/ 45 h 1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
                <a:gd name="T127" fmla="*/ 0 h 123"/>
                <a:gd name="T128" fmla="*/ 50 w 50"/>
                <a:gd name="T129" fmla="*/ 123 h 1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 h="123">
                  <a:moveTo>
                    <a:pt x="36" y="45"/>
                  </a:moveTo>
                  <a:lnTo>
                    <a:pt x="35" y="37"/>
                  </a:lnTo>
                  <a:lnTo>
                    <a:pt x="33" y="29"/>
                  </a:lnTo>
                  <a:lnTo>
                    <a:pt x="35" y="22"/>
                  </a:lnTo>
                  <a:lnTo>
                    <a:pt x="36" y="17"/>
                  </a:lnTo>
                  <a:lnTo>
                    <a:pt x="38" y="13"/>
                  </a:lnTo>
                  <a:lnTo>
                    <a:pt x="41" y="9"/>
                  </a:lnTo>
                  <a:lnTo>
                    <a:pt x="44" y="6"/>
                  </a:lnTo>
                  <a:lnTo>
                    <a:pt x="49" y="3"/>
                  </a:lnTo>
                  <a:lnTo>
                    <a:pt x="44" y="1"/>
                  </a:lnTo>
                  <a:lnTo>
                    <a:pt x="40" y="0"/>
                  </a:lnTo>
                  <a:lnTo>
                    <a:pt x="33" y="0"/>
                  </a:lnTo>
                  <a:lnTo>
                    <a:pt x="27" y="0"/>
                  </a:lnTo>
                  <a:lnTo>
                    <a:pt x="22" y="1"/>
                  </a:lnTo>
                  <a:lnTo>
                    <a:pt x="18" y="3"/>
                  </a:lnTo>
                  <a:lnTo>
                    <a:pt x="13" y="4"/>
                  </a:lnTo>
                  <a:lnTo>
                    <a:pt x="7" y="6"/>
                  </a:lnTo>
                  <a:lnTo>
                    <a:pt x="4" y="8"/>
                  </a:lnTo>
                  <a:lnTo>
                    <a:pt x="1" y="11"/>
                  </a:lnTo>
                  <a:lnTo>
                    <a:pt x="0" y="15"/>
                  </a:lnTo>
                  <a:lnTo>
                    <a:pt x="0" y="19"/>
                  </a:lnTo>
                  <a:lnTo>
                    <a:pt x="0" y="22"/>
                  </a:lnTo>
                  <a:lnTo>
                    <a:pt x="4" y="63"/>
                  </a:lnTo>
                  <a:lnTo>
                    <a:pt x="9" y="99"/>
                  </a:lnTo>
                  <a:lnTo>
                    <a:pt x="11" y="103"/>
                  </a:lnTo>
                  <a:lnTo>
                    <a:pt x="10" y="106"/>
                  </a:lnTo>
                  <a:lnTo>
                    <a:pt x="9" y="108"/>
                  </a:lnTo>
                  <a:lnTo>
                    <a:pt x="7" y="111"/>
                  </a:lnTo>
                  <a:lnTo>
                    <a:pt x="4" y="114"/>
                  </a:lnTo>
                  <a:lnTo>
                    <a:pt x="14" y="119"/>
                  </a:lnTo>
                  <a:lnTo>
                    <a:pt x="25" y="122"/>
                  </a:lnTo>
                  <a:lnTo>
                    <a:pt x="31" y="121"/>
                  </a:lnTo>
                  <a:lnTo>
                    <a:pt x="36" y="121"/>
                  </a:lnTo>
                  <a:lnTo>
                    <a:pt x="40" y="118"/>
                  </a:lnTo>
                  <a:lnTo>
                    <a:pt x="44" y="116"/>
                  </a:lnTo>
                  <a:lnTo>
                    <a:pt x="46" y="112"/>
                  </a:lnTo>
                  <a:lnTo>
                    <a:pt x="46" y="109"/>
                  </a:lnTo>
                  <a:lnTo>
                    <a:pt x="46" y="105"/>
                  </a:lnTo>
                  <a:lnTo>
                    <a:pt x="46" y="100"/>
                  </a:lnTo>
                  <a:lnTo>
                    <a:pt x="45" y="94"/>
                  </a:lnTo>
                  <a:lnTo>
                    <a:pt x="43" y="86"/>
                  </a:lnTo>
                  <a:lnTo>
                    <a:pt x="36" y="45"/>
                  </a:lnTo>
                </a:path>
              </a:pathLst>
            </a:custGeom>
            <a:solidFill>
              <a:srgbClr val="800000"/>
            </a:solidFill>
            <a:ln w="12700" cap="rnd">
              <a:solidFill>
                <a:srgbClr val="800000"/>
              </a:solidFill>
              <a:round/>
              <a:headEnd/>
              <a:tailEnd/>
            </a:ln>
          </p:spPr>
          <p:txBody>
            <a:bodyPr/>
            <a:lstStyle/>
            <a:p>
              <a:endParaRPr lang="en-US"/>
            </a:p>
          </p:txBody>
        </p:sp>
        <p:sp>
          <p:nvSpPr>
            <p:cNvPr id="71707" name="Freeform 111"/>
            <p:cNvSpPr>
              <a:spLocks/>
            </p:cNvSpPr>
            <p:nvPr/>
          </p:nvSpPr>
          <p:spPr bwMode="auto">
            <a:xfrm>
              <a:off x="3673" y="1739"/>
              <a:ext cx="51" cy="121"/>
            </a:xfrm>
            <a:custGeom>
              <a:avLst/>
              <a:gdLst>
                <a:gd name="T0" fmla="*/ 35 w 51"/>
                <a:gd name="T1" fmla="*/ 44 h 121"/>
                <a:gd name="T2" fmla="*/ 34 w 51"/>
                <a:gd name="T3" fmla="*/ 38 h 121"/>
                <a:gd name="T4" fmla="*/ 35 w 51"/>
                <a:gd name="T5" fmla="*/ 30 h 121"/>
                <a:gd name="T6" fmla="*/ 35 w 51"/>
                <a:gd name="T7" fmla="*/ 22 h 121"/>
                <a:gd name="T8" fmla="*/ 36 w 51"/>
                <a:gd name="T9" fmla="*/ 17 h 121"/>
                <a:gd name="T10" fmla="*/ 38 w 51"/>
                <a:gd name="T11" fmla="*/ 13 h 121"/>
                <a:gd name="T12" fmla="*/ 40 w 51"/>
                <a:gd name="T13" fmla="*/ 9 h 121"/>
                <a:gd name="T14" fmla="*/ 43 w 51"/>
                <a:gd name="T15" fmla="*/ 6 h 121"/>
                <a:gd name="T16" fmla="*/ 50 w 51"/>
                <a:gd name="T17" fmla="*/ 3 h 121"/>
                <a:gd name="T18" fmla="*/ 45 w 51"/>
                <a:gd name="T19" fmla="*/ 1 h 121"/>
                <a:gd name="T20" fmla="*/ 40 w 51"/>
                <a:gd name="T21" fmla="*/ 0 h 121"/>
                <a:gd name="T22" fmla="*/ 33 w 51"/>
                <a:gd name="T23" fmla="*/ 0 h 121"/>
                <a:gd name="T24" fmla="*/ 27 w 51"/>
                <a:gd name="T25" fmla="*/ 0 h 121"/>
                <a:gd name="T26" fmla="*/ 22 w 51"/>
                <a:gd name="T27" fmla="*/ 2 h 121"/>
                <a:gd name="T28" fmla="*/ 17 w 51"/>
                <a:gd name="T29" fmla="*/ 3 h 121"/>
                <a:gd name="T30" fmla="*/ 12 w 51"/>
                <a:gd name="T31" fmla="*/ 4 h 121"/>
                <a:gd name="T32" fmla="*/ 7 w 51"/>
                <a:gd name="T33" fmla="*/ 7 h 121"/>
                <a:gd name="T34" fmla="*/ 3 w 51"/>
                <a:gd name="T35" fmla="*/ 8 h 121"/>
                <a:gd name="T36" fmla="*/ 2 w 51"/>
                <a:gd name="T37" fmla="*/ 12 h 121"/>
                <a:gd name="T38" fmla="*/ 1 w 51"/>
                <a:gd name="T39" fmla="*/ 15 h 121"/>
                <a:gd name="T40" fmla="*/ 0 w 51"/>
                <a:gd name="T41" fmla="*/ 18 h 121"/>
                <a:gd name="T42" fmla="*/ 1 w 51"/>
                <a:gd name="T43" fmla="*/ 23 h 121"/>
                <a:gd name="T44" fmla="*/ 3 w 51"/>
                <a:gd name="T45" fmla="*/ 64 h 121"/>
                <a:gd name="T46" fmla="*/ 10 w 51"/>
                <a:gd name="T47" fmla="*/ 99 h 121"/>
                <a:gd name="T48" fmla="*/ 10 w 51"/>
                <a:gd name="T49" fmla="*/ 104 h 121"/>
                <a:gd name="T50" fmla="*/ 11 w 51"/>
                <a:gd name="T51" fmla="*/ 106 h 121"/>
                <a:gd name="T52" fmla="*/ 11 w 51"/>
                <a:gd name="T53" fmla="*/ 109 h 121"/>
                <a:gd name="T54" fmla="*/ 9 w 51"/>
                <a:gd name="T55" fmla="*/ 112 h 121"/>
                <a:gd name="T56" fmla="*/ 6 w 51"/>
                <a:gd name="T57" fmla="*/ 113 h 121"/>
                <a:gd name="T58" fmla="*/ 17 w 51"/>
                <a:gd name="T59" fmla="*/ 117 h 121"/>
                <a:gd name="T60" fmla="*/ 26 w 51"/>
                <a:gd name="T61" fmla="*/ 120 h 121"/>
                <a:gd name="T62" fmla="*/ 31 w 51"/>
                <a:gd name="T63" fmla="*/ 120 h 121"/>
                <a:gd name="T64" fmla="*/ 35 w 51"/>
                <a:gd name="T65" fmla="*/ 119 h 121"/>
                <a:gd name="T66" fmla="*/ 39 w 51"/>
                <a:gd name="T67" fmla="*/ 118 h 121"/>
                <a:gd name="T68" fmla="*/ 43 w 51"/>
                <a:gd name="T69" fmla="*/ 116 h 121"/>
                <a:gd name="T70" fmla="*/ 45 w 51"/>
                <a:gd name="T71" fmla="*/ 114 h 121"/>
                <a:gd name="T72" fmla="*/ 46 w 51"/>
                <a:gd name="T73" fmla="*/ 112 h 121"/>
                <a:gd name="T74" fmla="*/ 46 w 51"/>
                <a:gd name="T75" fmla="*/ 109 h 121"/>
                <a:gd name="T76" fmla="*/ 45 w 51"/>
                <a:gd name="T77" fmla="*/ 106 h 121"/>
                <a:gd name="T78" fmla="*/ 44 w 51"/>
                <a:gd name="T79" fmla="*/ 101 h 121"/>
                <a:gd name="T80" fmla="*/ 42 w 51"/>
                <a:gd name="T81" fmla="*/ 94 h 121"/>
                <a:gd name="T82" fmla="*/ 41 w 51"/>
                <a:gd name="T83" fmla="*/ 86 h 121"/>
                <a:gd name="T84" fmla="*/ 35 w 51"/>
                <a:gd name="T85" fmla="*/ 44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21"/>
                <a:gd name="T131" fmla="*/ 51 w 51"/>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21">
                  <a:moveTo>
                    <a:pt x="35" y="44"/>
                  </a:moveTo>
                  <a:lnTo>
                    <a:pt x="34" y="38"/>
                  </a:lnTo>
                  <a:lnTo>
                    <a:pt x="35" y="30"/>
                  </a:lnTo>
                  <a:lnTo>
                    <a:pt x="35" y="22"/>
                  </a:lnTo>
                  <a:lnTo>
                    <a:pt x="36" y="17"/>
                  </a:lnTo>
                  <a:lnTo>
                    <a:pt x="38" y="13"/>
                  </a:lnTo>
                  <a:lnTo>
                    <a:pt x="40" y="9"/>
                  </a:lnTo>
                  <a:lnTo>
                    <a:pt x="43" y="6"/>
                  </a:lnTo>
                  <a:lnTo>
                    <a:pt x="50" y="3"/>
                  </a:lnTo>
                  <a:lnTo>
                    <a:pt x="45" y="1"/>
                  </a:lnTo>
                  <a:lnTo>
                    <a:pt x="40" y="0"/>
                  </a:lnTo>
                  <a:lnTo>
                    <a:pt x="33" y="0"/>
                  </a:lnTo>
                  <a:lnTo>
                    <a:pt x="27" y="0"/>
                  </a:lnTo>
                  <a:lnTo>
                    <a:pt x="22" y="2"/>
                  </a:lnTo>
                  <a:lnTo>
                    <a:pt x="17" y="3"/>
                  </a:lnTo>
                  <a:lnTo>
                    <a:pt x="12" y="4"/>
                  </a:lnTo>
                  <a:lnTo>
                    <a:pt x="7" y="7"/>
                  </a:lnTo>
                  <a:lnTo>
                    <a:pt x="3" y="8"/>
                  </a:lnTo>
                  <a:lnTo>
                    <a:pt x="2" y="12"/>
                  </a:lnTo>
                  <a:lnTo>
                    <a:pt x="1" y="15"/>
                  </a:lnTo>
                  <a:lnTo>
                    <a:pt x="0" y="18"/>
                  </a:lnTo>
                  <a:lnTo>
                    <a:pt x="1" y="23"/>
                  </a:lnTo>
                  <a:lnTo>
                    <a:pt x="3" y="64"/>
                  </a:lnTo>
                  <a:lnTo>
                    <a:pt x="10" y="99"/>
                  </a:lnTo>
                  <a:lnTo>
                    <a:pt x="10" y="104"/>
                  </a:lnTo>
                  <a:lnTo>
                    <a:pt x="11" y="106"/>
                  </a:lnTo>
                  <a:lnTo>
                    <a:pt x="11" y="109"/>
                  </a:lnTo>
                  <a:lnTo>
                    <a:pt x="9" y="112"/>
                  </a:lnTo>
                  <a:lnTo>
                    <a:pt x="6" y="113"/>
                  </a:lnTo>
                  <a:lnTo>
                    <a:pt x="17" y="117"/>
                  </a:lnTo>
                  <a:lnTo>
                    <a:pt x="26" y="120"/>
                  </a:lnTo>
                  <a:lnTo>
                    <a:pt x="31" y="120"/>
                  </a:lnTo>
                  <a:lnTo>
                    <a:pt x="35" y="119"/>
                  </a:lnTo>
                  <a:lnTo>
                    <a:pt x="39" y="118"/>
                  </a:lnTo>
                  <a:lnTo>
                    <a:pt x="43" y="116"/>
                  </a:lnTo>
                  <a:lnTo>
                    <a:pt x="45" y="114"/>
                  </a:lnTo>
                  <a:lnTo>
                    <a:pt x="46" y="112"/>
                  </a:lnTo>
                  <a:lnTo>
                    <a:pt x="46" y="109"/>
                  </a:lnTo>
                  <a:lnTo>
                    <a:pt x="45" y="106"/>
                  </a:lnTo>
                  <a:lnTo>
                    <a:pt x="44" y="101"/>
                  </a:lnTo>
                  <a:lnTo>
                    <a:pt x="42" y="94"/>
                  </a:lnTo>
                  <a:lnTo>
                    <a:pt x="41" y="86"/>
                  </a:lnTo>
                  <a:lnTo>
                    <a:pt x="35" y="44"/>
                  </a:lnTo>
                </a:path>
              </a:pathLst>
            </a:custGeom>
            <a:solidFill>
              <a:srgbClr val="800000"/>
            </a:solidFill>
            <a:ln w="12700" cap="rnd">
              <a:solidFill>
                <a:srgbClr val="800000"/>
              </a:solidFill>
              <a:round/>
              <a:headEnd/>
              <a:tailEnd/>
            </a:ln>
          </p:spPr>
          <p:txBody>
            <a:bodyPr/>
            <a:lstStyle/>
            <a:p>
              <a:endParaRPr lang="en-US"/>
            </a:p>
          </p:txBody>
        </p:sp>
        <p:sp>
          <p:nvSpPr>
            <p:cNvPr id="71708" name="Freeform 112"/>
            <p:cNvSpPr>
              <a:spLocks/>
            </p:cNvSpPr>
            <p:nvPr/>
          </p:nvSpPr>
          <p:spPr bwMode="auto">
            <a:xfrm>
              <a:off x="4122" y="1521"/>
              <a:ext cx="49" cy="122"/>
            </a:xfrm>
            <a:custGeom>
              <a:avLst/>
              <a:gdLst>
                <a:gd name="T0" fmla="*/ 35 w 49"/>
                <a:gd name="T1" fmla="*/ 45 h 122"/>
                <a:gd name="T2" fmla="*/ 34 w 49"/>
                <a:gd name="T3" fmla="*/ 37 h 122"/>
                <a:gd name="T4" fmla="*/ 32 w 49"/>
                <a:gd name="T5" fmla="*/ 29 h 122"/>
                <a:gd name="T6" fmla="*/ 34 w 49"/>
                <a:gd name="T7" fmla="*/ 22 h 122"/>
                <a:gd name="T8" fmla="*/ 35 w 49"/>
                <a:gd name="T9" fmla="*/ 17 h 122"/>
                <a:gd name="T10" fmla="*/ 37 w 49"/>
                <a:gd name="T11" fmla="*/ 13 h 122"/>
                <a:gd name="T12" fmla="*/ 40 w 49"/>
                <a:gd name="T13" fmla="*/ 9 h 122"/>
                <a:gd name="T14" fmla="*/ 43 w 49"/>
                <a:gd name="T15" fmla="*/ 6 h 122"/>
                <a:gd name="T16" fmla="*/ 48 w 49"/>
                <a:gd name="T17" fmla="*/ 3 h 122"/>
                <a:gd name="T18" fmla="*/ 43 w 49"/>
                <a:gd name="T19" fmla="*/ 1 h 122"/>
                <a:gd name="T20" fmla="*/ 39 w 49"/>
                <a:gd name="T21" fmla="*/ 0 h 122"/>
                <a:gd name="T22" fmla="*/ 32 w 49"/>
                <a:gd name="T23" fmla="*/ 0 h 122"/>
                <a:gd name="T24" fmla="*/ 27 w 49"/>
                <a:gd name="T25" fmla="*/ 0 h 122"/>
                <a:gd name="T26" fmla="*/ 22 w 49"/>
                <a:gd name="T27" fmla="*/ 1 h 122"/>
                <a:gd name="T28" fmla="*/ 17 w 49"/>
                <a:gd name="T29" fmla="*/ 3 h 122"/>
                <a:gd name="T30" fmla="*/ 13 w 49"/>
                <a:gd name="T31" fmla="*/ 4 h 122"/>
                <a:gd name="T32" fmla="*/ 7 w 49"/>
                <a:gd name="T33" fmla="*/ 6 h 122"/>
                <a:gd name="T34" fmla="*/ 4 w 49"/>
                <a:gd name="T35" fmla="*/ 8 h 122"/>
                <a:gd name="T36" fmla="*/ 1 w 49"/>
                <a:gd name="T37" fmla="*/ 11 h 122"/>
                <a:gd name="T38" fmla="*/ 0 w 49"/>
                <a:gd name="T39" fmla="*/ 15 h 122"/>
                <a:gd name="T40" fmla="*/ 0 w 49"/>
                <a:gd name="T41" fmla="*/ 19 h 122"/>
                <a:gd name="T42" fmla="*/ 0 w 49"/>
                <a:gd name="T43" fmla="*/ 22 h 122"/>
                <a:gd name="T44" fmla="*/ 4 w 49"/>
                <a:gd name="T45" fmla="*/ 63 h 122"/>
                <a:gd name="T46" fmla="*/ 9 w 49"/>
                <a:gd name="T47" fmla="*/ 98 h 122"/>
                <a:gd name="T48" fmla="*/ 11 w 49"/>
                <a:gd name="T49" fmla="*/ 102 h 122"/>
                <a:gd name="T50" fmla="*/ 10 w 49"/>
                <a:gd name="T51" fmla="*/ 105 h 122"/>
                <a:gd name="T52" fmla="*/ 9 w 49"/>
                <a:gd name="T53" fmla="*/ 107 h 122"/>
                <a:gd name="T54" fmla="*/ 7 w 49"/>
                <a:gd name="T55" fmla="*/ 110 h 122"/>
                <a:gd name="T56" fmla="*/ 4 w 49"/>
                <a:gd name="T57" fmla="*/ 113 h 122"/>
                <a:gd name="T58" fmla="*/ 14 w 49"/>
                <a:gd name="T59" fmla="*/ 118 h 122"/>
                <a:gd name="T60" fmla="*/ 24 w 49"/>
                <a:gd name="T61" fmla="*/ 121 h 122"/>
                <a:gd name="T62" fmla="*/ 31 w 49"/>
                <a:gd name="T63" fmla="*/ 120 h 122"/>
                <a:gd name="T64" fmla="*/ 35 w 49"/>
                <a:gd name="T65" fmla="*/ 120 h 122"/>
                <a:gd name="T66" fmla="*/ 39 w 49"/>
                <a:gd name="T67" fmla="*/ 117 h 122"/>
                <a:gd name="T68" fmla="*/ 43 w 49"/>
                <a:gd name="T69" fmla="*/ 115 h 122"/>
                <a:gd name="T70" fmla="*/ 45 w 49"/>
                <a:gd name="T71" fmla="*/ 111 h 122"/>
                <a:gd name="T72" fmla="*/ 45 w 49"/>
                <a:gd name="T73" fmla="*/ 108 h 122"/>
                <a:gd name="T74" fmla="*/ 45 w 49"/>
                <a:gd name="T75" fmla="*/ 104 h 122"/>
                <a:gd name="T76" fmla="*/ 45 w 49"/>
                <a:gd name="T77" fmla="*/ 100 h 122"/>
                <a:gd name="T78" fmla="*/ 44 w 49"/>
                <a:gd name="T79" fmla="*/ 94 h 122"/>
                <a:gd name="T80" fmla="*/ 42 w 49"/>
                <a:gd name="T81" fmla="*/ 85 h 122"/>
                <a:gd name="T82" fmla="*/ 35 w 49"/>
                <a:gd name="T83" fmla="*/ 45 h 1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2"/>
                <a:gd name="T128" fmla="*/ 49 w 49"/>
                <a:gd name="T129" fmla="*/ 122 h 1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2">
                  <a:moveTo>
                    <a:pt x="35" y="45"/>
                  </a:moveTo>
                  <a:lnTo>
                    <a:pt x="34" y="37"/>
                  </a:lnTo>
                  <a:lnTo>
                    <a:pt x="32" y="29"/>
                  </a:lnTo>
                  <a:lnTo>
                    <a:pt x="34" y="22"/>
                  </a:lnTo>
                  <a:lnTo>
                    <a:pt x="35" y="17"/>
                  </a:lnTo>
                  <a:lnTo>
                    <a:pt x="37" y="13"/>
                  </a:lnTo>
                  <a:lnTo>
                    <a:pt x="40" y="9"/>
                  </a:lnTo>
                  <a:lnTo>
                    <a:pt x="43" y="6"/>
                  </a:lnTo>
                  <a:lnTo>
                    <a:pt x="48" y="3"/>
                  </a:lnTo>
                  <a:lnTo>
                    <a:pt x="43" y="1"/>
                  </a:lnTo>
                  <a:lnTo>
                    <a:pt x="39" y="0"/>
                  </a:lnTo>
                  <a:lnTo>
                    <a:pt x="32" y="0"/>
                  </a:lnTo>
                  <a:lnTo>
                    <a:pt x="27" y="0"/>
                  </a:lnTo>
                  <a:lnTo>
                    <a:pt x="22" y="1"/>
                  </a:lnTo>
                  <a:lnTo>
                    <a:pt x="17" y="3"/>
                  </a:lnTo>
                  <a:lnTo>
                    <a:pt x="13" y="4"/>
                  </a:lnTo>
                  <a:lnTo>
                    <a:pt x="7" y="6"/>
                  </a:lnTo>
                  <a:lnTo>
                    <a:pt x="4" y="8"/>
                  </a:lnTo>
                  <a:lnTo>
                    <a:pt x="1" y="11"/>
                  </a:lnTo>
                  <a:lnTo>
                    <a:pt x="0" y="15"/>
                  </a:lnTo>
                  <a:lnTo>
                    <a:pt x="0" y="19"/>
                  </a:lnTo>
                  <a:lnTo>
                    <a:pt x="0" y="22"/>
                  </a:lnTo>
                  <a:lnTo>
                    <a:pt x="4" y="63"/>
                  </a:lnTo>
                  <a:lnTo>
                    <a:pt x="9" y="98"/>
                  </a:lnTo>
                  <a:lnTo>
                    <a:pt x="11" y="102"/>
                  </a:lnTo>
                  <a:lnTo>
                    <a:pt x="10" y="105"/>
                  </a:lnTo>
                  <a:lnTo>
                    <a:pt x="9" y="107"/>
                  </a:lnTo>
                  <a:lnTo>
                    <a:pt x="7" y="110"/>
                  </a:lnTo>
                  <a:lnTo>
                    <a:pt x="4" y="113"/>
                  </a:lnTo>
                  <a:lnTo>
                    <a:pt x="14" y="118"/>
                  </a:lnTo>
                  <a:lnTo>
                    <a:pt x="24" y="121"/>
                  </a:lnTo>
                  <a:lnTo>
                    <a:pt x="31" y="120"/>
                  </a:lnTo>
                  <a:lnTo>
                    <a:pt x="35" y="120"/>
                  </a:lnTo>
                  <a:lnTo>
                    <a:pt x="39" y="117"/>
                  </a:lnTo>
                  <a:lnTo>
                    <a:pt x="43" y="115"/>
                  </a:lnTo>
                  <a:lnTo>
                    <a:pt x="45" y="111"/>
                  </a:lnTo>
                  <a:lnTo>
                    <a:pt x="45" y="108"/>
                  </a:lnTo>
                  <a:lnTo>
                    <a:pt x="45" y="104"/>
                  </a:lnTo>
                  <a:lnTo>
                    <a:pt x="45" y="100"/>
                  </a:lnTo>
                  <a:lnTo>
                    <a:pt x="44" y="94"/>
                  </a:lnTo>
                  <a:lnTo>
                    <a:pt x="42" y="85"/>
                  </a:lnTo>
                  <a:lnTo>
                    <a:pt x="35" y="45"/>
                  </a:lnTo>
                </a:path>
              </a:pathLst>
            </a:custGeom>
            <a:solidFill>
              <a:srgbClr val="800000"/>
            </a:solidFill>
            <a:ln w="12700" cap="rnd">
              <a:solidFill>
                <a:srgbClr val="800000"/>
              </a:solidFill>
              <a:round/>
              <a:headEnd/>
              <a:tailEnd/>
            </a:ln>
          </p:spPr>
          <p:txBody>
            <a:bodyPr/>
            <a:lstStyle/>
            <a:p>
              <a:endParaRPr lang="en-US"/>
            </a:p>
          </p:txBody>
        </p:sp>
        <p:sp>
          <p:nvSpPr>
            <p:cNvPr id="71709" name="Freeform 113"/>
            <p:cNvSpPr>
              <a:spLocks/>
            </p:cNvSpPr>
            <p:nvPr/>
          </p:nvSpPr>
          <p:spPr bwMode="auto">
            <a:xfrm>
              <a:off x="3976" y="1595"/>
              <a:ext cx="49" cy="120"/>
            </a:xfrm>
            <a:custGeom>
              <a:avLst/>
              <a:gdLst>
                <a:gd name="T0" fmla="*/ 34 w 49"/>
                <a:gd name="T1" fmla="*/ 44 h 120"/>
                <a:gd name="T2" fmla="*/ 33 w 49"/>
                <a:gd name="T3" fmla="*/ 37 h 120"/>
                <a:gd name="T4" fmla="*/ 33 w 49"/>
                <a:gd name="T5" fmla="*/ 29 h 120"/>
                <a:gd name="T6" fmla="*/ 33 w 49"/>
                <a:gd name="T7" fmla="*/ 22 h 120"/>
                <a:gd name="T8" fmla="*/ 34 w 49"/>
                <a:gd name="T9" fmla="*/ 17 h 120"/>
                <a:gd name="T10" fmla="*/ 37 w 49"/>
                <a:gd name="T11" fmla="*/ 13 h 120"/>
                <a:gd name="T12" fmla="*/ 39 w 49"/>
                <a:gd name="T13" fmla="*/ 9 h 120"/>
                <a:gd name="T14" fmla="*/ 42 w 49"/>
                <a:gd name="T15" fmla="*/ 6 h 120"/>
                <a:gd name="T16" fmla="*/ 48 w 49"/>
                <a:gd name="T17" fmla="*/ 3 h 120"/>
                <a:gd name="T18" fmla="*/ 43 w 49"/>
                <a:gd name="T19" fmla="*/ 1 h 120"/>
                <a:gd name="T20" fmla="*/ 38 w 49"/>
                <a:gd name="T21" fmla="*/ 0 h 120"/>
                <a:gd name="T22" fmla="*/ 32 w 49"/>
                <a:gd name="T23" fmla="*/ 0 h 120"/>
                <a:gd name="T24" fmla="*/ 26 w 49"/>
                <a:gd name="T25" fmla="*/ 0 h 120"/>
                <a:gd name="T26" fmla="*/ 21 w 49"/>
                <a:gd name="T27" fmla="*/ 2 h 120"/>
                <a:gd name="T28" fmla="*/ 16 w 49"/>
                <a:gd name="T29" fmla="*/ 3 h 120"/>
                <a:gd name="T30" fmla="*/ 11 w 49"/>
                <a:gd name="T31" fmla="*/ 4 h 120"/>
                <a:gd name="T32" fmla="*/ 7 w 49"/>
                <a:gd name="T33" fmla="*/ 7 h 120"/>
                <a:gd name="T34" fmla="*/ 2 w 49"/>
                <a:gd name="T35" fmla="*/ 8 h 120"/>
                <a:gd name="T36" fmla="*/ 1 w 49"/>
                <a:gd name="T37" fmla="*/ 12 h 120"/>
                <a:gd name="T38" fmla="*/ 0 w 49"/>
                <a:gd name="T39" fmla="*/ 15 h 120"/>
                <a:gd name="T40" fmla="*/ 0 w 49"/>
                <a:gd name="T41" fmla="*/ 18 h 120"/>
                <a:gd name="T42" fmla="*/ 0 w 49"/>
                <a:gd name="T43" fmla="*/ 22 h 120"/>
                <a:gd name="T44" fmla="*/ 3 w 49"/>
                <a:gd name="T45" fmla="*/ 63 h 120"/>
                <a:gd name="T46" fmla="*/ 10 w 49"/>
                <a:gd name="T47" fmla="*/ 98 h 120"/>
                <a:gd name="T48" fmla="*/ 9 w 49"/>
                <a:gd name="T49" fmla="*/ 104 h 120"/>
                <a:gd name="T50" fmla="*/ 10 w 49"/>
                <a:gd name="T51" fmla="*/ 105 h 120"/>
                <a:gd name="T52" fmla="*/ 10 w 49"/>
                <a:gd name="T53" fmla="*/ 108 h 120"/>
                <a:gd name="T54" fmla="*/ 8 w 49"/>
                <a:gd name="T55" fmla="*/ 111 h 120"/>
                <a:gd name="T56" fmla="*/ 5 w 49"/>
                <a:gd name="T57" fmla="*/ 112 h 120"/>
                <a:gd name="T58" fmla="*/ 16 w 49"/>
                <a:gd name="T59" fmla="*/ 116 h 120"/>
                <a:gd name="T60" fmla="*/ 25 w 49"/>
                <a:gd name="T61" fmla="*/ 119 h 120"/>
                <a:gd name="T62" fmla="*/ 30 w 49"/>
                <a:gd name="T63" fmla="*/ 119 h 120"/>
                <a:gd name="T64" fmla="*/ 34 w 49"/>
                <a:gd name="T65" fmla="*/ 118 h 120"/>
                <a:gd name="T66" fmla="*/ 37 w 49"/>
                <a:gd name="T67" fmla="*/ 117 h 120"/>
                <a:gd name="T68" fmla="*/ 41 w 49"/>
                <a:gd name="T69" fmla="*/ 115 h 120"/>
                <a:gd name="T70" fmla="*/ 44 w 49"/>
                <a:gd name="T71" fmla="*/ 113 h 120"/>
                <a:gd name="T72" fmla="*/ 44 w 49"/>
                <a:gd name="T73" fmla="*/ 111 h 120"/>
                <a:gd name="T74" fmla="*/ 44 w 49"/>
                <a:gd name="T75" fmla="*/ 108 h 120"/>
                <a:gd name="T76" fmla="*/ 44 w 49"/>
                <a:gd name="T77" fmla="*/ 105 h 120"/>
                <a:gd name="T78" fmla="*/ 43 w 49"/>
                <a:gd name="T79" fmla="*/ 100 h 120"/>
                <a:gd name="T80" fmla="*/ 41 w 49"/>
                <a:gd name="T81" fmla="*/ 93 h 120"/>
                <a:gd name="T82" fmla="*/ 39 w 49"/>
                <a:gd name="T83" fmla="*/ 85 h 120"/>
                <a:gd name="T84" fmla="*/ 34 w 49"/>
                <a:gd name="T85" fmla="*/ 44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
                <a:gd name="T130" fmla="*/ 0 h 120"/>
                <a:gd name="T131" fmla="*/ 49 w 49"/>
                <a:gd name="T132" fmla="*/ 120 h 12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 h="120">
                  <a:moveTo>
                    <a:pt x="34" y="44"/>
                  </a:moveTo>
                  <a:lnTo>
                    <a:pt x="33" y="37"/>
                  </a:lnTo>
                  <a:lnTo>
                    <a:pt x="33" y="29"/>
                  </a:lnTo>
                  <a:lnTo>
                    <a:pt x="33" y="22"/>
                  </a:lnTo>
                  <a:lnTo>
                    <a:pt x="34" y="17"/>
                  </a:lnTo>
                  <a:lnTo>
                    <a:pt x="37" y="13"/>
                  </a:lnTo>
                  <a:lnTo>
                    <a:pt x="39" y="9"/>
                  </a:lnTo>
                  <a:lnTo>
                    <a:pt x="42" y="6"/>
                  </a:lnTo>
                  <a:lnTo>
                    <a:pt x="48" y="3"/>
                  </a:lnTo>
                  <a:lnTo>
                    <a:pt x="43" y="1"/>
                  </a:lnTo>
                  <a:lnTo>
                    <a:pt x="38" y="0"/>
                  </a:lnTo>
                  <a:lnTo>
                    <a:pt x="32" y="0"/>
                  </a:lnTo>
                  <a:lnTo>
                    <a:pt x="26" y="0"/>
                  </a:lnTo>
                  <a:lnTo>
                    <a:pt x="21" y="2"/>
                  </a:lnTo>
                  <a:lnTo>
                    <a:pt x="16" y="3"/>
                  </a:lnTo>
                  <a:lnTo>
                    <a:pt x="11" y="4"/>
                  </a:lnTo>
                  <a:lnTo>
                    <a:pt x="7" y="7"/>
                  </a:lnTo>
                  <a:lnTo>
                    <a:pt x="2" y="8"/>
                  </a:lnTo>
                  <a:lnTo>
                    <a:pt x="1" y="12"/>
                  </a:lnTo>
                  <a:lnTo>
                    <a:pt x="0" y="15"/>
                  </a:lnTo>
                  <a:lnTo>
                    <a:pt x="0" y="18"/>
                  </a:lnTo>
                  <a:lnTo>
                    <a:pt x="0" y="22"/>
                  </a:lnTo>
                  <a:lnTo>
                    <a:pt x="3" y="63"/>
                  </a:lnTo>
                  <a:lnTo>
                    <a:pt x="10" y="98"/>
                  </a:lnTo>
                  <a:lnTo>
                    <a:pt x="9" y="104"/>
                  </a:lnTo>
                  <a:lnTo>
                    <a:pt x="10" y="105"/>
                  </a:lnTo>
                  <a:lnTo>
                    <a:pt x="10" y="108"/>
                  </a:lnTo>
                  <a:lnTo>
                    <a:pt x="8" y="111"/>
                  </a:lnTo>
                  <a:lnTo>
                    <a:pt x="5" y="112"/>
                  </a:lnTo>
                  <a:lnTo>
                    <a:pt x="16" y="116"/>
                  </a:lnTo>
                  <a:lnTo>
                    <a:pt x="25" y="119"/>
                  </a:lnTo>
                  <a:lnTo>
                    <a:pt x="30" y="119"/>
                  </a:lnTo>
                  <a:lnTo>
                    <a:pt x="34" y="118"/>
                  </a:lnTo>
                  <a:lnTo>
                    <a:pt x="37" y="117"/>
                  </a:lnTo>
                  <a:lnTo>
                    <a:pt x="41" y="115"/>
                  </a:lnTo>
                  <a:lnTo>
                    <a:pt x="44" y="113"/>
                  </a:lnTo>
                  <a:lnTo>
                    <a:pt x="44" y="111"/>
                  </a:lnTo>
                  <a:lnTo>
                    <a:pt x="44" y="108"/>
                  </a:lnTo>
                  <a:lnTo>
                    <a:pt x="44" y="105"/>
                  </a:lnTo>
                  <a:lnTo>
                    <a:pt x="43" y="100"/>
                  </a:lnTo>
                  <a:lnTo>
                    <a:pt x="41" y="93"/>
                  </a:lnTo>
                  <a:lnTo>
                    <a:pt x="39" y="85"/>
                  </a:lnTo>
                  <a:lnTo>
                    <a:pt x="34" y="44"/>
                  </a:lnTo>
                </a:path>
              </a:pathLst>
            </a:custGeom>
            <a:solidFill>
              <a:srgbClr val="800000"/>
            </a:solidFill>
            <a:ln w="12700" cap="rnd">
              <a:solidFill>
                <a:srgbClr val="800000"/>
              </a:solidFill>
              <a:round/>
              <a:headEnd/>
              <a:tailEnd/>
            </a:ln>
          </p:spPr>
          <p:txBody>
            <a:bodyPr/>
            <a:lstStyle/>
            <a:p>
              <a:endParaRPr lang="en-US"/>
            </a:p>
          </p:txBody>
        </p:sp>
        <p:sp>
          <p:nvSpPr>
            <p:cNvPr id="71710" name="Freeform 114"/>
            <p:cNvSpPr>
              <a:spLocks/>
            </p:cNvSpPr>
            <p:nvPr/>
          </p:nvSpPr>
          <p:spPr bwMode="auto">
            <a:xfrm>
              <a:off x="4422" y="1373"/>
              <a:ext cx="49" cy="121"/>
            </a:xfrm>
            <a:custGeom>
              <a:avLst/>
              <a:gdLst>
                <a:gd name="T0" fmla="*/ 35 w 49"/>
                <a:gd name="T1" fmla="*/ 45 h 121"/>
                <a:gd name="T2" fmla="*/ 34 w 49"/>
                <a:gd name="T3" fmla="*/ 37 h 121"/>
                <a:gd name="T4" fmla="*/ 32 w 49"/>
                <a:gd name="T5" fmla="*/ 29 h 121"/>
                <a:gd name="T6" fmla="*/ 34 w 49"/>
                <a:gd name="T7" fmla="*/ 22 h 121"/>
                <a:gd name="T8" fmla="*/ 35 w 49"/>
                <a:gd name="T9" fmla="*/ 17 h 121"/>
                <a:gd name="T10" fmla="*/ 37 w 49"/>
                <a:gd name="T11" fmla="*/ 13 h 121"/>
                <a:gd name="T12" fmla="*/ 40 w 49"/>
                <a:gd name="T13" fmla="*/ 9 h 121"/>
                <a:gd name="T14" fmla="*/ 43 w 49"/>
                <a:gd name="T15" fmla="*/ 5 h 121"/>
                <a:gd name="T16" fmla="*/ 48 w 49"/>
                <a:gd name="T17" fmla="*/ 3 h 121"/>
                <a:gd name="T18" fmla="*/ 43 w 49"/>
                <a:gd name="T19" fmla="*/ 1 h 121"/>
                <a:gd name="T20" fmla="*/ 39 w 49"/>
                <a:gd name="T21" fmla="*/ 0 h 121"/>
                <a:gd name="T22" fmla="*/ 32 w 49"/>
                <a:gd name="T23" fmla="*/ 0 h 121"/>
                <a:gd name="T24" fmla="*/ 27 w 49"/>
                <a:gd name="T25" fmla="*/ 0 h 121"/>
                <a:gd name="T26" fmla="*/ 22 w 49"/>
                <a:gd name="T27" fmla="*/ 1 h 121"/>
                <a:gd name="T28" fmla="*/ 17 w 49"/>
                <a:gd name="T29" fmla="*/ 3 h 121"/>
                <a:gd name="T30" fmla="*/ 13 w 49"/>
                <a:gd name="T31" fmla="*/ 4 h 121"/>
                <a:gd name="T32" fmla="*/ 7 w 49"/>
                <a:gd name="T33" fmla="*/ 6 h 121"/>
                <a:gd name="T34" fmla="*/ 4 w 49"/>
                <a:gd name="T35" fmla="*/ 8 h 121"/>
                <a:gd name="T36" fmla="*/ 1 w 49"/>
                <a:gd name="T37" fmla="*/ 11 h 121"/>
                <a:gd name="T38" fmla="*/ 0 w 49"/>
                <a:gd name="T39" fmla="*/ 15 h 121"/>
                <a:gd name="T40" fmla="*/ 0 w 49"/>
                <a:gd name="T41" fmla="*/ 18 h 121"/>
                <a:gd name="T42" fmla="*/ 0 w 49"/>
                <a:gd name="T43" fmla="*/ 22 h 121"/>
                <a:gd name="T44" fmla="*/ 4 w 49"/>
                <a:gd name="T45" fmla="*/ 62 h 121"/>
                <a:gd name="T46" fmla="*/ 9 w 49"/>
                <a:gd name="T47" fmla="*/ 97 h 121"/>
                <a:gd name="T48" fmla="*/ 11 w 49"/>
                <a:gd name="T49" fmla="*/ 102 h 121"/>
                <a:gd name="T50" fmla="*/ 10 w 49"/>
                <a:gd name="T51" fmla="*/ 104 h 121"/>
                <a:gd name="T52" fmla="*/ 9 w 49"/>
                <a:gd name="T53" fmla="*/ 106 h 121"/>
                <a:gd name="T54" fmla="*/ 7 w 49"/>
                <a:gd name="T55" fmla="*/ 109 h 121"/>
                <a:gd name="T56" fmla="*/ 4 w 49"/>
                <a:gd name="T57" fmla="*/ 112 h 121"/>
                <a:gd name="T58" fmla="*/ 14 w 49"/>
                <a:gd name="T59" fmla="*/ 117 h 121"/>
                <a:gd name="T60" fmla="*/ 24 w 49"/>
                <a:gd name="T61" fmla="*/ 120 h 121"/>
                <a:gd name="T62" fmla="*/ 31 w 49"/>
                <a:gd name="T63" fmla="*/ 119 h 121"/>
                <a:gd name="T64" fmla="*/ 35 w 49"/>
                <a:gd name="T65" fmla="*/ 119 h 121"/>
                <a:gd name="T66" fmla="*/ 39 w 49"/>
                <a:gd name="T67" fmla="*/ 116 h 121"/>
                <a:gd name="T68" fmla="*/ 43 w 49"/>
                <a:gd name="T69" fmla="*/ 114 h 121"/>
                <a:gd name="T70" fmla="*/ 45 w 49"/>
                <a:gd name="T71" fmla="*/ 110 h 121"/>
                <a:gd name="T72" fmla="*/ 45 w 49"/>
                <a:gd name="T73" fmla="*/ 107 h 121"/>
                <a:gd name="T74" fmla="*/ 45 w 49"/>
                <a:gd name="T75" fmla="*/ 103 h 121"/>
                <a:gd name="T76" fmla="*/ 45 w 49"/>
                <a:gd name="T77" fmla="*/ 99 h 121"/>
                <a:gd name="T78" fmla="*/ 44 w 49"/>
                <a:gd name="T79" fmla="*/ 93 h 121"/>
                <a:gd name="T80" fmla="*/ 42 w 49"/>
                <a:gd name="T81" fmla="*/ 84 h 121"/>
                <a:gd name="T82" fmla="*/ 35 w 49"/>
                <a:gd name="T83" fmla="*/ 45 h 1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1"/>
                <a:gd name="T128" fmla="*/ 49 w 49"/>
                <a:gd name="T129" fmla="*/ 121 h 12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1">
                  <a:moveTo>
                    <a:pt x="35" y="45"/>
                  </a:moveTo>
                  <a:lnTo>
                    <a:pt x="34" y="37"/>
                  </a:lnTo>
                  <a:lnTo>
                    <a:pt x="32" y="29"/>
                  </a:lnTo>
                  <a:lnTo>
                    <a:pt x="34" y="22"/>
                  </a:lnTo>
                  <a:lnTo>
                    <a:pt x="35" y="17"/>
                  </a:lnTo>
                  <a:lnTo>
                    <a:pt x="37" y="13"/>
                  </a:lnTo>
                  <a:lnTo>
                    <a:pt x="40" y="9"/>
                  </a:lnTo>
                  <a:lnTo>
                    <a:pt x="43" y="5"/>
                  </a:lnTo>
                  <a:lnTo>
                    <a:pt x="48" y="3"/>
                  </a:lnTo>
                  <a:lnTo>
                    <a:pt x="43" y="1"/>
                  </a:lnTo>
                  <a:lnTo>
                    <a:pt x="39" y="0"/>
                  </a:lnTo>
                  <a:lnTo>
                    <a:pt x="32" y="0"/>
                  </a:lnTo>
                  <a:lnTo>
                    <a:pt x="27" y="0"/>
                  </a:lnTo>
                  <a:lnTo>
                    <a:pt x="22" y="1"/>
                  </a:lnTo>
                  <a:lnTo>
                    <a:pt x="17" y="3"/>
                  </a:lnTo>
                  <a:lnTo>
                    <a:pt x="13" y="4"/>
                  </a:lnTo>
                  <a:lnTo>
                    <a:pt x="7" y="6"/>
                  </a:lnTo>
                  <a:lnTo>
                    <a:pt x="4" y="8"/>
                  </a:lnTo>
                  <a:lnTo>
                    <a:pt x="1" y="11"/>
                  </a:lnTo>
                  <a:lnTo>
                    <a:pt x="0" y="15"/>
                  </a:lnTo>
                  <a:lnTo>
                    <a:pt x="0" y="18"/>
                  </a:lnTo>
                  <a:lnTo>
                    <a:pt x="0" y="22"/>
                  </a:lnTo>
                  <a:lnTo>
                    <a:pt x="4" y="62"/>
                  </a:lnTo>
                  <a:lnTo>
                    <a:pt x="9" y="97"/>
                  </a:lnTo>
                  <a:lnTo>
                    <a:pt x="11" y="102"/>
                  </a:lnTo>
                  <a:lnTo>
                    <a:pt x="10" y="104"/>
                  </a:lnTo>
                  <a:lnTo>
                    <a:pt x="9" y="106"/>
                  </a:lnTo>
                  <a:lnTo>
                    <a:pt x="7" y="109"/>
                  </a:lnTo>
                  <a:lnTo>
                    <a:pt x="4" y="112"/>
                  </a:lnTo>
                  <a:lnTo>
                    <a:pt x="14" y="117"/>
                  </a:lnTo>
                  <a:lnTo>
                    <a:pt x="24" y="120"/>
                  </a:lnTo>
                  <a:lnTo>
                    <a:pt x="31" y="119"/>
                  </a:lnTo>
                  <a:lnTo>
                    <a:pt x="35" y="119"/>
                  </a:lnTo>
                  <a:lnTo>
                    <a:pt x="39" y="116"/>
                  </a:lnTo>
                  <a:lnTo>
                    <a:pt x="43" y="114"/>
                  </a:lnTo>
                  <a:lnTo>
                    <a:pt x="45" y="110"/>
                  </a:lnTo>
                  <a:lnTo>
                    <a:pt x="45" y="107"/>
                  </a:lnTo>
                  <a:lnTo>
                    <a:pt x="45" y="103"/>
                  </a:lnTo>
                  <a:lnTo>
                    <a:pt x="45" y="99"/>
                  </a:lnTo>
                  <a:lnTo>
                    <a:pt x="44" y="93"/>
                  </a:lnTo>
                  <a:lnTo>
                    <a:pt x="42" y="84"/>
                  </a:lnTo>
                  <a:lnTo>
                    <a:pt x="35" y="45"/>
                  </a:lnTo>
                </a:path>
              </a:pathLst>
            </a:custGeom>
            <a:solidFill>
              <a:srgbClr val="800000"/>
            </a:solidFill>
            <a:ln w="12700" cap="rnd">
              <a:solidFill>
                <a:srgbClr val="800000"/>
              </a:solidFill>
              <a:round/>
              <a:headEnd/>
              <a:tailEnd/>
            </a:ln>
          </p:spPr>
          <p:txBody>
            <a:bodyPr/>
            <a:lstStyle/>
            <a:p>
              <a:endParaRPr lang="en-US"/>
            </a:p>
          </p:txBody>
        </p:sp>
        <p:sp>
          <p:nvSpPr>
            <p:cNvPr id="71711" name="Freeform 115"/>
            <p:cNvSpPr>
              <a:spLocks/>
            </p:cNvSpPr>
            <p:nvPr/>
          </p:nvSpPr>
          <p:spPr bwMode="auto">
            <a:xfrm>
              <a:off x="4274" y="1445"/>
              <a:ext cx="51" cy="122"/>
            </a:xfrm>
            <a:custGeom>
              <a:avLst/>
              <a:gdLst>
                <a:gd name="T0" fmla="*/ 35 w 51"/>
                <a:gd name="T1" fmla="*/ 45 h 122"/>
                <a:gd name="T2" fmla="*/ 34 w 51"/>
                <a:gd name="T3" fmla="*/ 38 h 122"/>
                <a:gd name="T4" fmla="*/ 35 w 51"/>
                <a:gd name="T5" fmla="*/ 30 h 122"/>
                <a:gd name="T6" fmla="*/ 35 w 51"/>
                <a:gd name="T7" fmla="*/ 22 h 122"/>
                <a:gd name="T8" fmla="*/ 36 w 51"/>
                <a:gd name="T9" fmla="*/ 18 h 122"/>
                <a:gd name="T10" fmla="*/ 38 w 51"/>
                <a:gd name="T11" fmla="*/ 13 h 122"/>
                <a:gd name="T12" fmla="*/ 40 w 51"/>
                <a:gd name="T13" fmla="*/ 9 h 122"/>
                <a:gd name="T14" fmla="*/ 43 w 51"/>
                <a:gd name="T15" fmla="*/ 6 h 122"/>
                <a:gd name="T16" fmla="*/ 50 w 51"/>
                <a:gd name="T17" fmla="*/ 3 h 122"/>
                <a:gd name="T18" fmla="*/ 45 w 51"/>
                <a:gd name="T19" fmla="*/ 1 h 122"/>
                <a:gd name="T20" fmla="*/ 40 w 51"/>
                <a:gd name="T21" fmla="*/ 0 h 122"/>
                <a:gd name="T22" fmla="*/ 33 w 51"/>
                <a:gd name="T23" fmla="*/ 0 h 122"/>
                <a:gd name="T24" fmla="*/ 27 w 51"/>
                <a:gd name="T25" fmla="*/ 0 h 122"/>
                <a:gd name="T26" fmla="*/ 22 w 51"/>
                <a:gd name="T27" fmla="*/ 2 h 122"/>
                <a:gd name="T28" fmla="*/ 17 w 51"/>
                <a:gd name="T29" fmla="*/ 3 h 122"/>
                <a:gd name="T30" fmla="*/ 12 w 51"/>
                <a:gd name="T31" fmla="*/ 4 h 122"/>
                <a:gd name="T32" fmla="*/ 7 w 51"/>
                <a:gd name="T33" fmla="*/ 7 h 122"/>
                <a:gd name="T34" fmla="*/ 3 w 51"/>
                <a:gd name="T35" fmla="*/ 9 h 122"/>
                <a:gd name="T36" fmla="*/ 2 w 51"/>
                <a:gd name="T37" fmla="*/ 12 h 122"/>
                <a:gd name="T38" fmla="*/ 1 w 51"/>
                <a:gd name="T39" fmla="*/ 15 h 122"/>
                <a:gd name="T40" fmla="*/ 0 w 51"/>
                <a:gd name="T41" fmla="*/ 18 h 122"/>
                <a:gd name="T42" fmla="*/ 1 w 51"/>
                <a:gd name="T43" fmla="*/ 23 h 122"/>
                <a:gd name="T44" fmla="*/ 3 w 51"/>
                <a:gd name="T45" fmla="*/ 64 h 122"/>
                <a:gd name="T46" fmla="*/ 10 w 51"/>
                <a:gd name="T47" fmla="*/ 100 h 122"/>
                <a:gd name="T48" fmla="*/ 10 w 51"/>
                <a:gd name="T49" fmla="*/ 105 h 122"/>
                <a:gd name="T50" fmla="*/ 11 w 51"/>
                <a:gd name="T51" fmla="*/ 107 h 122"/>
                <a:gd name="T52" fmla="*/ 11 w 51"/>
                <a:gd name="T53" fmla="*/ 110 h 122"/>
                <a:gd name="T54" fmla="*/ 9 w 51"/>
                <a:gd name="T55" fmla="*/ 112 h 122"/>
                <a:gd name="T56" fmla="*/ 6 w 51"/>
                <a:gd name="T57" fmla="*/ 114 h 122"/>
                <a:gd name="T58" fmla="*/ 17 w 51"/>
                <a:gd name="T59" fmla="*/ 118 h 122"/>
                <a:gd name="T60" fmla="*/ 26 w 51"/>
                <a:gd name="T61" fmla="*/ 121 h 122"/>
                <a:gd name="T62" fmla="*/ 31 w 51"/>
                <a:gd name="T63" fmla="*/ 121 h 122"/>
                <a:gd name="T64" fmla="*/ 35 w 51"/>
                <a:gd name="T65" fmla="*/ 120 h 122"/>
                <a:gd name="T66" fmla="*/ 39 w 51"/>
                <a:gd name="T67" fmla="*/ 119 h 122"/>
                <a:gd name="T68" fmla="*/ 43 w 51"/>
                <a:gd name="T69" fmla="*/ 117 h 122"/>
                <a:gd name="T70" fmla="*/ 45 w 51"/>
                <a:gd name="T71" fmla="*/ 115 h 122"/>
                <a:gd name="T72" fmla="*/ 46 w 51"/>
                <a:gd name="T73" fmla="*/ 112 h 122"/>
                <a:gd name="T74" fmla="*/ 46 w 51"/>
                <a:gd name="T75" fmla="*/ 110 h 122"/>
                <a:gd name="T76" fmla="*/ 45 w 51"/>
                <a:gd name="T77" fmla="*/ 107 h 122"/>
                <a:gd name="T78" fmla="*/ 44 w 51"/>
                <a:gd name="T79" fmla="*/ 102 h 122"/>
                <a:gd name="T80" fmla="*/ 42 w 51"/>
                <a:gd name="T81" fmla="*/ 94 h 122"/>
                <a:gd name="T82" fmla="*/ 41 w 51"/>
                <a:gd name="T83" fmla="*/ 87 h 122"/>
                <a:gd name="T84" fmla="*/ 35 w 51"/>
                <a:gd name="T85" fmla="*/ 45 h 1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22"/>
                <a:gd name="T131" fmla="*/ 51 w 51"/>
                <a:gd name="T132" fmla="*/ 122 h 12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22">
                  <a:moveTo>
                    <a:pt x="35" y="45"/>
                  </a:moveTo>
                  <a:lnTo>
                    <a:pt x="34" y="38"/>
                  </a:lnTo>
                  <a:lnTo>
                    <a:pt x="35" y="30"/>
                  </a:lnTo>
                  <a:lnTo>
                    <a:pt x="35" y="22"/>
                  </a:lnTo>
                  <a:lnTo>
                    <a:pt x="36" y="18"/>
                  </a:lnTo>
                  <a:lnTo>
                    <a:pt x="38" y="13"/>
                  </a:lnTo>
                  <a:lnTo>
                    <a:pt x="40" y="9"/>
                  </a:lnTo>
                  <a:lnTo>
                    <a:pt x="43" y="6"/>
                  </a:lnTo>
                  <a:lnTo>
                    <a:pt x="50" y="3"/>
                  </a:lnTo>
                  <a:lnTo>
                    <a:pt x="45" y="1"/>
                  </a:lnTo>
                  <a:lnTo>
                    <a:pt x="40" y="0"/>
                  </a:lnTo>
                  <a:lnTo>
                    <a:pt x="33" y="0"/>
                  </a:lnTo>
                  <a:lnTo>
                    <a:pt x="27" y="0"/>
                  </a:lnTo>
                  <a:lnTo>
                    <a:pt x="22" y="2"/>
                  </a:lnTo>
                  <a:lnTo>
                    <a:pt x="17" y="3"/>
                  </a:lnTo>
                  <a:lnTo>
                    <a:pt x="12" y="4"/>
                  </a:lnTo>
                  <a:lnTo>
                    <a:pt x="7" y="7"/>
                  </a:lnTo>
                  <a:lnTo>
                    <a:pt x="3" y="9"/>
                  </a:lnTo>
                  <a:lnTo>
                    <a:pt x="2" y="12"/>
                  </a:lnTo>
                  <a:lnTo>
                    <a:pt x="1" y="15"/>
                  </a:lnTo>
                  <a:lnTo>
                    <a:pt x="0" y="18"/>
                  </a:lnTo>
                  <a:lnTo>
                    <a:pt x="1" y="23"/>
                  </a:lnTo>
                  <a:lnTo>
                    <a:pt x="3" y="64"/>
                  </a:lnTo>
                  <a:lnTo>
                    <a:pt x="10" y="100"/>
                  </a:lnTo>
                  <a:lnTo>
                    <a:pt x="10" y="105"/>
                  </a:lnTo>
                  <a:lnTo>
                    <a:pt x="11" y="107"/>
                  </a:lnTo>
                  <a:lnTo>
                    <a:pt x="11" y="110"/>
                  </a:lnTo>
                  <a:lnTo>
                    <a:pt x="9" y="112"/>
                  </a:lnTo>
                  <a:lnTo>
                    <a:pt x="6" y="114"/>
                  </a:lnTo>
                  <a:lnTo>
                    <a:pt x="17" y="118"/>
                  </a:lnTo>
                  <a:lnTo>
                    <a:pt x="26" y="121"/>
                  </a:lnTo>
                  <a:lnTo>
                    <a:pt x="31" y="121"/>
                  </a:lnTo>
                  <a:lnTo>
                    <a:pt x="35" y="120"/>
                  </a:lnTo>
                  <a:lnTo>
                    <a:pt x="39" y="119"/>
                  </a:lnTo>
                  <a:lnTo>
                    <a:pt x="43" y="117"/>
                  </a:lnTo>
                  <a:lnTo>
                    <a:pt x="45" y="115"/>
                  </a:lnTo>
                  <a:lnTo>
                    <a:pt x="46" y="112"/>
                  </a:lnTo>
                  <a:lnTo>
                    <a:pt x="46" y="110"/>
                  </a:lnTo>
                  <a:lnTo>
                    <a:pt x="45" y="107"/>
                  </a:lnTo>
                  <a:lnTo>
                    <a:pt x="44" y="102"/>
                  </a:lnTo>
                  <a:lnTo>
                    <a:pt x="42" y="94"/>
                  </a:lnTo>
                  <a:lnTo>
                    <a:pt x="41" y="87"/>
                  </a:lnTo>
                  <a:lnTo>
                    <a:pt x="35" y="45"/>
                  </a:lnTo>
                </a:path>
              </a:pathLst>
            </a:custGeom>
            <a:solidFill>
              <a:srgbClr val="800000"/>
            </a:solidFill>
            <a:ln w="12700" cap="rnd">
              <a:solidFill>
                <a:srgbClr val="800000"/>
              </a:solidFill>
              <a:round/>
              <a:headEnd/>
              <a:tailEnd/>
            </a:ln>
          </p:spPr>
          <p:txBody>
            <a:bodyPr/>
            <a:lstStyle/>
            <a:p>
              <a:endParaRPr lang="en-US"/>
            </a:p>
          </p:txBody>
        </p:sp>
        <p:sp>
          <p:nvSpPr>
            <p:cNvPr id="71712" name="Freeform 116"/>
            <p:cNvSpPr>
              <a:spLocks/>
            </p:cNvSpPr>
            <p:nvPr/>
          </p:nvSpPr>
          <p:spPr bwMode="auto">
            <a:xfrm>
              <a:off x="4722" y="1225"/>
              <a:ext cx="48" cy="122"/>
            </a:xfrm>
            <a:custGeom>
              <a:avLst/>
              <a:gdLst>
                <a:gd name="T0" fmla="*/ 35 w 48"/>
                <a:gd name="T1" fmla="*/ 45 h 122"/>
                <a:gd name="T2" fmla="*/ 33 w 48"/>
                <a:gd name="T3" fmla="*/ 37 h 122"/>
                <a:gd name="T4" fmla="*/ 32 w 48"/>
                <a:gd name="T5" fmla="*/ 29 h 122"/>
                <a:gd name="T6" fmla="*/ 34 w 48"/>
                <a:gd name="T7" fmla="*/ 22 h 122"/>
                <a:gd name="T8" fmla="*/ 34 w 48"/>
                <a:gd name="T9" fmla="*/ 17 h 122"/>
                <a:gd name="T10" fmla="*/ 36 w 48"/>
                <a:gd name="T11" fmla="*/ 13 h 122"/>
                <a:gd name="T12" fmla="*/ 39 w 48"/>
                <a:gd name="T13" fmla="*/ 9 h 122"/>
                <a:gd name="T14" fmla="*/ 43 w 48"/>
                <a:gd name="T15" fmla="*/ 6 h 122"/>
                <a:gd name="T16" fmla="*/ 47 w 48"/>
                <a:gd name="T17" fmla="*/ 3 h 122"/>
                <a:gd name="T18" fmla="*/ 43 w 48"/>
                <a:gd name="T19" fmla="*/ 1 h 122"/>
                <a:gd name="T20" fmla="*/ 39 w 48"/>
                <a:gd name="T21" fmla="*/ 0 h 122"/>
                <a:gd name="T22" fmla="*/ 31 w 48"/>
                <a:gd name="T23" fmla="*/ 0 h 122"/>
                <a:gd name="T24" fmla="*/ 26 w 48"/>
                <a:gd name="T25" fmla="*/ 0 h 122"/>
                <a:gd name="T26" fmla="*/ 21 w 48"/>
                <a:gd name="T27" fmla="*/ 1 h 122"/>
                <a:gd name="T28" fmla="*/ 17 w 48"/>
                <a:gd name="T29" fmla="*/ 3 h 122"/>
                <a:gd name="T30" fmla="*/ 12 w 48"/>
                <a:gd name="T31" fmla="*/ 4 h 122"/>
                <a:gd name="T32" fmla="*/ 7 w 48"/>
                <a:gd name="T33" fmla="*/ 6 h 122"/>
                <a:gd name="T34" fmla="*/ 3 w 48"/>
                <a:gd name="T35" fmla="*/ 8 h 122"/>
                <a:gd name="T36" fmla="*/ 1 w 48"/>
                <a:gd name="T37" fmla="*/ 11 h 122"/>
                <a:gd name="T38" fmla="*/ 0 w 48"/>
                <a:gd name="T39" fmla="*/ 15 h 122"/>
                <a:gd name="T40" fmla="*/ 0 w 48"/>
                <a:gd name="T41" fmla="*/ 19 h 122"/>
                <a:gd name="T42" fmla="*/ 0 w 48"/>
                <a:gd name="T43" fmla="*/ 22 h 122"/>
                <a:gd name="T44" fmla="*/ 3 w 48"/>
                <a:gd name="T45" fmla="*/ 63 h 122"/>
                <a:gd name="T46" fmla="*/ 9 w 48"/>
                <a:gd name="T47" fmla="*/ 98 h 122"/>
                <a:gd name="T48" fmla="*/ 10 w 48"/>
                <a:gd name="T49" fmla="*/ 102 h 122"/>
                <a:gd name="T50" fmla="*/ 10 w 48"/>
                <a:gd name="T51" fmla="*/ 105 h 122"/>
                <a:gd name="T52" fmla="*/ 9 w 48"/>
                <a:gd name="T53" fmla="*/ 107 h 122"/>
                <a:gd name="T54" fmla="*/ 7 w 48"/>
                <a:gd name="T55" fmla="*/ 110 h 122"/>
                <a:gd name="T56" fmla="*/ 3 w 48"/>
                <a:gd name="T57" fmla="*/ 113 h 122"/>
                <a:gd name="T58" fmla="*/ 13 w 48"/>
                <a:gd name="T59" fmla="*/ 118 h 122"/>
                <a:gd name="T60" fmla="*/ 24 w 48"/>
                <a:gd name="T61" fmla="*/ 121 h 122"/>
                <a:gd name="T62" fmla="*/ 30 w 48"/>
                <a:gd name="T63" fmla="*/ 120 h 122"/>
                <a:gd name="T64" fmla="*/ 35 w 48"/>
                <a:gd name="T65" fmla="*/ 120 h 122"/>
                <a:gd name="T66" fmla="*/ 38 w 48"/>
                <a:gd name="T67" fmla="*/ 117 h 122"/>
                <a:gd name="T68" fmla="*/ 42 w 48"/>
                <a:gd name="T69" fmla="*/ 115 h 122"/>
                <a:gd name="T70" fmla="*/ 44 w 48"/>
                <a:gd name="T71" fmla="*/ 111 h 122"/>
                <a:gd name="T72" fmla="*/ 45 w 48"/>
                <a:gd name="T73" fmla="*/ 108 h 122"/>
                <a:gd name="T74" fmla="*/ 45 w 48"/>
                <a:gd name="T75" fmla="*/ 104 h 122"/>
                <a:gd name="T76" fmla="*/ 44 w 48"/>
                <a:gd name="T77" fmla="*/ 100 h 122"/>
                <a:gd name="T78" fmla="*/ 44 w 48"/>
                <a:gd name="T79" fmla="*/ 94 h 122"/>
                <a:gd name="T80" fmla="*/ 42 w 48"/>
                <a:gd name="T81" fmla="*/ 85 h 122"/>
                <a:gd name="T82" fmla="*/ 35 w 48"/>
                <a:gd name="T83" fmla="*/ 45 h 1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
                <a:gd name="T127" fmla="*/ 0 h 122"/>
                <a:gd name="T128" fmla="*/ 48 w 48"/>
                <a:gd name="T129" fmla="*/ 122 h 1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 h="122">
                  <a:moveTo>
                    <a:pt x="35" y="45"/>
                  </a:moveTo>
                  <a:lnTo>
                    <a:pt x="33" y="37"/>
                  </a:lnTo>
                  <a:lnTo>
                    <a:pt x="32" y="29"/>
                  </a:lnTo>
                  <a:lnTo>
                    <a:pt x="34" y="22"/>
                  </a:lnTo>
                  <a:lnTo>
                    <a:pt x="34" y="17"/>
                  </a:lnTo>
                  <a:lnTo>
                    <a:pt x="36" y="13"/>
                  </a:lnTo>
                  <a:lnTo>
                    <a:pt x="39" y="9"/>
                  </a:lnTo>
                  <a:lnTo>
                    <a:pt x="43" y="6"/>
                  </a:lnTo>
                  <a:lnTo>
                    <a:pt x="47" y="3"/>
                  </a:lnTo>
                  <a:lnTo>
                    <a:pt x="43" y="1"/>
                  </a:lnTo>
                  <a:lnTo>
                    <a:pt x="39" y="0"/>
                  </a:lnTo>
                  <a:lnTo>
                    <a:pt x="31" y="0"/>
                  </a:lnTo>
                  <a:lnTo>
                    <a:pt x="26" y="0"/>
                  </a:lnTo>
                  <a:lnTo>
                    <a:pt x="21" y="1"/>
                  </a:lnTo>
                  <a:lnTo>
                    <a:pt x="17" y="3"/>
                  </a:lnTo>
                  <a:lnTo>
                    <a:pt x="12" y="4"/>
                  </a:lnTo>
                  <a:lnTo>
                    <a:pt x="7" y="6"/>
                  </a:lnTo>
                  <a:lnTo>
                    <a:pt x="3" y="8"/>
                  </a:lnTo>
                  <a:lnTo>
                    <a:pt x="1" y="11"/>
                  </a:lnTo>
                  <a:lnTo>
                    <a:pt x="0" y="15"/>
                  </a:lnTo>
                  <a:lnTo>
                    <a:pt x="0" y="19"/>
                  </a:lnTo>
                  <a:lnTo>
                    <a:pt x="0" y="22"/>
                  </a:lnTo>
                  <a:lnTo>
                    <a:pt x="3" y="63"/>
                  </a:lnTo>
                  <a:lnTo>
                    <a:pt x="9" y="98"/>
                  </a:lnTo>
                  <a:lnTo>
                    <a:pt x="10" y="102"/>
                  </a:lnTo>
                  <a:lnTo>
                    <a:pt x="10" y="105"/>
                  </a:lnTo>
                  <a:lnTo>
                    <a:pt x="9" y="107"/>
                  </a:lnTo>
                  <a:lnTo>
                    <a:pt x="7" y="110"/>
                  </a:lnTo>
                  <a:lnTo>
                    <a:pt x="3" y="113"/>
                  </a:lnTo>
                  <a:lnTo>
                    <a:pt x="13" y="118"/>
                  </a:lnTo>
                  <a:lnTo>
                    <a:pt x="24" y="121"/>
                  </a:lnTo>
                  <a:lnTo>
                    <a:pt x="30" y="120"/>
                  </a:lnTo>
                  <a:lnTo>
                    <a:pt x="35" y="120"/>
                  </a:lnTo>
                  <a:lnTo>
                    <a:pt x="38" y="117"/>
                  </a:lnTo>
                  <a:lnTo>
                    <a:pt x="42" y="115"/>
                  </a:lnTo>
                  <a:lnTo>
                    <a:pt x="44" y="111"/>
                  </a:lnTo>
                  <a:lnTo>
                    <a:pt x="45" y="108"/>
                  </a:lnTo>
                  <a:lnTo>
                    <a:pt x="45" y="104"/>
                  </a:lnTo>
                  <a:lnTo>
                    <a:pt x="44" y="100"/>
                  </a:lnTo>
                  <a:lnTo>
                    <a:pt x="44" y="94"/>
                  </a:lnTo>
                  <a:lnTo>
                    <a:pt x="42" y="85"/>
                  </a:lnTo>
                  <a:lnTo>
                    <a:pt x="35" y="45"/>
                  </a:lnTo>
                </a:path>
              </a:pathLst>
            </a:custGeom>
            <a:solidFill>
              <a:srgbClr val="800000"/>
            </a:solidFill>
            <a:ln w="12700" cap="rnd">
              <a:solidFill>
                <a:srgbClr val="800000"/>
              </a:solidFill>
              <a:round/>
              <a:headEnd/>
              <a:tailEnd/>
            </a:ln>
          </p:spPr>
          <p:txBody>
            <a:bodyPr/>
            <a:lstStyle/>
            <a:p>
              <a:endParaRPr lang="en-US"/>
            </a:p>
          </p:txBody>
        </p:sp>
        <p:sp>
          <p:nvSpPr>
            <p:cNvPr id="71713" name="Freeform 117"/>
            <p:cNvSpPr>
              <a:spLocks/>
            </p:cNvSpPr>
            <p:nvPr/>
          </p:nvSpPr>
          <p:spPr bwMode="auto">
            <a:xfrm>
              <a:off x="4571" y="1298"/>
              <a:ext cx="53" cy="121"/>
            </a:xfrm>
            <a:custGeom>
              <a:avLst/>
              <a:gdLst>
                <a:gd name="T0" fmla="*/ 36 w 53"/>
                <a:gd name="T1" fmla="*/ 44 h 121"/>
                <a:gd name="T2" fmla="*/ 35 w 53"/>
                <a:gd name="T3" fmla="*/ 38 h 121"/>
                <a:gd name="T4" fmla="*/ 36 w 53"/>
                <a:gd name="T5" fmla="*/ 30 h 121"/>
                <a:gd name="T6" fmla="*/ 36 w 53"/>
                <a:gd name="T7" fmla="*/ 22 h 121"/>
                <a:gd name="T8" fmla="*/ 37 w 53"/>
                <a:gd name="T9" fmla="*/ 17 h 121"/>
                <a:gd name="T10" fmla="*/ 40 w 53"/>
                <a:gd name="T11" fmla="*/ 13 h 121"/>
                <a:gd name="T12" fmla="*/ 42 w 53"/>
                <a:gd name="T13" fmla="*/ 9 h 121"/>
                <a:gd name="T14" fmla="*/ 45 w 53"/>
                <a:gd name="T15" fmla="*/ 6 h 121"/>
                <a:gd name="T16" fmla="*/ 52 w 53"/>
                <a:gd name="T17" fmla="*/ 3 h 121"/>
                <a:gd name="T18" fmla="*/ 47 w 53"/>
                <a:gd name="T19" fmla="*/ 1 h 121"/>
                <a:gd name="T20" fmla="*/ 41 w 53"/>
                <a:gd name="T21" fmla="*/ 0 h 121"/>
                <a:gd name="T22" fmla="*/ 34 w 53"/>
                <a:gd name="T23" fmla="*/ 0 h 121"/>
                <a:gd name="T24" fmla="*/ 28 w 53"/>
                <a:gd name="T25" fmla="*/ 0 h 121"/>
                <a:gd name="T26" fmla="*/ 23 w 53"/>
                <a:gd name="T27" fmla="*/ 2 h 121"/>
                <a:gd name="T28" fmla="*/ 18 w 53"/>
                <a:gd name="T29" fmla="*/ 3 h 121"/>
                <a:gd name="T30" fmla="*/ 12 w 53"/>
                <a:gd name="T31" fmla="*/ 4 h 121"/>
                <a:gd name="T32" fmla="*/ 8 w 53"/>
                <a:gd name="T33" fmla="*/ 7 h 121"/>
                <a:gd name="T34" fmla="*/ 3 w 53"/>
                <a:gd name="T35" fmla="*/ 8 h 121"/>
                <a:gd name="T36" fmla="*/ 2 w 53"/>
                <a:gd name="T37" fmla="*/ 12 h 121"/>
                <a:gd name="T38" fmla="*/ 1 w 53"/>
                <a:gd name="T39" fmla="*/ 15 h 121"/>
                <a:gd name="T40" fmla="*/ 0 w 53"/>
                <a:gd name="T41" fmla="*/ 18 h 121"/>
                <a:gd name="T42" fmla="*/ 1 w 53"/>
                <a:gd name="T43" fmla="*/ 23 h 121"/>
                <a:gd name="T44" fmla="*/ 3 w 53"/>
                <a:gd name="T45" fmla="*/ 64 h 121"/>
                <a:gd name="T46" fmla="*/ 11 w 53"/>
                <a:gd name="T47" fmla="*/ 99 h 121"/>
                <a:gd name="T48" fmla="*/ 10 w 53"/>
                <a:gd name="T49" fmla="*/ 104 h 121"/>
                <a:gd name="T50" fmla="*/ 11 w 53"/>
                <a:gd name="T51" fmla="*/ 106 h 121"/>
                <a:gd name="T52" fmla="*/ 11 w 53"/>
                <a:gd name="T53" fmla="*/ 109 h 121"/>
                <a:gd name="T54" fmla="*/ 9 w 53"/>
                <a:gd name="T55" fmla="*/ 112 h 121"/>
                <a:gd name="T56" fmla="*/ 6 w 53"/>
                <a:gd name="T57" fmla="*/ 113 h 121"/>
                <a:gd name="T58" fmla="*/ 17 w 53"/>
                <a:gd name="T59" fmla="*/ 117 h 121"/>
                <a:gd name="T60" fmla="*/ 27 w 53"/>
                <a:gd name="T61" fmla="*/ 120 h 121"/>
                <a:gd name="T62" fmla="*/ 32 w 53"/>
                <a:gd name="T63" fmla="*/ 120 h 121"/>
                <a:gd name="T64" fmla="*/ 36 w 53"/>
                <a:gd name="T65" fmla="*/ 119 h 121"/>
                <a:gd name="T66" fmla="*/ 40 w 53"/>
                <a:gd name="T67" fmla="*/ 118 h 121"/>
                <a:gd name="T68" fmla="*/ 45 w 53"/>
                <a:gd name="T69" fmla="*/ 116 h 121"/>
                <a:gd name="T70" fmla="*/ 47 w 53"/>
                <a:gd name="T71" fmla="*/ 114 h 121"/>
                <a:gd name="T72" fmla="*/ 48 w 53"/>
                <a:gd name="T73" fmla="*/ 112 h 121"/>
                <a:gd name="T74" fmla="*/ 48 w 53"/>
                <a:gd name="T75" fmla="*/ 109 h 121"/>
                <a:gd name="T76" fmla="*/ 47 w 53"/>
                <a:gd name="T77" fmla="*/ 106 h 121"/>
                <a:gd name="T78" fmla="*/ 46 w 53"/>
                <a:gd name="T79" fmla="*/ 101 h 121"/>
                <a:gd name="T80" fmla="*/ 44 w 53"/>
                <a:gd name="T81" fmla="*/ 94 h 121"/>
                <a:gd name="T82" fmla="*/ 42 w 53"/>
                <a:gd name="T83" fmla="*/ 86 h 121"/>
                <a:gd name="T84" fmla="*/ 36 w 53"/>
                <a:gd name="T85" fmla="*/ 44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3"/>
                <a:gd name="T130" fmla="*/ 0 h 121"/>
                <a:gd name="T131" fmla="*/ 53 w 53"/>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3" h="121">
                  <a:moveTo>
                    <a:pt x="36" y="44"/>
                  </a:moveTo>
                  <a:lnTo>
                    <a:pt x="35" y="38"/>
                  </a:lnTo>
                  <a:lnTo>
                    <a:pt x="36" y="30"/>
                  </a:lnTo>
                  <a:lnTo>
                    <a:pt x="36" y="22"/>
                  </a:lnTo>
                  <a:lnTo>
                    <a:pt x="37" y="17"/>
                  </a:lnTo>
                  <a:lnTo>
                    <a:pt x="40" y="13"/>
                  </a:lnTo>
                  <a:lnTo>
                    <a:pt x="42" y="9"/>
                  </a:lnTo>
                  <a:lnTo>
                    <a:pt x="45" y="6"/>
                  </a:lnTo>
                  <a:lnTo>
                    <a:pt x="52" y="3"/>
                  </a:lnTo>
                  <a:lnTo>
                    <a:pt x="47" y="1"/>
                  </a:lnTo>
                  <a:lnTo>
                    <a:pt x="41" y="0"/>
                  </a:lnTo>
                  <a:lnTo>
                    <a:pt x="34" y="0"/>
                  </a:lnTo>
                  <a:lnTo>
                    <a:pt x="28" y="0"/>
                  </a:lnTo>
                  <a:lnTo>
                    <a:pt x="23" y="2"/>
                  </a:lnTo>
                  <a:lnTo>
                    <a:pt x="18" y="3"/>
                  </a:lnTo>
                  <a:lnTo>
                    <a:pt x="12" y="4"/>
                  </a:lnTo>
                  <a:lnTo>
                    <a:pt x="8" y="7"/>
                  </a:lnTo>
                  <a:lnTo>
                    <a:pt x="3" y="8"/>
                  </a:lnTo>
                  <a:lnTo>
                    <a:pt x="2" y="12"/>
                  </a:lnTo>
                  <a:lnTo>
                    <a:pt x="1" y="15"/>
                  </a:lnTo>
                  <a:lnTo>
                    <a:pt x="0" y="18"/>
                  </a:lnTo>
                  <a:lnTo>
                    <a:pt x="1" y="23"/>
                  </a:lnTo>
                  <a:lnTo>
                    <a:pt x="3" y="64"/>
                  </a:lnTo>
                  <a:lnTo>
                    <a:pt x="11" y="99"/>
                  </a:lnTo>
                  <a:lnTo>
                    <a:pt x="10" y="104"/>
                  </a:lnTo>
                  <a:lnTo>
                    <a:pt x="11" y="106"/>
                  </a:lnTo>
                  <a:lnTo>
                    <a:pt x="11" y="109"/>
                  </a:lnTo>
                  <a:lnTo>
                    <a:pt x="9" y="112"/>
                  </a:lnTo>
                  <a:lnTo>
                    <a:pt x="6" y="113"/>
                  </a:lnTo>
                  <a:lnTo>
                    <a:pt x="17" y="117"/>
                  </a:lnTo>
                  <a:lnTo>
                    <a:pt x="27" y="120"/>
                  </a:lnTo>
                  <a:lnTo>
                    <a:pt x="32" y="120"/>
                  </a:lnTo>
                  <a:lnTo>
                    <a:pt x="36" y="119"/>
                  </a:lnTo>
                  <a:lnTo>
                    <a:pt x="40" y="118"/>
                  </a:lnTo>
                  <a:lnTo>
                    <a:pt x="45" y="116"/>
                  </a:lnTo>
                  <a:lnTo>
                    <a:pt x="47" y="114"/>
                  </a:lnTo>
                  <a:lnTo>
                    <a:pt x="48" y="112"/>
                  </a:lnTo>
                  <a:lnTo>
                    <a:pt x="48" y="109"/>
                  </a:lnTo>
                  <a:lnTo>
                    <a:pt x="47" y="106"/>
                  </a:lnTo>
                  <a:lnTo>
                    <a:pt x="46" y="101"/>
                  </a:lnTo>
                  <a:lnTo>
                    <a:pt x="44" y="94"/>
                  </a:lnTo>
                  <a:lnTo>
                    <a:pt x="42" y="86"/>
                  </a:lnTo>
                  <a:lnTo>
                    <a:pt x="36" y="44"/>
                  </a:lnTo>
                </a:path>
              </a:pathLst>
            </a:custGeom>
            <a:solidFill>
              <a:srgbClr val="800000"/>
            </a:solidFill>
            <a:ln w="12700" cap="rnd">
              <a:solidFill>
                <a:srgbClr val="800000"/>
              </a:solidFill>
              <a:round/>
              <a:headEnd/>
              <a:tailEnd/>
            </a:ln>
          </p:spPr>
          <p:txBody>
            <a:bodyPr/>
            <a:lstStyle/>
            <a:p>
              <a:endParaRPr lang="en-US"/>
            </a:p>
          </p:txBody>
        </p:sp>
        <p:sp>
          <p:nvSpPr>
            <p:cNvPr id="71714" name="Freeform 118"/>
            <p:cNvSpPr>
              <a:spLocks/>
            </p:cNvSpPr>
            <p:nvPr/>
          </p:nvSpPr>
          <p:spPr bwMode="auto">
            <a:xfrm>
              <a:off x="5020" y="1075"/>
              <a:ext cx="49" cy="125"/>
            </a:xfrm>
            <a:custGeom>
              <a:avLst/>
              <a:gdLst>
                <a:gd name="T0" fmla="*/ 35 w 49"/>
                <a:gd name="T1" fmla="*/ 46 h 125"/>
                <a:gd name="T2" fmla="*/ 34 w 49"/>
                <a:gd name="T3" fmla="*/ 38 h 125"/>
                <a:gd name="T4" fmla="*/ 32 w 49"/>
                <a:gd name="T5" fmla="*/ 30 h 125"/>
                <a:gd name="T6" fmla="*/ 34 w 49"/>
                <a:gd name="T7" fmla="*/ 23 h 125"/>
                <a:gd name="T8" fmla="*/ 35 w 49"/>
                <a:gd name="T9" fmla="*/ 17 h 125"/>
                <a:gd name="T10" fmla="*/ 37 w 49"/>
                <a:gd name="T11" fmla="*/ 13 h 125"/>
                <a:gd name="T12" fmla="*/ 40 w 49"/>
                <a:gd name="T13" fmla="*/ 9 h 125"/>
                <a:gd name="T14" fmla="*/ 43 w 49"/>
                <a:gd name="T15" fmla="*/ 6 h 125"/>
                <a:gd name="T16" fmla="*/ 48 w 49"/>
                <a:gd name="T17" fmla="*/ 3 h 125"/>
                <a:gd name="T18" fmla="*/ 43 w 49"/>
                <a:gd name="T19" fmla="*/ 1 h 125"/>
                <a:gd name="T20" fmla="*/ 39 w 49"/>
                <a:gd name="T21" fmla="*/ 0 h 125"/>
                <a:gd name="T22" fmla="*/ 32 w 49"/>
                <a:gd name="T23" fmla="*/ 0 h 125"/>
                <a:gd name="T24" fmla="*/ 27 w 49"/>
                <a:gd name="T25" fmla="*/ 0 h 125"/>
                <a:gd name="T26" fmla="*/ 22 w 49"/>
                <a:gd name="T27" fmla="*/ 1 h 125"/>
                <a:gd name="T28" fmla="*/ 17 w 49"/>
                <a:gd name="T29" fmla="*/ 3 h 125"/>
                <a:gd name="T30" fmla="*/ 13 w 49"/>
                <a:gd name="T31" fmla="*/ 4 h 125"/>
                <a:gd name="T32" fmla="*/ 7 w 49"/>
                <a:gd name="T33" fmla="*/ 6 h 125"/>
                <a:gd name="T34" fmla="*/ 4 w 49"/>
                <a:gd name="T35" fmla="*/ 9 h 125"/>
                <a:gd name="T36" fmla="*/ 1 w 49"/>
                <a:gd name="T37" fmla="*/ 11 h 125"/>
                <a:gd name="T38" fmla="*/ 0 w 49"/>
                <a:gd name="T39" fmla="*/ 16 h 125"/>
                <a:gd name="T40" fmla="*/ 0 w 49"/>
                <a:gd name="T41" fmla="*/ 19 h 125"/>
                <a:gd name="T42" fmla="*/ 0 w 49"/>
                <a:gd name="T43" fmla="*/ 22 h 125"/>
                <a:gd name="T44" fmla="*/ 4 w 49"/>
                <a:gd name="T45" fmla="*/ 64 h 125"/>
                <a:gd name="T46" fmla="*/ 9 w 49"/>
                <a:gd name="T47" fmla="*/ 100 h 125"/>
                <a:gd name="T48" fmla="*/ 11 w 49"/>
                <a:gd name="T49" fmla="*/ 105 h 125"/>
                <a:gd name="T50" fmla="*/ 10 w 49"/>
                <a:gd name="T51" fmla="*/ 107 h 125"/>
                <a:gd name="T52" fmla="*/ 9 w 49"/>
                <a:gd name="T53" fmla="*/ 110 h 125"/>
                <a:gd name="T54" fmla="*/ 7 w 49"/>
                <a:gd name="T55" fmla="*/ 113 h 125"/>
                <a:gd name="T56" fmla="*/ 4 w 49"/>
                <a:gd name="T57" fmla="*/ 116 h 125"/>
                <a:gd name="T58" fmla="*/ 14 w 49"/>
                <a:gd name="T59" fmla="*/ 121 h 125"/>
                <a:gd name="T60" fmla="*/ 24 w 49"/>
                <a:gd name="T61" fmla="*/ 124 h 125"/>
                <a:gd name="T62" fmla="*/ 31 w 49"/>
                <a:gd name="T63" fmla="*/ 123 h 125"/>
                <a:gd name="T64" fmla="*/ 35 w 49"/>
                <a:gd name="T65" fmla="*/ 123 h 125"/>
                <a:gd name="T66" fmla="*/ 39 w 49"/>
                <a:gd name="T67" fmla="*/ 120 h 125"/>
                <a:gd name="T68" fmla="*/ 43 w 49"/>
                <a:gd name="T69" fmla="*/ 118 h 125"/>
                <a:gd name="T70" fmla="*/ 45 w 49"/>
                <a:gd name="T71" fmla="*/ 114 h 125"/>
                <a:gd name="T72" fmla="*/ 45 w 49"/>
                <a:gd name="T73" fmla="*/ 111 h 125"/>
                <a:gd name="T74" fmla="*/ 45 w 49"/>
                <a:gd name="T75" fmla="*/ 106 h 125"/>
                <a:gd name="T76" fmla="*/ 45 w 49"/>
                <a:gd name="T77" fmla="*/ 102 h 125"/>
                <a:gd name="T78" fmla="*/ 44 w 49"/>
                <a:gd name="T79" fmla="*/ 96 h 125"/>
                <a:gd name="T80" fmla="*/ 42 w 49"/>
                <a:gd name="T81" fmla="*/ 87 h 125"/>
                <a:gd name="T82" fmla="*/ 35 w 49"/>
                <a:gd name="T83" fmla="*/ 46 h 12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5"/>
                <a:gd name="T128" fmla="*/ 49 w 49"/>
                <a:gd name="T129" fmla="*/ 125 h 12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5">
                  <a:moveTo>
                    <a:pt x="35" y="46"/>
                  </a:moveTo>
                  <a:lnTo>
                    <a:pt x="34" y="38"/>
                  </a:lnTo>
                  <a:lnTo>
                    <a:pt x="32" y="30"/>
                  </a:lnTo>
                  <a:lnTo>
                    <a:pt x="34" y="23"/>
                  </a:lnTo>
                  <a:lnTo>
                    <a:pt x="35" y="17"/>
                  </a:lnTo>
                  <a:lnTo>
                    <a:pt x="37" y="13"/>
                  </a:lnTo>
                  <a:lnTo>
                    <a:pt x="40" y="9"/>
                  </a:lnTo>
                  <a:lnTo>
                    <a:pt x="43" y="6"/>
                  </a:lnTo>
                  <a:lnTo>
                    <a:pt x="48" y="3"/>
                  </a:lnTo>
                  <a:lnTo>
                    <a:pt x="43" y="1"/>
                  </a:lnTo>
                  <a:lnTo>
                    <a:pt x="39" y="0"/>
                  </a:lnTo>
                  <a:lnTo>
                    <a:pt x="32" y="0"/>
                  </a:lnTo>
                  <a:lnTo>
                    <a:pt x="27" y="0"/>
                  </a:lnTo>
                  <a:lnTo>
                    <a:pt x="22" y="1"/>
                  </a:lnTo>
                  <a:lnTo>
                    <a:pt x="17" y="3"/>
                  </a:lnTo>
                  <a:lnTo>
                    <a:pt x="13" y="4"/>
                  </a:lnTo>
                  <a:lnTo>
                    <a:pt x="7" y="6"/>
                  </a:lnTo>
                  <a:lnTo>
                    <a:pt x="4" y="9"/>
                  </a:lnTo>
                  <a:lnTo>
                    <a:pt x="1" y="11"/>
                  </a:lnTo>
                  <a:lnTo>
                    <a:pt x="0" y="16"/>
                  </a:lnTo>
                  <a:lnTo>
                    <a:pt x="0" y="19"/>
                  </a:lnTo>
                  <a:lnTo>
                    <a:pt x="0" y="22"/>
                  </a:lnTo>
                  <a:lnTo>
                    <a:pt x="4" y="64"/>
                  </a:lnTo>
                  <a:lnTo>
                    <a:pt x="9" y="100"/>
                  </a:lnTo>
                  <a:lnTo>
                    <a:pt x="11" y="105"/>
                  </a:lnTo>
                  <a:lnTo>
                    <a:pt x="10" y="107"/>
                  </a:lnTo>
                  <a:lnTo>
                    <a:pt x="9" y="110"/>
                  </a:lnTo>
                  <a:lnTo>
                    <a:pt x="7" y="113"/>
                  </a:lnTo>
                  <a:lnTo>
                    <a:pt x="4" y="116"/>
                  </a:lnTo>
                  <a:lnTo>
                    <a:pt x="14" y="121"/>
                  </a:lnTo>
                  <a:lnTo>
                    <a:pt x="24" y="124"/>
                  </a:lnTo>
                  <a:lnTo>
                    <a:pt x="31" y="123"/>
                  </a:lnTo>
                  <a:lnTo>
                    <a:pt x="35" y="123"/>
                  </a:lnTo>
                  <a:lnTo>
                    <a:pt x="39" y="120"/>
                  </a:lnTo>
                  <a:lnTo>
                    <a:pt x="43" y="118"/>
                  </a:lnTo>
                  <a:lnTo>
                    <a:pt x="45" y="114"/>
                  </a:lnTo>
                  <a:lnTo>
                    <a:pt x="45" y="111"/>
                  </a:lnTo>
                  <a:lnTo>
                    <a:pt x="45" y="106"/>
                  </a:lnTo>
                  <a:lnTo>
                    <a:pt x="45" y="102"/>
                  </a:lnTo>
                  <a:lnTo>
                    <a:pt x="44" y="96"/>
                  </a:lnTo>
                  <a:lnTo>
                    <a:pt x="42" y="87"/>
                  </a:lnTo>
                  <a:lnTo>
                    <a:pt x="35" y="46"/>
                  </a:lnTo>
                </a:path>
              </a:pathLst>
            </a:custGeom>
            <a:solidFill>
              <a:srgbClr val="800000"/>
            </a:solidFill>
            <a:ln w="12700" cap="rnd">
              <a:solidFill>
                <a:srgbClr val="800000"/>
              </a:solidFill>
              <a:round/>
              <a:headEnd/>
              <a:tailEnd/>
            </a:ln>
          </p:spPr>
          <p:txBody>
            <a:bodyPr/>
            <a:lstStyle/>
            <a:p>
              <a:endParaRPr lang="en-US"/>
            </a:p>
          </p:txBody>
        </p:sp>
        <p:sp>
          <p:nvSpPr>
            <p:cNvPr id="71715" name="Freeform 119"/>
            <p:cNvSpPr>
              <a:spLocks/>
            </p:cNvSpPr>
            <p:nvPr/>
          </p:nvSpPr>
          <p:spPr bwMode="auto">
            <a:xfrm>
              <a:off x="4869" y="1152"/>
              <a:ext cx="51" cy="119"/>
            </a:xfrm>
            <a:custGeom>
              <a:avLst/>
              <a:gdLst>
                <a:gd name="T0" fmla="*/ 35 w 51"/>
                <a:gd name="T1" fmla="*/ 43 h 119"/>
                <a:gd name="T2" fmla="*/ 34 w 51"/>
                <a:gd name="T3" fmla="*/ 37 h 119"/>
                <a:gd name="T4" fmla="*/ 35 w 51"/>
                <a:gd name="T5" fmla="*/ 29 h 119"/>
                <a:gd name="T6" fmla="*/ 35 w 51"/>
                <a:gd name="T7" fmla="*/ 22 h 119"/>
                <a:gd name="T8" fmla="*/ 36 w 51"/>
                <a:gd name="T9" fmla="*/ 17 h 119"/>
                <a:gd name="T10" fmla="*/ 38 w 51"/>
                <a:gd name="T11" fmla="*/ 12 h 119"/>
                <a:gd name="T12" fmla="*/ 40 w 51"/>
                <a:gd name="T13" fmla="*/ 9 h 119"/>
                <a:gd name="T14" fmla="*/ 43 w 51"/>
                <a:gd name="T15" fmla="*/ 6 h 119"/>
                <a:gd name="T16" fmla="*/ 50 w 51"/>
                <a:gd name="T17" fmla="*/ 3 h 119"/>
                <a:gd name="T18" fmla="*/ 45 w 51"/>
                <a:gd name="T19" fmla="*/ 1 h 119"/>
                <a:gd name="T20" fmla="*/ 40 w 51"/>
                <a:gd name="T21" fmla="*/ 0 h 119"/>
                <a:gd name="T22" fmla="*/ 33 w 51"/>
                <a:gd name="T23" fmla="*/ 0 h 119"/>
                <a:gd name="T24" fmla="*/ 27 w 51"/>
                <a:gd name="T25" fmla="*/ 0 h 119"/>
                <a:gd name="T26" fmla="*/ 22 w 51"/>
                <a:gd name="T27" fmla="*/ 2 h 119"/>
                <a:gd name="T28" fmla="*/ 17 w 51"/>
                <a:gd name="T29" fmla="*/ 3 h 119"/>
                <a:gd name="T30" fmla="*/ 12 w 51"/>
                <a:gd name="T31" fmla="*/ 4 h 119"/>
                <a:gd name="T32" fmla="*/ 7 w 51"/>
                <a:gd name="T33" fmla="*/ 6 h 119"/>
                <a:gd name="T34" fmla="*/ 3 w 51"/>
                <a:gd name="T35" fmla="*/ 8 h 119"/>
                <a:gd name="T36" fmla="*/ 2 w 51"/>
                <a:gd name="T37" fmla="*/ 12 h 119"/>
                <a:gd name="T38" fmla="*/ 1 w 51"/>
                <a:gd name="T39" fmla="*/ 15 h 119"/>
                <a:gd name="T40" fmla="*/ 0 w 51"/>
                <a:gd name="T41" fmla="*/ 18 h 119"/>
                <a:gd name="T42" fmla="*/ 1 w 51"/>
                <a:gd name="T43" fmla="*/ 22 h 119"/>
                <a:gd name="T44" fmla="*/ 3 w 51"/>
                <a:gd name="T45" fmla="*/ 62 h 119"/>
                <a:gd name="T46" fmla="*/ 10 w 51"/>
                <a:gd name="T47" fmla="*/ 98 h 119"/>
                <a:gd name="T48" fmla="*/ 10 w 51"/>
                <a:gd name="T49" fmla="*/ 103 h 119"/>
                <a:gd name="T50" fmla="*/ 11 w 51"/>
                <a:gd name="T51" fmla="*/ 105 h 119"/>
                <a:gd name="T52" fmla="*/ 11 w 51"/>
                <a:gd name="T53" fmla="*/ 107 h 119"/>
                <a:gd name="T54" fmla="*/ 9 w 51"/>
                <a:gd name="T55" fmla="*/ 110 h 119"/>
                <a:gd name="T56" fmla="*/ 6 w 51"/>
                <a:gd name="T57" fmla="*/ 111 h 119"/>
                <a:gd name="T58" fmla="*/ 17 w 51"/>
                <a:gd name="T59" fmla="*/ 115 h 119"/>
                <a:gd name="T60" fmla="*/ 26 w 51"/>
                <a:gd name="T61" fmla="*/ 118 h 119"/>
                <a:gd name="T62" fmla="*/ 31 w 51"/>
                <a:gd name="T63" fmla="*/ 118 h 119"/>
                <a:gd name="T64" fmla="*/ 35 w 51"/>
                <a:gd name="T65" fmla="*/ 117 h 119"/>
                <a:gd name="T66" fmla="*/ 39 w 51"/>
                <a:gd name="T67" fmla="*/ 116 h 119"/>
                <a:gd name="T68" fmla="*/ 43 w 51"/>
                <a:gd name="T69" fmla="*/ 114 h 119"/>
                <a:gd name="T70" fmla="*/ 45 w 51"/>
                <a:gd name="T71" fmla="*/ 112 h 119"/>
                <a:gd name="T72" fmla="*/ 46 w 51"/>
                <a:gd name="T73" fmla="*/ 110 h 119"/>
                <a:gd name="T74" fmla="*/ 46 w 51"/>
                <a:gd name="T75" fmla="*/ 107 h 119"/>
                <a:gd name="T76" fmla="*/ 45 w 51"/>
                <a:gd name="T77" fmla="*/ 104 h 119"/>
                <a:gd name="T78" fmla="*/ 44 w 51"/>
                <a:gd name="T79" fmla="*/ 99 h 119"/>
                <a:gd name="T80" fmla="*/ 42 w 51"/>
                <a:gd name="T81" fmla="*/ 92 h 119"/>
                <a:gd name="T82" fmla="*/ 41 w 51"/>
                <a:gd name="T83" fmla="*/ 85 h 119"/>
                <a:gd name="T84" fmla="*/ 35 w 51"/>
                <a:gd name="T85" fmla="*/ 43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19"/>
                <a:gd name="T131" fmla="*/ 51 w 51"/>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19">
                  <a:moveTo>
                    <a:pt x="35" y="43"/>
                  </a:moveTo>
                  <a:lnTo>
                    <a:pt x="34" y="37"/>
                  </a:lnTo>
                  <a:lnTo>
                    <a:pt x="35" y="29"/>
                  </a:lnTo>
                  <a:lnTo>
                    <a:pt x="35" y="22"/>
                  </a:lnTo>
                  <a:lnTo>
                    <a:pt x="36" y="17"/>
                  </a:lnTo>
                  <a:lnTo>
                    <a:pt x="38" y="12"/>
                  </a:lnTo>
                  <a:lnTo>
                    <a:pt x="40" y="9"/>
                  </a:lnTo>
                  <a:lnTo>
                    <a:pt x="43" y="6"/>
                  </a:lnTo>
                  <a:lnTo>
                    <a:pt x="50" y="3"/>
                  </a:lnTo>
                  <a:lnTo>
                    <a:pt x="45" y="1"/>
                  </a:lnTo>
                  <a:lnTo>
                    <a:pt x="40" y="0"/>
                  </a:lnTo>
                  <a:lnTo>
                    <a:pt x="33" y="0"/>
                  </a:lnTo>
                  <a:lnTo>
                    <a:pt x="27" y="0"/>
                  </a:lnTo>
                  <a:lnTo>
                    <a:pt x="22" y="2"/>
                  </a:lnTo>
                  <a:lnTo>
                    <a:pt x="17" y="3"/>
                  </a:lnTo>
                  <a:lnTo>
                    <a:pt x="12" y="4"/>
                  </a:lnTo>
                  <a:lnTo>
                    <a:pt x="7" y="6"/>
                  </a:lnTo>
                  <a:lnTo>
                    <a:pt x="3" y="8"/>
                  </a:lnTo>
                  <a:lnTo>
                    <a:pt x="2" y="12"/>
                  </a:lnTo>
                  <a:lnTo>
                    <a:pt x="1" y="15"/>
                  </a:lnTo>
                  <a:lnTo>
                    <a:pt x="0" y="18"/>
                  </a:lnTo>
                  <a:lnTo>
                    <a:pt x="1" y="22"/>
                  </a:lnTo>
                  <a:lnTo>
                    <a:pt x="3" y="62"/>
                  </a:lnTo>
                  <a:lnTo>
                    <a:pt x="10" y="98"/>
                  </a:lnTo>
                  <a:lnTo>
                    <a:pt x="10" y="103"/>
                  </a:lnTo>
                  <a:lnTo>
                    <a:pt x="11" y="105"/>
                  </a:lnTo>
                  <a:lnTo>
                    <a:pt x="11" y="107"/>
                  </a:lnTo>
                  <a:lnTo>
                    <a:pt x="9" y="110"/>
                  </a:lnTo>
                  <a:lnTo>
                    <a:pt x="6" y="111"/>
                  </a:lnTo>
                  <a:lnTo>
                    <a:pt x="17" y="115"/>
                  </a:lnTo>
                  <a:lnTo>
                    <a:pt x="26" y="118"/>
                  </a:lnTo>
                  <a:lnTo>
                    <a:pt x="31" y="118"/>
                  </a:lnTo>
                  <a:lnTo>
                    <a:pt x="35" y="117"/>
                  </a:lnTo>
                  <a:lnTo>
                    <a:pt x="39" y="116"/>
                  </a:lnTo>
                  <a:lnTo>
                    <a:pt x="43" y="114"/>
                  </a:lnTo>
                  <a:lnTo>
                    <a:pt x="45" y="112"/>
                  </a:lnTo>
                  <a:lnTo>
                    <a:pt x="46" y="110"/>
                  </a:lnTo>
                  <a:lnTo>
                    <a:pt x="46" y="107"/>
                  </a:lnTo>
                  <a:lnTo>
                    <a:pt x="45" y="104"/>
                  </a:lnTo>
                  <a:lnTo>
                    <a:pt x="44" y="99"/>
                  </a:lnTo>
                  <a:lnTo>
                    <a:pt x="42" y="92"/>
                  </a:lnTo>
                  <a:lnTo>
                    <a:pt x="41" y="85"/>
                  </a:lnTo>
                  <a:lnTo>
                    <a:pt x="35" y="43"/>
                  </a:lnTo>
                </a:path>
              </a:pathLst>
            </a:custGeom>
            <a:solidFill>
              <a:srgbClr val="800000"/>
            </a:solidFill>
            <a:ln w="12700" cap="rnd">
              <a:solidFill>
                <a:srgbClr val="800000"/>
              </a:solidFill>
              <a:round/>
              <a:headEnd/>
              <a:tailEnd/>
            </a:ln>
          </p:spPr>
          <p:txBody>
            <a:bodyPr/>
            <a:lstStyle/>
            <a:p>
              <a:endParaRPr lang="en-US"/>
            </a:p>
          </p:txBody>
        </p:sp>
        <p:sp>
          <p:nvSpPr>
            <p:cNvPr id="71716" name="Line 120"/>
            <p:cNvSpPr>
              <a:spLocks noChangeShapeType="1"/>
            </p:cNvSpPr>
            <p:nvPr/>
          </p:nvSpPr>
          <p:spPr bwMode="auto">
            <a:xfrm flipH="1">
              <a:off x="1430" y="1094"/>
              <a:ext cx="3746" cy="1823"/>
            </a:xfrm>
            <a:prstGeom prst="line">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71717" name="Freeform 121"/>
            <p:cNvSpPr>
              <a:spLocks/>
            </p:cNvSpPr>
            <p:nvPr/>
          </p:nvSpPr>
          <p:spPr bwMode="auto">
            <a:xfrm>
              <a:off x="1587" y="2753"/>
              <a:ext cx="195" cy="84"/>
            </a:xfrm>
            <a:custGeom>
              <a:avLst/>
              <a:gdLst>
                <a:gd name="T0" fmla="*/ 194 w 195"/>
                <a:gd name="T1" fmla="*/ 58 h 84"/>
                <a:gd name="T2" fmla="*/ 191 w 195"/>
                <a:gd name="T3" fmla="*/ 63 h 84"/>
                <a:gd name="T4" fmla="*/ 186 w 195"/>
                <a:gd name="T5" fmla="*/ 69 h 84"/>
                <a:gd name="T6" fmla="*/ 178 w 195"/>
                <a:gd name="T7" fmla="*/ 75 h 84"/>
                <a:gd name="T8" fmla="*/ 165 w 195"/>
                <a:gd name="T9" fmla="*/ 79 h 84"/>
                <a:gd name="T10" fmla="*/ 156 w 195"/>
                <a:gd name="T11" fmla="*/ 82 h 84"/>
                <a:gd name="T12" fmla="*/ 147 w 195"/>
                <a:gd name="T13" fmla="*/ 83 h 84"/>
                <a:gd name="T14" fmla="*/ 140 w 195"/>
                <a:gd name="T15" fmla="*/ 81 h 84"/>
                <a:gd name="T16" fmla="*/ 132 w 195"/>
                <a:gd name="T17" fmla="*/ 78 h 84"/>
                <a:gd name="T18" fmla="*/ 122 w 195"/>
                <a:gd name="T19" fmla="*/ 71 h 84"/>
                <a:gd name="T20" fmla="*/ 66 w 195"/>
                <a:gd name="T21" fmla="*/ 32 h 84"/>
                <a:gd name="T22" fmla="*/ 55 w 195"/>
                <a:gd name="T23" fmla="*/ 27 h 84"/>
                <a:gd name="T24" fmla="*/ 46 w 195"/>
                <a:gd name="T25" fmla="*/ 22 h 84"/>
                <a:gd name="T26" fmla="*/ 36 w 195"/>
                <a:gd name="T27" fmla="*/ 19 h 84"/>
                <a:gd name="T28" fmla="*/ 29 w 195"/>
                <a:gd name="T29" fmla="*/ 19 h 84"/>
                <a:gd name="T30" fmla="*/ 20 w 195"/>
                <a:gd name="T31" fmla="*/ 20 h 84"/>
                <a:gd name="T32" fmla="*/ 11 w 195"/>
                <a:gd name="T33" fmla="*/ 23 h 84"/>
                <a:gd name="T34" fmla="*/ 5 w 195"/>
                <a:gd name="T35" fmla="*/ 25 h 84"/>
                <a:gd name="T36" fmla="*/ 0 w 195"/>
                <a:gd name="T37" fmla="*/ 28 h 84"/>
                <a:gd name="T38" fmla="*/ 2 w 195"/>
                <a:gd name="T39" fmla="*/ 24 h 84"/>
                <a:gd name="T40" fmla="*/ 4 w 195"/>
                <a:gd name="T41" fmla="*/ 20 h 84"/>
                <a:gd name="T42" fmla="*/ 9 w 195"/>
                <a:gd name="T43" fmla="*/ 17 h 84"/>
                <a:gd name="T44" fmla="*/ 19 w 195"/>
                <a:gd name="T45" fmla="*/ 12 h 84"/>
                <a:gd name="T46" fmla="*/ 34 w 195"/>
                <a:gd name="T47" fmla="*/ 6 h 84"/>
                <a:gd name="T48" fmla="*/ 46 w 195"/>
                <a:gd name="T49" fmla="*/ 1 h 84"/>
                <a:gd name="T50" fmla="*/ 55 w 195"/>
                <a:gd name="T51" fmla="*/ 0 h 84"/>
                <a:gd name="T52" fmla="*/ 63 w 195"/>
                <a:gd name="T53" fmla="*/ 0 h 84"/>
                <a:gd name="T54" fmla="*/ 72 w 195"/>
                <a:gd name="T55" fmla="*/ 3 h 84"/>
                <a:gd name="T56" fmla="*/ 81 w 195"/>
                <a:gd name="T57" fmla="*/ 8 h 84"/>
                <a:gd name="T58" fmla="*/ 115 w 195"/>
                <a:gd name="T59" fmla="*/ 31 h 84"/>
                <a:gd name="T60" fmla="*/ 145 w 195"/>
                <a:gd name="T61" fmla="*/ 52 h 84"/>
                <a:gd name="T62" fmla="*/ 155 w 195"/>
                <a:gd name="T63" fmla="*/ 57 h 84"/>
                <a:gd name="T64" fmla="*/ 164 w 195"/>
                <a:gd name="T65" fmla="*/ 61 h 84"/>
                <a:gd name="T66" fmla="*/ 173 w 195"/>
                <a:gd name="T67" fmla="*/ 62 h 84"/>
                <a:gd name="T68" fmla="*/ 181 w 195"/>
                <a:gd name="T69" fmla="*/ 62 h 84"/>
                <a:gd name="T70" fmla="*/ 188 w 195"/>
                <a:gd name="T71" fmla="*/ 59 h 84"/>
                <a:gd name="T72" fmla="*/ 192 w 195"/>
                <a:gd name="T73" fmla="*/ 54 h 8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5"/>
                <a:gd name="T112" fmla="*/ 0 h 84"/>
                <a:gd name="T113" fmla="*/ 195 w 195"/>
                <a:gd name="T114" fmla="*/ 84 h 8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5" h="84">
                  <a:moveTo>
                    <a:pt x="192" y="54"/>
                  </a:moveTo>
                  <a:lnTo>
                    <a:pt x="194" y="58"/>
                  </a:lnTo>
                  <a:lnTo>
                    <a:pt x="192" y="61"/>
                  </a:lnTo>
                  <a:lnTo>
                    <a:pt x="191" y="63"/>
                  </a:lnTo>
                  <a:lnTo>
                    <a:pt x="189" y="65"/>
                  </a:lnTo>
                  <a:lnTo>
                    <a:pt x="186" y="69"/>
                  </a:lnTo>
                  <a:lnTo>
                    <a:pt x="180" y="72"/>
                  </a:lnTo>
                  <a:lnTo>
                    <a:pt x="178" y="75"/>
                  </a:lnTo>
                  <a:lnTo>
                    <a:pt x="171" y="76"/>
                  </a:lnTo>
                  <a:lnTo>
                    <a:pt x="165" y="79"/>
                  </a:lnTo>
                  <a:lnTo>
                    <a:pt x="161" y="80"/>
                  </a:lnTo>
                  <a:lnTo>
                    <a:pt x="156" y="82"/>
                  </a:lnTo>
                  <a:lnTo>
                    <a:pt x="152" y="82"/>
                  </a:lnTo>
                  <a:lnTo>
                    <a:pt x="147" y="83"/>
                  </a:lnTo>
                  <a:lnTo>
                    <a:pt x="144" y="81"/>
                  </a:lnTo>
                  <a:lnTo>
                    <a:pt x="140" y="81"/>
                  </a:lnTo>
                  <a:lnTo>
                    <a:pt x="135" y="80"/>
                  </a:lnTo>
                  <a:lnTo>
                    <a:pt x="132" y="78"/>
                  </a:lnTo>
                  <a:lnTo>
                    <a:pt x="127" y="75"/>
                  </a:lnTo>
                  <a:lnTo>
                    <a:pt x="122" y="71"/>
                  </a:lnTo>
                  <a:lnTo>
                    <a:pt x="93" y="52"/>
                  </a:lnTo>
                  <a:lnTo>
                    <a:pt x="66" y="32"/>
                  </a:lnTo>
                  <a:lnTo>
                    <a:pt x="60" y="29"/>
                  </a:lnTo>
                  <a:lnTo>
                    <a:pt x="55" y="27"/>
                  </a:lnTo>
                  <a:lnTo>
                    <a:pt x="51" y="25"/>
                  </a:lnTo>
                  <a:lnTo>
                    <a:pt x="46" y="22"/>
                  </a:lnTo>
                  <a:lnTo>
                    <a:pt x="41" y="20"/>
                  </a:lnTo>
                  <a:lnTo>
                    <a:pt x="36" y="19"/>
                  </a:lnTo>
                  <a:lnTo>
                    <a:pt x="32" y="19"/>
                  </a:lnTo>
                  <a:lnTo>
                    <a:pt x="29" y="19"/>
                  </a:lnTo>
                  <a:lnTo>
                    <a:pt x="25" y="19"/>
                  </a:lnTo>
                  <a:lnTo>
                    <a:pt x="20" y="20"/>
                  </a:lnTo>
                  <a:lnTo>
                    <a:pt x="16" y="21"/>
                  </a:lnTo>
                  <a:lnTo>
                    <a:pt x="11" y="23"/>
                  </a:lnTo>
                  <a:lnTo>
                    <a:pt x="8" y="24"/>
                  </a:lnTo>
                  <a:lnTo>
                    <a:pt x="5" y="25"/>
                  </a:lnTo>
                  <a:lnTo>
                    <a:pt x="2" y="27"/>
                  </a:lnTo>
                  <a:lnTo>
                    <a:pt x="0" y="28"/>
                  </a:lnTo>
                  <a:lnTo>
                    <a:pt x="1" y="26"/>
                  </a:lnTo>
                  <a:lnTo>
                    <a:pt x="2" y="24"/>
                  </a:lnTo>
                  <a:lnTo>
                    <a:pt x="2" y="23"/>
                  </a:lnTo>
                  <a:lnTo>
                    <a:pt x="4" y="20"/>
                  </a:lnTo>
                  <a:lnTo>
                    <a:pt x="7" y="19"/>
                  </a:lnTo>
                  <a:lnTo>
                    <a:pt x="9" y="17"/>
                  </a:lnTo>
                  <a:lnTo>
                    <a:pt x="13" y="15"/>
                  </a:lnTo>
                  <a:lnTo>
                    <a:pt x="19" y="12"/>
                  </a:lnTo>
                  <a:lnTo>
                    <a:pt x="28" y="8"/>
                  </a:lnTo>
                  <a:lnTo>
                    <a:pt x="34" y="6"/>
                  </a:lnTo>
                  <a:lnTo>
                    <a:pt x="41" y="3"/>
                  </a:lnTo>
                  <a:lnTo>
                    <a:pt x="46" y="1"/>
                  </a:lnTo>
                  <a:lnTo>
                    <a:pt x="51" y="0"/>
                  </a:lnTo>
                  <a:lnTo>
                    <a:pt x="55" y="0"/>
                  </a:lnTo>
                  <a:lnTo>
                    <a:pt x="59" y="0"/>
                  </a:lnTo>
                  <a:lnTo>
                    <a:pt x="63" y="0"/>
                  </a:lnTo>
                  <a:lnTo>
                    <a:pt x="67" y="1"/>
                  </a:lnTo>
                  <a:lnTo>
                    <a:pt x="72" y="3"/>
                  </a:lnTo>
                  <a:lnTo>
                    <a:pt x="76" y="6"/>
                  </a:lnTo>
                  <a:lnTo>
                    <a:pt x="81" y="8"/>
                  </a:lnTo>
                  <a:lnTo>
                    <a:pt x="86" y="12"/>
                  </a:lnTo>
                  <a:lnTo>
                    <a:pt x="115" y="31"/>
                  </a:lnTo>
                  <a:lnTo>
                    <a:pt x="138" y="48"/>
                  </a:lnTo>
                  <a:lnTo>
                    <a:pt x="145" y="52"/>
                  </a:lnTo>
                  <a:lnTo>
                    <a:pt x="150" y="55"/>
                  </a:lnTo>
                  <a:lnTo>
                    <a:pt x="155" y="57"/>
                  </a:lnTo>
                  <a:lnTo>
                    <a:pt x="159" y="59"/>
                  </a:lnTo>
                  <a:lnTo>
                    <a:pt x="164" y="61"/>
                  </a:lnTo>
                  <a:lnTo>
                    <a:pt x="168" y="61"/>
                  </a:lnTo>
                  <a:lnTo>
                    <a:pt x="173" y="62"/>
                  </a:lnTo>
                  <a:lnTo>
                    <a:pt x="177" y="62"/>
                  </a:lnTo>
                  <a:lnTo>
                    <a:pt x="181" y="62"/>
                  </a:lnTo>
                  <a:lnTo>
                    <a:pt x="185" y="60"/>
                  </a:lnTo>
                  <a:lnTo>
                    <a:pt x="188" y="59"/>
                  </a:lnTo>
                  <a:lnTo>
                    <a:pt x="191" y="57"/>
                  </a:lnTo>
                  <a:lnTo>
                    <a:pt x="192" y="54"/>
                  </a:lnTo>
                </a:path>
              </a:pathLst>
            </a:custGeom>
            <a:solidFill>
              <a:srgbClr val="FF0000"/>
            </a:solidFill>
            <a:ln w="12700" cap="rnd">
              <a:solidFill>
                <a:srgbClr val="FF0000"/>
              </a:solidFill>
              <a:round/>
              <a:headEnd/>
              <a:tailEnd/>
            </a:ln>
          </p:spPr>
          <p:txBody>
            <a:bodyPr/>
            <a:lstStyle/>
            <a:p>
              <a:endParaRPr lang="en-US"/>
            </a:p>
          </p:txBody>
        </p:sp>
        <p:sp>
          <p:nvSpPr>
            <p:cNvPr id="71718" name="Freeform 122"/>
            <p:cNvSpPr>
              <a:spLocks/>
            </p:cNvSpPr>
            <p:nvPr/>
          </p:nvSpPr>
          <p:spPr bwMode="auto">
            <a:xfrm>
              <a:off x="1436" y="2826"/>
              <a:ext cx="195" cy="87"/>
            </a:xfrm>
            <a:custGeom>
              <a:avLst/>
              <a:gdLst>
                <a:gd name="T0" fmla="*/ 192 w 195"/>
                <a:gd name="T1" fmla="*/ 60 h 87"/>
                <a:gd name="T2" fmla="*/ 188 w 195"/>
                <a:gd name="T3" fmla="*/ 66 h 87"/>
                <a:gd name="T4" fmla="*/ 182 w 195"/>
                <a:gd name="T5" fmla="*/ 72 h 87"/>
                <a:gd name="T6" fmla="*/ 175 w 195"/>
                <a:gd name="T7" fmla="*/ 77 h 87"/>
                <a:gd name="T8" fmla="*/ 164 w 195"/>
                <a:gd name="T9" fmla="*/ 83 h 87"/>
                <a:gd name="T10" fmla="*/ 155 w 195"/>
                <a:gd name="T11" fmla="*/ 85 h 87"/>
                <a:gd name="T12" fmla="*/ 147 w 195"/>
                <a:gd name="T13" fmla="*/ 86 h 87"/>
                <a:gd name="T14" fmla="*/ 139 w 195"/>
                <a:gd name="T15" fmla="*/ 84 h 87"/>
                <a:gd name="T16" fmla="*/ 131 w 195"/>
                <a:gd name="T17" fmla="*/ 81 h 87"/>
                <a:gd name="T18" fmla="*/ 120 w 195"/>
                <a:gd name="T19" fmla="*/ 74 h 87"/>
                <a:gd name="T20" fmla="*/ 66 w 195"/>
                <a:gd name="T21" fmla="*/ 35 h 87"/>
                <a:gd name="T22" fmla="*/ 55 w 195"/>
                <a:gd name="T23" fmla="*/ 28 h 87"/>
                <a:gd name="T24" fmla="*/ 46 w 195"/>
                <a:gd name="T25" fmla="*/ 24 h 87"/>
                <a:gd name="T26" fmla="*/ 37 w 195"/>
                <a:gd name="T27" fmla="*/ 21 h 87"/>
                <a:gd name="T28" fmla="*/ 29 w 195"/>
                <a:gd name="T29" fmla="*/ 21 h 87"/>
                <a:gd name="T30" fmla="*/ 21 w 195"/>
                <a:gd name="T31" fmla="*/ 21 h 87"/>
                <a:gd name="T32" fmla="*/ 12 w 195"/>
                <a:gd name="T33" fmla="*/ 24 h 87"/>
                <a:gd name="T34" fmla="*/ 5 w 195"/>
                <a:gd name="T35" fmla="*/ 27 h 87"/>
                <a:gd name="T36" fmla="*/ 0 w 195"/>
                <a:gd name="T37" fmla="*/ 30 h 87"/>
                <a:gd name="T38" fmla="*/ 1 w 195"/>
                <a:gd name="T39" fmla="*/ 26 h 87"/>
                <a:gd name="T40" fmla="*/ 5 w 195"/>
                <a:gd name="T41" fmla="*/ 22 h 87"/>
                <a:gd name="T42" fmla="*/ 9 w 195"/>
                <a:gd name="T43" fmla="*/ 18 h 87"/>
                <a:gd name="T44" fmla="*/ 21 w 195"/>
                <a:gd name="T45" fmla="*/ 13 h 87"/>
                <a:gd name="T46" fmla="*/ 35 w 195"/>
                <a:gd name="T47" fmla="*/ 6 h 87"/>
                <a:gd name="T48" fmla="*/ 47 w 195"/>
                <a:gd name="T49" fmla="*/ 1 h 87"/>
                <a:gd name="T50" fmla="*/ 55 w 195"/>
                <a:gd name="T51" fmla="*/ 0 h 87"/>
                <a:gd name="T52" fmla="*/ 63 w 195"/>
                <a:gd name="T53" fmla="*/ 1 h 87"/>
                <a:gd name="T54" fmla="*/ 71 w 195"/>
                <a:gd name="T55" fmla="*/ 3 h 87"/>
                <a:gd name="T56" fmla="*/ 80 w 195"/>
                <a:gd name="T57" fmla="*/ 9 h 87"/>
                <a:gd name="T58" fmla="*/ 114 w 195"/>
                <a:gd name="T59" fmla="*/ 32 h 87"/>
                <a:gd name="T60" fmla="*/ 144 w 195"/>
                <a:gd name="T61" fmla="*/ 55 h 87"/>
                <a:gd name="T62" fmla="*/ 154 w 195"/>
                <a:gd name="T63" fmla="*/ 60 h 87"/>
                <a:gd name="T64" fmla="*/ 162 w 195"/>
                <a:gd name="T65" fmla="*/ 63 h 87"/>
                <a:gd name="T66" fmla="*/ 171 w 195"/>
                <a:gd name="T67" fmla="*/ 64 h 87"/>
                <a:gd name="T68" fmla="*/ 179 w 195"/>
                <a:gd name="T69" fmla="*/ 64 h 87"/>
                <a:gd name="T70" fmla="*/ 187 w 195"/>
                <a:gd name="T71" fmla="*/ 61 h 87"/>
                <a:gd name="T72" fmla="*/ 194 w 195"/>
                <a:gd name="T73" fmla="*/ 57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5"/>
                <a:gd name="T112" fmla="*/ 0 h 87"/>
                <a:gd name="T113" fmla="*/ 195 w 195"/>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5" h="87">
                  <a:moveTo>
                    <a:pt x="194" y="57"/>
                  </a:moveTo>
                  <a:lnTo>
                    <a:pt x="192" y="60"/>
                  </a:lnTo>
                  <a:lnTo>
                    <a:pt x="190" y="63"/>
                  </a:lnTo>
                  <a:lnTo>
                    <a:pt x="188" y="66"/>
                  </a:lnTo>
                  <a:lnTo>
                    <a:pt x="185" y="69"/>
                  </a:lnTo>
                  <a:lnTo>
                    <a:pt x="182" y="72"/>
                  </a:lnTo>
                  <a:lnTo>
                    <a:pt x="179" y="74"/>
                  </a:lnTo>
                  <a:lnTo>
                    <a:pt x="175" y="77"/>
                  </a:lnTo>
                  <a:lnTo>
                    <a:pt x="169" y="80"/>
                  </a:lnTo>
                  <a:lnTo>
                    <a:pt x="164" y="83"/>
                  </a:lnTo>
                  <a:lnTo>
                    <a:pt x="159" y="84"/>
                  </a:lnTo>
                  <a:lnTo>
                    <a:pt x="155" y="85"/>
                  </a:lnTo>
                  <a:lnTo>
                    <a:pt x="151" y="85"/>
                  </a:lnTo>
                  <a:lnTo>
                    <a:pt x="147" y="86"/>
                  </a:lnTo>
                  <a:lnTo>
                    <a:pt x="143" y="85"/>
                  </a:lnTo>
                  <a:lnTo>
                    <a:pt x="139" y="84"/>
                  </a:lnTo>
                  <a:lnTo>
                    <a:pt x="135" y="83"/>
                  </a:lnTo>
                  <a:lnTo>
                    <a:pt x="131" y="81"/>
                  </a:lnTo>
                  <a:lnTo>
                    <a:pt x="125" y="79"/>
                  </a:lnTo>
                  <a:lnTo>
                    <a:pt x="120" y="74"/>
                  </a:lnTo>
                  <a:lnTo>
                    <a:pt x="93" y="55"/>
                  </a:lnTo>
                  <a:lnTo>
                    <a:pt x="66" y="35"/>
                  </a:lnTo>
                  <a:lnTo>
                    <a:pt x="60" y="31"/>
                  </a:lnTo>
                  <a:lnTo>
                    <a:pt x="55" y="28"/>
                  </a:lnTo>
                  <a:lnTo>
                    <a:pt x="51" y="26"/>
                  </a:lnTo>
                  <a:lnTo>
                    <a:pt x="46" y="24"/>
                  </a:lnTo>
                  <a:lnTo>
                    <a:pt x="41" y="22"/>
                  </a:lnTo>
                  <a:lnTo>
                    <a:pt x="37" y="21"/>
                  </a:lnTo>
                  <a:lnTo>
                    <a:pt x="33" y="20"/>
                  </a:lnTo>
                  <a:lnTo>
                    <a:pt x="29" y="21"/>
                  </a:lnTo>
                  <a:lnTo>
                    <a:pt x="24" y="21"/>
                  </a:lnTo>
                  <a:lnTo>
                    <a:pt x="21" y="21"/>
                  </a:lnTo>
                  <a:lnTo>
                    <a:pt x="17" y="23"/>
                  </a:lnTo>
                  <a:lnTo>
                    <a:pt x="12" y="24"/>
                  </a:lnTo>
                  <a:lnTo>
                    <a:pt x="9" y="25"/>
                  </a:lnTo>
                  <a:lnTo>
                    <a:pt x="5" y="27"/>
                  </a:lnTo>
                  <a:lnTo>
                    <a:pt x="3" y="28"/>
                  </a:lnTo>
                  <a:lnTo>
                    <a:pt x="0" y="30"/>
                  </a:lnTo>
                  <a:lnTo>
                    <a:pt x="1" y="28"/>
                  </a:lnTo>
                  <a:lnTo>
                    <a:pt x="1" y="26"/>
                  </a:lnTo>
                  <a:lnTo>
                    <a:pt x="3" y="24"/>
                  </a:lnTo>
                  <a:lnTo>
                    <a:pt x="5" y="22"/>
                  </a:lnTo>
                  <a:lnTo>
                    <a:pt x="7" y="20"/>
                  </a:lnTo>
                  <a:lnTo>
                    <a:pt x="9" y="18"/>
                  </a:lnTo>
                  <a:lnTo>
                    <a:pt x="14" y="16"/>
                  </a:lnTo>
                  <a:lnTo>
                    <a:pt x="21" y="13"/>
                  </a:lnTo>
                  <a:lnTo>
                    <a:pt x="28" y="9"/>
                  </a:lnTo>
                  <a:lnTo>
                    <a:pt x="35" y="6"/>
                  </a:lnTo>
                  <a:lnTo>
                    <a:pt x="42" y="3"/>
                  </a:lnTo>
                  <a:lnTo>
                    <a:pt x="47" y="1"/>
                  </a:lnTo>
                  <a:lnTo>
                    <a:pt x="51" y="0"/>
                  </a:lnTo>
                  <a:lnTo>
                    <a:pt x="55" y="0"/>
                  </a:lnTo>
                  <a:lnTo>
                    <a:pt x="59" y="0"/>
                  </a:lnTo>
                  <a:lnTo>
                    <a:pt x="63" y="1"/>
                  </a:lnTo>
                  <a:lnTo>
                    <a:pt x="67" y="2"/>
                  </a:lnTo>
                  <a:lnTo>
                    <a:pt x="71" y="3"/>
                  </a:lnTo>
                  <a:lnTo>
                    <a:pt x="76" y="6"/>
                  </a:lnTo>
                  <a:lnTo>
                    <a:pt x="80" y="9"/>
                  </a:lnTo>
                  <a:lnTo>
                    <a:pt x="86" y="12"/>
                  </a:lnTo>
                  <a:lnTo>
                    <a:pt x="114" y="32"/>
                  </a:lnTo>
                  <a:lnTo>
                    <a:pt x="138" y="50"/>
                  </a:lnTo>
                  <a:lnTo>
                    <a:pt x="144" y="55"/>
                  </a:lnTo>
                  <a:lnTo>
                    <a:pt x="149" y="58"/>
                  </a:lnTo>
                  <a:lnTo>
                    <a:pt x="154" y="60"/>
                  </a:lnTo>
                  <a:lnTo>
                    <a:pt x="158" y="61"/>
                  </a:lnTo>
                  <a:lnTo>
                    <a:pt x="162" y="63"/>
                  </a:lnTo>
                  <a:lnTo>
                    <a:pt x="167" y="64"/>
                  </a:lnTo>
                  <a:lnTo>
                    <a:pt x="171" y="64"/>
                  </a:lnTo>
                  <a:lnTo>
                    <a:pt x="176" y="64"/>
                  </a:lnTo>
                  <a:lnTo>
                    <a:pt x="179" y="64"/>
                  </a:lnTo>
                  <a:lnTo>
                    <a:pt x="183" y="62"/>
                  </a:lnTo>
                  <a:lnTo>
                    <a:pt x="187" y="61"/>
                  </a:lnTo>
                  <a:lnTo>
                    <a:pt x="189" y="59"/>
                  </a:lnTo>
                  <a:lnTo>
                    <a:pt x="194" y="57"/>
                  </a:lnTo>
                </a:path>
              </a:pathLst>
            </a:custGeom>
            <a:solidFill>
              <a:srgbClr val="FF0000"/>
            </a:solidFill>
            <a:ln w="12700" cap="rnd">
              <a:solidFill>
                <a:srgbClr val="FF0000"/>
              </a:solidFill>
              <a:round/>
              <a:headEnd/>
              <a:tailEnd/>
            </a:ln>
          </p:spPr>
          <p:txBody>
            <a:bodyPr/>
            <a:lstStyle/>
            <a:p>
              <a:endParaRPr lang="en-US"/>
            </a:p>
          </p:txBody>
        </p:sp>
        <p:sp>
          <p:nvSpPr>
            <p:cNvPr id="71719" name="Freeform 123"/>
            <p:cNvSpPr>
              <a:spLocks/>
            </p:cNvSpPr>
            <p:nvPr/>
          </p:nvSpPr>
          <p:spPr bwMode="auto">
            <a:xfrm>
              <a:off x="1886" y="2607"/>
              <a:ext cx="192" cy="81"/>
            </a:xfrm>
            <a:custGeom>
              <a:avLst/>
              <a:gdLst>
                <a:gd name="T0" fmla="*/ 191 w 192"/>
                <a:gd name="T1" fmla="*/ 56 h 81"/>
                <a:gd name="T2" fmla="*/ 188 w 192"/>
                <a:gd name="T3" fmla="*/ 61 h 81"/>
                <a:gd name="T4" fmla="*/ 183 w 192"/>
                <a:gd name="T5" fmla="*/ 66 h 81"/>
                <a:gd name="T6" fmla="*/ 175 w 192"/>
                <a:gd name="T7" fmla="*/ 72 h 81"/>
                <a:gd name="T8" fmla="*/ 163 w 192"/>
                <a:gd name="T9" fmla="*/ 76 h 81"/>
                <a:gd name="T10" fmla="*/ 153 w 192"/>
                <a:gd name="T11" fmla="*/ 79 h 81"/>
                <a:gd name="T12" fmla="*/ 145 w 192"/>
                <a:gd name="T13" fmla="*/ 80 h 81"/>
                <a:gd name="T14" fmla="*/ 138 w 192"/>
                <a:gd name="T15" fmla="*/ 78 h 81"/>
                <a:gd name="T16" fmla="*/ 130 w 192"/>
                <a:gd name="T17" fmla="*/ 75 h 81"/>
                <a:gd name="T18" fmla="*/ 120 w 192"/>
                <a:gd name="T19" fmla="*/ 69 h 81"/>
                <a:gd name="T20" fmla="*/ 65 w 192"/>
                <a:gd name="T21" fmla="*/ 31 h 81"/>
                <a:gd name="T22" fmla="*/ 54 w 192"/>
                <a:gd name="T23" fmla="*/ 26 h 81"/>
                <a:gd name="T24" fmla="*/ 45 w 192"/>
                <a:gd name="T25" fmla="*/ 21 h 81"/>
                <a:gd name="T26" fmla="*/ 36 w 192"/>
                <a:gd name="T27" fmla="*/ 19 h 81"/>
                <a:gd name="T28" fmla="*/ 28 w 192"/>
                <a:gd name="T29" fmla="*/ 18 h 81"/>
                <a:gd name="T30" fmla="*/ 20 w 192"/>
                <a:gd name="T31" fmla="*/ 19 h 81"/>
                <a:gd name="T32" fmla="*/ 11 w 192"/>
                <a:gd name="T33" fmla="*/ 22 h 81"/>
                <a:gd name="T34" fmla="*/ 5 w 192"/>
                <a:gd name="T35" fmla="*/ 24 h 81"/>
                <a:gd name="T36" fmla="*/ 0 w 192"/>
                <a:gd name="T37" fmla="*/ 27 h 81"/>
                <a:gd name="T38" fmla="*/ 2 w 192"/>
                <a:gd name="T39" fmla="*/ 23 h 81"/>
                <a:gd name="T40" fmla="*/ 4 w 192"/>
                <a:gd name="T41" fmla="*/ 20 h 81"/>
                <a:gd name="T42" fmla="*/ 9 w 192"/>
                <a:gd name="T43" fmla="*/ 16 h 81"/>
                <a:gd name="T44" fmla="*/ 19 w 192"/>
                <a:gd name="T45" fmla="*/ 11 h 81"/>
                <a:gd name="T46" fmla="*/ 34 w 192"/>
                <a:gd name="T47" fmla="*/ 5 h 81"/>
                <a:gd name="T48" fmla="*/ 45 w 192"/>
                <a:gd name="T49" fmla="*/ 1 h 81"/>
                <a:gd name="T50" fmla="*/ 54 w 192"/>
                <a:gd name="T51" fmla="*/ 0 h 81"/>
                <a:gd name="T52" fmla="*/ 62 w 192"/>
                <a:gd name="T53" fmla="*/ 0 h 81"/>
                <a:gd name="T54" fmla="*/ 71 w 192"/>
                <a:gd name="T55" fmla="*/ 3 h 81"/>
                <a:gd name="T56" fmla="*/ 80 w 192"/>
                <a:gd name="T57" fmla="*/ 8 h 81"/>
                <a:gd name="T58" fmla="*/ 113 w 192"/>
                <a:gd name="T59" fmla="*/ 30 h 81"/>
                <a:gd name="T60" fmla="*/ 143 w 192"/>
                <a:gd name="T61" fmla="*/ 50 h 81"/>
                <a:gd name="T62" fmla="*/ 152 w 192"/>
                <a:gd name="T63" fmla="*/ 55 h 81"/>
                <a:gd name="T64" fmla="*/ 161 w 192"/>
                <a:gd name="T65" fmla="*/ 58 h 81"/>
                <a:gd name="T66" fmla="*/ 170 w 192"/>
                <a:gd name="T67" fmla="*/ 59 h 81"/>
                <a:gd name="T68" fmla="*/ 178 w 192"/>
                <a:gd name="T69" fmla="*/ 59 h 81"/>
                <a:gd name="T70" fmla="*/ 185 w 192"/>
                <a:gd name="T71" fmla="*/ 57 h 81"/>
                <a:gd name="T72" fmla="*/ 189 w 192"/>
                <a:gd name="T73" fmla="*/ 52 h 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2"/>
                <a:gd name="T112" fmla="*/ 0 h 81"/>
                <a:gd name="T113" fmla="*/ 192 w 192"/>
                <a:gd name="T114" fmla="*/ 81 h 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2" h="81">
                  <a:moveTo>
                    <a:pt x="189" y="52"/>
                  </a:moveTo>
                  <a:lnTo>
                    <a:pt x="191" y="56"/>
                  </a:lnTo>
                  <a:lnTo>
                    <a:pt x="189" y="58"/>
                  </a:lnTo>
                  <a:lnTo>
                    <a:pt x="188" y="61"/>
                  </a:lnTo>
                  <a:lnTo>
                    <a:pt x="186" y="63"/>
                  </a:lnTo>
                  <a:lnTo>
                    <a:pt x="183" y="66"/>
                  </a:lnTo>
                  <a:lnTo>
                    <a:pt x="177" y="69"/>
                  </a:lnTo>
                  <a:lnTo>
                    <a:pt x="175" y="72"/>
                  </a:lnTo>
                  <a:lnTo>
                    <a:pt x="169" y="74"/>
                  </a:lnTo>
                  <a:lnTo>
                    <a:pt x="163" y="76"/>
                  </a:lnTo>
                  <a:lnTo>
                    <a:pt x="158" y="77"/>
                  </a:lnTo>
                  <a:lnTo>
                    <a:pt x="153" y="79"/>
                  </a:lnTo>
                  <a:lnTo>
                    <a:pt x="150" y="79"/>
                  </a:lnTo>
                  <a:lnTo>
                    <a:pt x="145" y="80"/>
                  </a:lnTo>
                  <a:lnTo>
                    <a:pt x="142" y="78"/>
                  </a:lnTo>
                  <a:lnTo>
                    <a:pt x="138" y="78"/>
                  </a:lnTo>
                  <a:lnTo>
                    <a:pt x="133" y="77"/>
                  </a:lnTo>
                  <a:lnTo>
                    <a:pt x="130" y="75"/>
                  </a:lnTo>
                  <a:lnTo>
                    <a:pt x="125" y="72"/>
                  </a:lnTo>
                  <a:lnTo>
                    <a:pt x="120" y="69"/>
                  </a:lnTo>
                  <a:lnTo>
                    <a:pt x="92" y="50"/>
                  </a:lnTo>
                  <a:lnTo>
                    <a:pt x="65" y="31"/>
                  </a:lnTo>
                  <a:lnTo>
                    <a:pt x="59" y="28"/>
                  </a:lnTo>
                  <a:lnTo>
                    <a:pt x="54" y="26"/>
                  </a:lnTo>
                  <a:lnTo>
                    <a:pt x="50" y="24"/>
                  </a:lnTo>
                  <a:lnTo>
                    <a:pt x="45" y="21"/>
                  </a:lnTo>
                  <a:lnTo>
                    <a:pt x="41" y="20"/>
                  </a:lnTo>
                  <a:lnTo>
                    <a:pt x="36" y="19"/>
                  </a:lnTo>
                  <a:lnTo>
                    <a:pt x="31" y="18"/>
                  </a:lnTo>
                  <a:lnTo>
                    <a:pt x="28" y="18"/>
                  </a:lnTo>
                  <a:lnTo>
                    <a:pt x="24" y="18"/>
                  </a:lnTo>
                  <a:lnTo>
                    <a:pt x="20" y="19"/>
                  </a:lnTo>
                  <a:lnTo>
                    <a:pt x="16" y="21"/>
                  </a:lnTo>
                  <a:lnTo>
                    <a:pt x="11" y="22"/>
                  </a:lnTo>
                  <a:lnTo>
                    <a:pt x="8" y="23"/>
                  </a:lnTo>
                  <a:lnTo>
                    <a:pt x="5" y="24"/>
                  </a:lnTo>
                  <a:lnTo>
                    <a:pt x="2" y="26"/>
                  </a:lnTo>
                  <a:lnTo>
                    <a:pt x="0" y="27"/>
                  </a:lnTo>
                  <a:lnTo>
                    <a:pt x="1" y="25"/>
                  </a:lnTo>
                  <a:lnTo>
                    <a:pt x="2" y="23"/>
                  </a:lnTo>
                  <a:lnTo>
                    <a:pt x="2" y="22"/>
                  </a:lnTo>
                  <a:lnTo>
                    <a:pt x="4" y="20"/>
                  </a:lnTo>
                  <a:lnTo>
                    <a:pt x="7" y="18"/>
                  </a:lnTo>
                  <a:lnTo>
                    <a:pt x="9" y="16"/>
                  </a:lnTo>
                  <a:lnTo>
                    <a:pt x="13" y="14"/>
                  </a:lnTo>
                  <a:lnTo>
                    <a:pt x="19" y="11"/>
                  </a:lnTo>
                  <a:lnTo>
                    <a:pt x="27" y="8"/>
                  </a:lnTo>
                  <a:lnTo>
                    <a:pt x="34" y="5"/>
                  </a:lnTo>
                  <a:lnTo>
                    <a:pt x="41" y="3"/>
                  </a:lnTo>
                  <a:lnTo>
                    <a:pt x="45" y="1"/>
                  </a:lnTo>
                  <a:lnTo>
                    <a:pt x="50" y="0"/>
                  </a:lnTo>
                  <a:lnTo>
                    <a:pt x="54" y="0"/>
                  </a:lnTo>
                  <a:lnTo>
                    <a:pt x="58" y="0"/>
                  </a:lnTo>
                  <a:lnTo>
                    <a:pt x="62" y="0"/>
                  </a:lnTo>
                  <a:lnTo>
                    <a:pt x="66" y="1"/>
                  </a:lnTo>
                  <a:lnTo>
                    <a:pt x="71" y="3"/>
                  </a:lnTo>
                  <a:lnTo>
                    <a:pt x="75" y="5"/>
                  </a:lnTo>
                  <a:lnTo>
                    <a:pt x="80" y="8"/>
                  </a:lnTo>
                  <a:lnTo>
                    <a:pt x="85" y="12"/>
                  </a:lnTo>
                  <a:lnTo>
                    <a:pt x="113" y="30"/>
                  </a:lnTo>
                  <a:lnTo>
                    <a:pt x="136" y="46"/>
                  </a:lnTo>
                  <a:lnTo>
                    <a:pt x="143" y="50"/>
                  </a:lnTo>
                  <a:lnTo>
                    <a:pt x="148" y="53"/>
                  </a:lnTo>
                  <a:lnTo>
                    <a:pt x="152" y="55"/>
                  </a:lnTo>
                  <a:lnTo>
                    <a:pt x="156" y="57"/>
                  </a:lnTo>
                  <a:lnTo>
                    <a:pt x="161" y="58"/>
                  </a:lnTo>
                  <a:lnTo>
                    <a:pt x="165" y="59"/>
                  </a:lnTo>
                  <a:lnTo>
                    <a:pt x="170" y="59"/>
                  </a:lnTo>
                  <a:lnTo>
                    <a:pt x="174" y="59"/>
                  </a:lnTo>
                  <a:lnTo>
                    <a:pt x="178" y="59"/>
                  </a:lnTo>
                  <a:lnTo>
                    <a:pt x="182" y="58"/>
                  </a:lnTo>
                  <a:lnTo>
                    <a:pt x="185" y="57"/>
                  </a:lnTo>
                  <a:lnTo>
                    <a:pt x="188" y="55"/>
                  </a:lnTo>
                  <a:lnTo>
                    <a:pt x="189" y="52"/>
                  </a:lnTo>
                </a:path>
              </a:pathLst>
            </a:custGeom>
            <a:solidFill>
              <a:srgbClr val="FF0000"/>
            </a:solidFill>
            <a:ln w="12700" cap="rnd">
              <a:solidFill>
                <a:srgbClr val="FF0000"/>
              </a:solidFill>
              <a:round/>
              <a:headEnd/>
              <a:tailEnd/>
            </a:ln>
          </p:spPr>
          <p:txBody>
            <a:bodyPr/>
            <a:lstStyle/>
            <a:p>
              <a:endParaRPr lang="en-US"/>
            </a:p>
          </p:txBody>
        </p:sp>
        <p:sp>
          <p:nvSpPr>
            <p:cNvPr id="71720" name="Freeform 124"/>
            <p:cNvSpPr>
              <a:spLocks/>
            </p:cNvSpPr>
            <p:nvPr/>
          </p:nvSpPr>
          <p:spPr bwMode="auto">
            <a:xfrm>
              <a:off x="1734" y="2686"/>
              <a:ext cx="195" cy="81"/>
            </a:xfrm>
            <a:custGeom>
              <a:avLst/>
              <a:gdLst>
                <a:gd name="T0" fmla="*/ 192 w 195"/>
                <a:gd name="T1" fmla="*/ 56 h 81"/>
                <a:gd name="T2" fmla="*/ 188 w 195"/>
                <a:gd name="T3" fmla="*/ 61 h 81"/>
                <a:gd name="T4" fmla="*/ 182 w 195"/>
                <a:gd name="T5" fmla="*/ 67 h 81"/>
                <a:gd name="T6" fmla="*/ 175 w 195"/>
                <a:gd name="T7" fmla="*/ 72 h 81"/>
                <a:gd name="T8" fmla="*/ 164 w 195"/>
                <a:gd name="T9" fmla="*/ 77 h 81"/>
                <a:gd name="T10" fmla="*/ 155 w 195"/>
                <a:gd name="T11" fmla="*/ 79 h 81"/>
                <a:gd name="T12" fmla="*/ 147 w 195"/>
                <a:gd name="T13" fmla="*/ 80 h 81"/>
                <a:gd name="T14" fmla="*/ 139 w 195"/>
                <a:gd name="T15" fmla="*/ 78 h 81"/>
                <a:gd name="T16" fmla="*/ 131 w 195"/>
                <a:gd name="T17" fmla="*/ 75 h 81"/>
                <a:gd name="T18" fmla="*/ 120 w 195"/>
                <a:gd name="T19" fmla="*/ 69 h 81"/>
                <a:gd name="T20" fmla="*/ 66 w 195"/>
                <a:gd name="T21" fmla="*/ 32 h 81"/>
                <a:gd name="T22" fmla="*/ 55 w 195"/>
                <a:gd name="T23" fmla="*/ 26 h 81"/>
                <a:gd name="T24" fmla="*/ 46 w 195"/>
                <a:gd name="T25" fmla="*/ 22 h 81"/>
                <a:gd name="T26" fmla="*/ 37 w 195"/>
                <a:gd name="T27" fmla="*/ 19 h 81"/>
                <a:gd name="T28" fmla="*/ 29 w 195"/>
                <a:gd name="T29" fmla="*/ 19 h 81"/>
                <a:gd name="T30" fmla="*/ 21 w 195"/>
                <a:gd name="T31" fmla="*/ 20 h 81"/>
                <a:gd name="T32" fmla="*/ 12 w 195"/>
                <a:gd name="T33" fmla="*/ 22 h 81"/>
                <a:gd name="T34" fmla="*/ 5 w 195"/>
                <a:gd name="T35" fmla="*/ 25 h 81"/>
                <a:gd name="T36" fmla="*/ 0 w 195"/>
                <a:gd name="T37" fmla="*/ 28 h 81"/>
                <a:gd name="T38" fmla="*/ 1 w 195"/>
                <a:gd name="T39" fmla="*/ 25 h 81"/>
                <a:gd name="T40" fmla="*/ 5 w 195"/>
                <a:gd name="T41" fmla="*/ 20 h 81"/>
                <a:gd name="T42" fmla="*/ 9 w 195"/>
                <a:gd name="T43" fmla="*/ 17 h 81"/>
                <a:gd name="T44" fmla="*/ 21 w 195"/>
                <a:gd name="T45" fmla="*/ 12 h 81"/>
                <a:gd name="T46" fmla="*/ 35 w 195"/>
                <a:gd name="T47" fmla="*/ 5 h 81"/>
                <a:gd name="T48" fmla="*/ 47 w 195"/>
                <a:gd name="T49" fmla="*/ 1 h 81"/>
                <a:gd name="T50" fmla="*/ 55 w 195"/>
                <a:gd name="T51" fmla="*/ 0 h 81"/>
                <a:gd name="T52" fmla="*/ 63 w 195"/>
                <a:gd name="T53" fmla="*/ 1 h 81"/>
                <a:gd name="T54" fmla="*/ 71 w 195"/>
                <a:gd name="T55" fmla="*/ 3 h 81"/>
                <a:gd name="T56" fmla="*/ 80 w 195"/>
                <a:gd name="T57" fmla="*/ 8 h 81"/>
                <a:gd name="T58" fmla="*/ 114 w 195"/>
                <a:gd name="T59" fmla="*/ 30 h 81"/>
                <a:gd name="T60" fmla="*/ 144 w 195"/>
                <a:gd name="T61" fmla="*/ 51 h 81"/>
                <a:gd name="T62" fmla="*/ 154 w 195"/>
                <a:gd name="T63" fmla="*/ 56 h 81"/>
                <a:gd name="T64" fmla="*/ 162 w 195"/>
                <a:gd name="T65" fmla="*/ 59 h 81"/>
                <a:gd name="T66" fmla="*/ 171 w 195"/>
                <a:gd name="T67" fmla="*/ 60 h 81"/>
                <a:gd name="T68" fmla="*/ 179 w 195"/>
                <a:gd name="T69" fmla="*/ 59 h 81"/>
                <a:gd name="T70" fmla="*/ 187 w 195"/>
                <a:gd name="T71" fmla="*/ 57 h 81"/>
                <a:gd name="T72" fmla="*/ 194 w 195"/>
                <a:gd name="T73" fmla="*/ 53 h 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5"/>
                <a:gd name="T112" fmla="*/ 0 h 81"/>
                <a:gd name="T113" fmla="*/ 195 w 195"/>
                <a:gd name="T114" fmla="*/ 81 h 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5" h="81">
                  <a:moveTo>
                    <a:pt x="194" y="53"/>
                  </a:moveTo>
                  <a:lnTo>
                    <a:pt x="192" y="56"/>
                  </a:lnTo>
                  <a:lnTo>
                    <a:pt x="190" y="58"/>
                  </a:lnTo>
                  <a:lnTo>
                    <a:pt x="188" y="61"/>
                  </a:lnTo>
                  <a:lnTo>
                    <a:pt x="185" y="64"/>
                  </a:lnTo>
                  <a:lnTo>
                    <a:pt x="182" y="67"/>
                  </a:lnTo>
                  <a:lnTo>
                    <a:pt x="179" y="69"/>
                  </a:lnTo>
                  <a:lnTo>
                    <a:pt x="175" y="72"/>
                  </a:lnTo>
                  <a:lnTo>
                    <a:pt x="169" y="75"/>
                  </a:lnTo>
                  <a:lnTo>
                    <a:pt x="164" y="77"/>
                  </a:lnTo>
                  <a:lnTo>
                    <a:pt x="159" y="78"/>
                  </a:lnTo>
                  <a:lnTo>
                    <a:pt x="155" y="79"/>
                  </a:lnTo>
                  <a:lnTo>
                    <a:pt x="151" y="79"/>
                  </a:lnTo>
                  <a:lnTo>
                    <a:pt x="147" y="80"/>
                  </a:lnTo>
                  <a:lnTo>
                    <a:pt x="143" y="79"/>
                  </a:lnTo>
                  <a:lnTo>
                    <a:pt x="139" y="78"/>
                  </a:lnTo>
                  <a:lnTo>
                    <a:pt x="135" y="77"/>
                  </a:lnTo>
                  <a:lnTo>
                    <a:pt x="131" y="75"/>
                  </a:lnTo>
                  <a:lnTo>
                    <a:pt x="125" y="73"/>
                  </a:lnTo>
                  <a:lnTo>
                    <a:pt x="120" y="69"/>
                  </a:lnTo>
                  <a:lnTo>
                    <a:pt x="93" y="51"/>
                  </a:lnTo>
                  <a:lnTo>
                    <a:pt x="66" y="32"/>
                  </a:lnTo>
                  <a:lnTo>
                    <a:pt x="60" y="29"/>
                  </a:lnTo>
                  <a:lnTo>
                    <a:pt x="55" y="26"/>
                  </a:lnTo>
                  <a:lnTo>
                    <a:pt x="51" y="24"/>
                  </a:lnTo>
                  <a:lnTo>
                    <a:pt x="46" y="22"/>
                  </a:lnTo>
                  <a:lnTo>
                    <a:pt x="41" y="20"/>
                  </a:lnTo>
                  <a:lnTo>
                    <a:pt x="37" y="19"/>
                  </a:lnTo>
                  <a:lnTo>
                    <a:pt x="33" y="19"/>
                  </a:lnTo>
                  <a:lnTo>
                    <a:pt x="29" y="19"/>
                  </a:lnTo>
                  <a:lnTo>
                    <a:pt x="24" y="19"/>
                  </a:lnTo>
                  <a:lnTo>
                    <a:pt x="21" y="20"/>
                  </a:lnTo>
                  <a:lnTo>
                    <a:pt x="17" y="21"/>
                  </a:lnTo>
                  <a:lnTo>
                    <a:pt x="12" y="22"/>
                  </a:lnTo>
                  <a:lnTo>
                    <a:pt x="9" y="23"/>
                  </a:lnTo>
                  <a:lnTo>
                    <a:pt x="5" y="25"/>
                  </a:lnTo>
                  <a:lnTo>
                    <a:pt x="3" y="26"/>
                  </a:lnTo>
                  <a:lnTo>
                    <a:pt x="0" y="28"/>
                  </a:lnTo>
                  <a:lnTo>
                    <a:pt x="1" y="26"/>
                  </a:lnTo>
                  <a:lnTo>
                    <a:pt x="1" y="25"/>
                  </a:lnTo>
                  <a:lnTo>
                    <a:pt x="3" y="22"/>
                  </a:lnTo>
                  <a:lnTo>
                    <a:pt x="5" y="20"/>
                  </a:lnTo>
                  <a:lnTo>
                    <a:pt x="7" y="19"/>
                  </a:lnTo>
                  <a:lnTo>
                    <a:pt x="9" y="17"/>
                  </a:lnTo>
                  <a:lnTo>
                    <a:pt x="14" y="15"/>
                  </a:lnTo>
                  <a:lnTo>
                    <a:pt x="21" y="12"/>
                  </a:lnTo>
                  <a:lnTo>
                    <a:pt x="28" y="8"/>
                  </a:lnTo>
                  <a:lnTo>
                    <a:pt x="35" y="5"/>
                  </a:lnTo>
                  <a:lnTo>
                    <a:pt x="42" y="3"/>
                  </a:lnTo>
                  <a:lnTo>
                    <a:pt x="47" y="1"/>
                  </a:lnTo>
                  <a:lnTo>
                    <a:pt x="51" y="0"/>
                  </a:lnTo>
                  <a:lnTo>
                    <a:pt x="55" y="0"/>
                  </a:lnTo>
                  <a:lnTo>
                    <a:pt x="59" y="0"/>
                  </a:lnTo>
                  <a:lnTo>
                    <a:pt x="63" y="1"/>
                  </a:lnTo>
                  <a:lnTo>
                    <a:pt x="67" y="2"/>
                  </a:lnTo>
                  <a:lnTo>
                    <a:pt x="71" y="3"/>
                  </a:lnTo>
                  <a:lnTo>
                    <a:pt x="76" y="6"/>
                  </a:lnTo>
                  <a:lnTo>
                    <a:pt x="80" y="8"/>
                  </a:lnTo>
                  <a:lnTo>
                    <a:pt x="86" y="12"/>
                  </a:lnTo>
                  <a:lnTo>
                    <a:pt x="114" y="30"/>
                  </a:lnTo>
                  <a:lnTo>
                    <a:pt x="138" y="47"/>
                  </a:lnTo>
                  <a:lnTo>
                    <a:pt x="144" y="51"/>
                  </a:lnTo>
                  <a:lnTo>
                    <a:pt x="149" y="54"/>
                  </a:lnTo>
                  <a:lnTo>
                    <a:pt x="154" y="56"/>
                  </a:lnTo>
                  <a:lnTo>
                    <a:pt x="158" y="57"/>
                  </a:lnTo>
                  <a:lnTo>
                    <a:pt x="162" y="59"/>
                  </a:lnTo>
                  <a:lnTo>
                    <a:pt x="167" y="59"/>
                  </a:lnTo>
                  <a:lnTo>
                    <a:pt x="171" y="60"/>
                  </a:lnTo>
                  <a:lnTo>
                    <a:pt x="176" y="59"/>
                  </a:lnTo>
                  <a:lnTo>
                    <a:pt x="179" y="59"/>
                  </a:lnTo>
                  <a:lnTo>
                    <a:pt x="183" y="58"/>
                  </a:lnTo>
                  <a:lnTo>
                    <a:pt x="187" y="57"/>
                  </a:lnTo>
                  <a:lnTo>
                    <a:pt x="189" y="55"/>
                  </a:lnTo>
                  <a:lnTo>
                    <a:pt x="194" y="53"/>
                  </a:lnTo>
                </a:path>
              </a:pathLst>
            </a:custGeom>
            <a:solidFill>
              <a:srgbClr val="FF0000"/>
            </a:solidFill>
            <a:ln w="12700" cap="rnd">
              <a:solidFill>
                <a:srgbClr val="FF0000"/>
              </a:solidFill>
              <a:round/>
              <a:headEnd/>
              <a:tailEnd/>
            </a:ln>
          </p:spPr>
          <p:txBody>
            <a:bodyPr/>
            <a:lstStyle/>
            <a:p>
              <a:endParaRPr lang="en-US"/>
            </a:p>
          </p:txBody>
        </p:sp>
        <p:sp>
          <p:nvSpPr>
            <p:cNvPr id="71721" name="Freeform 125"/>
            <p:cNvSpPr>
              <a:spLocks/>
            </p:cNvSpPr>
            <p:nvPr/>
          </p:nvSpPr>
          <p:spPr bwMode="auto">
            <a:xfrm>
              <a:off x="2185" y="2458"/>
              <a:ext cx="191" cy="86"/>
            </a:xfrm>
            <a:custGeom>
              <a:avLst/>
              <a:gdLst>
                <a:gd name="T0" fmla="*/ 190 w 191"/>
                <a:gd name="T1" fmla="*/ 59 h 86"/>
                <a:gd name="T2" fmla="*/ 187 w 191"/>
                <a:gd name="T3" fmla="*/ 65 h 86"/>
                <a:gd name="T4" fmla="*/ 182 w 191"/>
                <a:gd name="T5" fmla="*/ 70 h 86"/>
                <a:gd name="T6" fmla="*/ 174 w 191"/>
                <a:gd name="T7" fmla="*/ 76 h 86"/>
                <a:gd name="T8" fmla="*/ 162 w 191"/>
                <a:gd name="T9" fmla="*/ 81 h 86"/>
                <a:gd name="T10" fmla="*/ 152 w 191"/>
                <a:gd name="T11" fmla="*/ 84 h 86"/>
                <a:gd name="T12" fmla="*/ 144 w 191"/>
                <a:gd name="T13" fmla="*/ 85 h 86"/>
                <a:gd name="T14" fmla="*/ 137 w 191"/>
                <a:gd name="T15" fmla="*/ 83 h 86"/>
                <a:gd name="T16" fmla="*/ 129 w 191"/>
                <a:gd name="T17" fmla="*/ 80 h 86"/>
                <a:gd name="T18" fmla="*/ 120 w 191"/>
                <a:gd name="T19" fmla="*/ 73 h 86"/>
                <a:gd name="T20" fmla="*/ 64 w 191"/>
                <a:gd name="T21" fmla="*/ 33 h 86"/>
                <a:gd name="T22" fmla="*/ 54 w 191"/>
                <a:gd name="T23" fmla="*/ 28 h 86"/>
                <a:gd name="T24" fmla="*/ 45 w 191"/>
                <a:gd name="T25" fmla="*/ 23 h 86"/>
                <a:gd name="T26" fmla="*/ 36 w 191"/>
                <a:gd name="T27" fmla="*/ 20 h 86"/>
                <a:gd name="T28" fmla="*/ 28 w 191"/>
                <a:gd name="T29" fmla="*/ 19 h 86"/>
                <a:gd name="T30" fmla="*/ 20 w 191"/>
                <a:gd name="T31" fmla="*/ 20 h 86"/>
                <a:gd name="T32" fmla="*/ 11 w 191"/>
                <a:gd name="T33" fmla="*/ 23 h 86"/>
                <a:gd name="T34" fmla="*/ 5 w 191"/>
                <a:gd name="T35" fmla="*/ 25 h 86"/>
                <a:gd name="T36" fmla="*/ 0 w 191"/>
                <a:gd name="T37" fmla="*/ 29 h 86"/>
                <a:gd name="T38" fmla="*/ 2 w 191"/>
                <a:gd name="T39" fmla="*/ 25 h 86"/>
                <a:gd name="T40" fmla="*/ 4 w 191"/>
                <a:gd name="T41" fmla="*/ 21 h 86"/>
                <a:gd name="T42" fmla="*/ 9 w 191"/>
                <a:gd name="T43" fmla="*/ 18 h 86"/>
                <a:gd name="T44" fmla="*/ 19 w 191"/>
                <a:gd name="T45" fmla="*/ 12 h 86"/>
                <a:gd name="T46" fmla="*/ 34 w 191"/>
                <a:gd name="T47" fmla="*/ 6 h 86"/>
                <a:gd name="T48" fmla="*/ 45 w 191"/>
                <a:gd name="T49" fmla="*/ 1 h 86"/>
                <a:gd name="T50" fmla="*/ 54 w 191"/>
                <a:gd name="T51" fmla="*/ 0 h 86"/>
                <a:gd name="T52" fmla="*/ 62 w 191"/>
                <a:gd name="T53" fmla="*/ 0 h 86"/>
                <a:gd name="T54" fmla="*/ 70 w 191"/>
                <a:gd name="T55" fmla="*/ 3 h 86"/>
                <a:gd name="T56" fmla="*/ 79 w 191"/>
                <a:gd name="T57" fmla="*/ 9 h 86"/>
                <a:gd name="T58" fmla="*/ 112 w 191"/>
                <a:gd name="T59" fmla="*/ 32 h 86"/>
                <a:gd name="T60" fmla="*/ 142 w 191"/>
                <a:gd name="T61" fmla="*/ 54 h 86"/>
                <a:gd name="T62" fmla="*/ 151 w 191"/>
                <a:gd name="T63" fmla="*/ 58 h 86"/>
                <a:gd name="T64" fmla="*/ 160 w 191"/>
                <a:gd name="T65" fmla="*/ 62 h 86"/>
                <a:gd name="T66" fmla="*/ 169 w 191"/>
                <a:gd name="T67" fmla="*/ 63 h 86"/>
                <a:gd name="T68" fmla="*/ 177 w 191"/>
                <a:gd name="T69" fmla="*/ 63 h 86"/>
                <a:gd name="T70" fmla="*/ 184 w 191"/>
                <a:gd name="T71" fmla="*/ 60 h 86"/>
                <a:gd name="T72" fmla="*/ 188 w 191"/>
                <a:gd name="T73" fmla="*/ 55 h 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1"/>
                <a:gd name="T112" fmla="*/ 0 h 86"/>
                <a:gd name="T113" fmla="*/ 191 w 191"/>
                <a:gd name="T114" fmla="*/ 86 h 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1" h="86">
                  <a:moveTo>
                    <a:pt x="188" y="55"/>
                  </a:moveTo>
                  <a:lnTo>
                    <a:pt x="190" y="59"/>
                  </a:lnTo>
                  <a:lnTo>
                    <a:pt x="188" y="62"/>
                  </a:lnTo>
                  <a:lnTo>
                    <a:pt x="187" y="65"/>
                  </a:lnTo>
                  <a:lnTo>
                    <a:pt x="185" y="67"/>
                  </a:lnTo>
                  <a:lnTo>
                    <a:pt x="182" y="70"/>
                  </a:lnTo>
                  <a:lnTo>
                    <a:pt x="176" y="74"/>
                  </a:lnTo>
                  <a:lnTo>
                    <a:pt x="174" y="76"/>
                  </a:lnTo>
                  <a:lnTo>
                    <a:pt x="168" y="78"/>
                  </a:lnTo>
                  <a:lnTo>
                    <a:pt x="162" y="81"/>
                  </a:lnTo>
                  <a:lnTo>
                    <a:pt x="157" y="82"/>
                  </a:lnTo>
                  <a:lnTo>
                    <a:pt x="152" y="84"/>
                  </a:lnTo>
                  <a:lnTo>
                    <a:pt x="149" y="84"/>
                  </a:lnTo>
                  <a:lnTo>
                    <a:pt x="144" y="85"/>
                  </a:lnTo>
                  <a:lnTo>
                    <a:pt x="141" y="83"/>
                  </a:lnTo>
                  <a:lnTo>
                    <a:pt x="137" y="83"/>
                  </a:lnTo>
                  <a:lnTo>
                    <a:pt x="132" y="82"/>
                  </a:lnTo>
                  <a:lnTo>
                    <a:pt x="129" y="80"/>
                  </a:lnTo>
                  <a:lnTo>
                    <a:pt x="125" y="77"/>
                  </a:lnTo>
                  <a:lnTo>
                    <a:pt x="120" y="73"/>
                  </a:lnTo>
                  <a:lnTo>
                    <a:pt x="91" y="53"/>
                  </a:lnTo>
                  <a:lnTo>
                    <a:pt x="64" y="33"/>
                  </a:lnTo>
                  <a:lnTo>
                    <a:pt x="59" y="30"/>
                  </a:lnTo>
                  <a:lnTo>
                    <a:pt x="54" y="28"/>
                  </a:lnTo>
                  <a:lnTo>
                    <a:pt x="50" y="25"/>
                  </a:lnTo>
                  <a:lnTo>
                    <a:pt x="45" y="23"/>
                  </a:lnTo>
                  <a:lnTo>
                    <a:pt x="41" y="21"/>
                  </a:lnTo>
                  <a:lnTo>
                    <a:pt x="36" y="20"/>
                  </a:lnTo>
                  <a:lnTo>
                    <a:pt x="31" y="19"/>
                  </a:lnTo>
                  <a:lnTo>
                    <a:pt x="28" y="19"/>
                  </a:lnTo>
                  <a:lnTo>
                    <a:pt x="24" y="19"/>
                  </a:lnTo>
                  <a:lnTo>
                    <a:pt x="20" y="20"/>
                  </a:lnTo>
                  <a:lnTo>
                    <a:pt x="16" y="22"/>
                  </a:lnTo>
                  <a:lnTo>
                    <a:pt x="11" y="23"/>
                  </a:lnTo>
                  <a:lnTo>
                    <a:pt x="8" y="24"/>
                  </a:lnTo>
                  <a:lnTo>
                    <a:pt x="5" y="25"/>
                  </a:lnTo>
                  <a:lnTo>
                    <a:pt x="2" y="28"/>
                  </a:lnTo>
                  <a:lnTo>
                    <a:pt x="0" y="29"/>
                  </a:lnTo>
                  <a:lnTo>
                    <a:pt x="1" y="27"/>
                  </a:lnTo>
                  <a:lnTo>
                    <a:pt x="2" y="25"/>
                  </a:lnTo>
                  <a:lnTo>
                    <a:pt x="2" y="23"/>
                  </a:lnTo>
                  <a:lnTo>
                    <a:pt x="4" y="21"/>
                  </a:lnTo>
                  <a:lnTo>
                    <a:pt x="7" y="19"/>
                  </a:lnTo>
                  <a:lnTo>
                    <a:pt x="9" y="18"/>
                  </a:lnTo>
                  <a:lnTo>
                    <a:pt x="13" y="15"/>
                  </a:lnTo>
                  <a:lnTo>
                    <a:pt x="19" y="12"/>
                  </a:lnTo>
                  <a:lnTo>
                    <a:pt x="27" y="9"/>
                  </a:lnTo>
                  <a:lnTo>
                    <a:pt x="34" y="6"/>
                  </a:lnTo>
                  <a:lnTo>
                    <a:pt x="41" y="3"/>
                  </a:lnTo>
                  <a:lnTo>
                    <a:pt x="45" y="1"/>
                  </a:lnTo>
                  <a:lnTo>
                    <a:pt x="50" y="0"/>
                  </a:lnTo>
                  <a:lnTo>
                    <a:pt x="54" y="0"/>
                  </a:lnTo>
                  <a:lnTo>
                    <a:pt x="58" y="0"/>
                  </a:lnTo>
                  <a:lnTo>
                    <a:pt x="62" y="0"/>
                  </a:lnTo>
                  <a:lnTo>
                    <a:pt x="66" y="1"/>
                  </a:lnTo>
                  <a:lnTo>
                    <a:pt x="70" y="3"/>
                  </a:lnTo>
                  <a:lnTo>
                    <a:pt x="74" y="6"/>
                  </a:lnTo>
                  <a:lnTo>
                    <a:pt x="79" y="9"/>
                  </a:lnTo>
                  <a:lnTo>
                    <a:pt x="84" y="12"/>
                  </a:lnTo>
                  <a:lnTo>
                    <a:pt x="112" y="32"/>
                  </a:lnTo>
                  <a:lnTo>
                    <a:pt x="135" y="49"/>
                  </a:lnTo>
                  <a:lnTo>
                    <a:pt x="142" y="54"/>
                  </a:lnTo>
                  <a:lnTo>
                    <a:pt x="147" y="56"/>
                  </a:lnTo>
                  <a:lnTo>
                    <a:pt x="151" y="58"/>
                  </a:lnTo>
                  <a:lnTo>
                    <a:pt x="155" y="60"/>
                  </a:lnTo>
                  <a:lnTo>
                    <a:pt x="160" y="62"/>
                  </a:lnTo>
                  <a:lnTo>
                    <a:pt x="164" y="63"/>
                  </a:lnTo>
                  <a:lnTo>
                    <a:pt x="169" y="63"/>
                  </a:lnTo>
                  <a:lnTo>
                    <a:pt x="173" y="63"/>
                  </a:lnTo>
                  <a:lnTo>
                    <a:pt x="177" y="63"/>
                  </a:lnTo>
                  <a:lnTo>
                    <a:pt x="181" y="61"/>
                  </a:lnTo>
                  <a:lnTo>
                    <a:pt x="184" y="60"/>
                  </a:lnTo>
                  <a:lnTo>
                    <a:pt x="187" y="58"/>
                  </a:lnTo>
                  <a:lnTo>
                    <a:pt x="188" y="55"/>
                  </a:lnTo>
                </a:path>
              </a:pathLst>
            </a:custGeom>
            <a:solidFill>
              <a:srgbClr val="FF0000"/>
            </a:solidFill>
            <a:ln w="12700" cap="rnd">
              <a:solidFill>
                <a:srgbClr val="FF0000"/>
              </a:solidFill>
              <a:round/>
              <a:headEnd/>
              <a:tailEnd/>
            </a:ln>
          </p:spPr>
          <p:txBody>
            <a:bodyPr/>
            <a:lstStyle/>
            <a:p>
              <a:endParaRPr lang="en-US"/>
            </a:p>
          </p:txBody>
        </p:sp>
        <p:sp>
          <p:nvSpPr>
            <p:cNvPr id="71722" name="Freeform 126"/>
            <p:cNvSpPr>
              <a:spLocks/>
            </p:cNvSpPr>
            <p:nvPr/>
          </p:nvSpPr>
          <p:spPr bwMode="auto">
            <a:xfrm>
              <a:off x="2032" y="2534"/>
              <a:ext cx="196" cy="85"/>
            </a:xfrm>
            <a:custGeom>
              <a:avLst/>
              <a:gdLst>
                <a:gd name="T0" fmla="*/ 193 w 196"/>
                <a:gd name="T1" fmla="*/ 59 h 85"/>
                <a:gd name="T2" fmla="*/ 189 w 196"/>
                <a:gd name="T3" fmla="*/ 64 h 85"/>
                <a:gd name="T4" fmla="*/ 183 w 196"/>
                <a:gd name="T5" fmla="*/ 70 h 85"/>
                <a:gd name="T6" fmla="*/ 176 w 196"/>
                <a:gd name="T7" fmla="*/ 76 h 85"/>
                <a:gd name="T8" fmla="*/ 165 w 196"/>
                <a:gd name="T9" fmla="*/ 81 h 85"/>
                <a:gd name="T10" fmla="*/ 156 w 196"/>
                <a:gd name="T11" fmla="*/ 83 h 85"/>
                <a:gd name="T12" fmla="*/ 147 w 196"/>
                <a:gd name="T13" fmla="*/ 84 h 85"/>
                <a:gd name="T14" fmla="*/ 139 w 196"/>
                <a:gd name="T15" fmla="*/ 82 h 85"/>
                <a:gd name="T16" fmla="*/ 131 w 196"/>
                <a:gd name="T17" fmla="*/ 79 h 85"/>
                <a:gd name="T18" fmla="*/ 121 w 196"/>
                <a:gd name="T19" fmla="*/ 73 h 85"/>
                <a:gd name="T20" fmla="*/ 66 w 196"/>
                <a:gd name="T21" fmla="*/ 34 h 85"/>
                <a:gd name="T22" fmla="*/ 56 w 196"/>
                <a:gd name="T23" fmla="*/ 28 h 85"/>
                <a:gd name="T24" fmla="*/ 47 w 196"/>
                <a:gd name="T25" fmla="*/ 23 h 85"/>
                <a:gd name="T26" fmla="*/ 37 w 196"/>
                <a:gd name="T27" fmla="*/ 20 h 85"/>
                <a:gd name="T28" fmla="*/ 29 w 196"/>
                <a:gd name="T29" fmla="*/ 20 h 85"/>
                <a:gd name="T30" fmla="*/ 21 w 196"/>
                <a:gd name="T31" fmla="*/ 21 h 85"/>
                <a:gd name="T32" fmla="*/ 12 w 196"/>
                <a:gd name="T33" fmla="*/ 23 h 85"/>
                <a:gd name="T34" fmla="*/ 5 w 196"/>
                <a:gd name="T35" fmla="*/ 26 h 85"/>
                <a:gd name="T36" fmla="*/ 0 w 196"/>
                <a:gd name="T37" fmla="*/ 29 h 85"/>
                <a:gd name="T38" fmla="*/ 1 w 196"/>
                <a:gd name="T39" fmla="*/ 26 h 85"/>
                <a:gd name="T40" fmla="*/ 5 w 196"/>
                <a:gd name="T41" fmla="*/ 21 h 85"/>
                <a:gd name="T42" fmla="*/ 9 w 196"/>
                <a:gd name="T43" fmla="*/ 18 h 85"/>
                <a:gd name="T44" fmla="*/ 21 w 196"/>
                <a:gd name="T45" fmla="*/ 13 h 85"/>
                <a:gd name="T46" fmla="*/ 35 w 196"/>
                <a:gd name="T47" fmla="*/ 6 h 85"/>
                <a:gd name="T48" fmla="*/ 47 w 196"/>
                <a:gd name="T49" fmla="*/ 1 h 85"/>
                <a:gd name="T50" fmla="*/ 55 w 196"/>
                <a:gd name="T51" fmla="*/ 0 h 85"/>
                <a:gd name="T52" fmla="*/ 63 w 196"/>
                <a:gd name="T53" fmla="*/ 1 h 85"/>
                <a:gd name="T54" fmla="*/ 71 w 196"/>
                <a:gd name="T55" fmla="*/ 3 h 85"/>
                <a:gd name="T56" fmla="*/ 81 w 196"/>
                <a:gd name="T57" fmla="*/ 9 h 85"/>
                <a:gd name="T58" fmla="*/ 114 w 196"/>
                <a:gd name="T59" fmla="*/ 31 h 85"/>
                <a:gd name="T60" fmla="*/ 145 w 196"/>
                <a:gd name="T61" fmla="*/ 53 h 85"/>
                <a:gd name="T62" fmla="*/ 154 w 196"/>
                <a:gd name="T63" fmla="*/ 59 h 85"/>
                <a:gd name="T64" fmla="*/ 163 w 196"/>
                <a:gd name="T65" fmla="*/ 62 h 85"/>
                <a:gd name="T66" fmla="*/ 172 w 196"/>
                <a:gd name="T67" fmla="*/ 63 h 85"/>
                <a:gd name="T68" fmla="*/ 180 w 196"/>
                <a:gd name="T69" fmla="*/ 62 h 85"/>
                <a:gd name="T70" fmla="*/ 188 w 196"/>
                <a:gd name="T71" fmla="*/ 60 h 85"/>
                <a:gd name="T72" fmla="*/ 195 w 196"/>
                <a:gd name="T73" fmla="*/ 56 h 8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6"/>
                <a:gd name="T112" fmla="*/ 0 h 85"/>
                <a:gd name="T113" fmla="*/ 196 w 196"/>
                <a:gd name="T114" fmla="*/ 85 h 8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6" h="85">
                  <a:moveTo>
                    <a:pt x="195" y="56"/>
                  </a:moveTo>
                  <a:lnTo>
                    <a:pt x="193" y="59"/>
                  </a:lnTo>
                  <a:lnTo>
                    <a:pt x="191" y="61"/>
                  </a:lnTo>
                  <a:lnTo>
                    <a:pt x="189" y="64"/>
                  </a:lnTo>
                  <a:lnTo>
                    <a:pt x="186" y="67"/>
                  </a:lnTo>
                  <a:lnTo>
                    <a:pt x="183" y="70"/>
                  </a:lnTo>
                  <a:lnTo>
                    <a:pt x="180" y="73"/>
                  </a:lnTo>
                  <a:lnTo>
                    <a:pt x="176" y="76"/>
                  </a:lnTo>
                  <a:lnTo>
                    <a:pt x="170" y="78"/>
                  </a:lnTo>
                  <a:lnTo>
                    <a:pt x="165" y="81"/>
                  </a:lnTo>
                  <a:lnTo>
                    <a:pt x="160" y="82"/>
                  </a:lnTo>
                  <a:lnTo>
                    <a:pt x="156" y="83"/>
                  </a:lnTo>
                  <a:lnTo>
                    <a:pt x="152" y="83"/>
                  </a:lnTo>
                  <a:lnTo>
                    <a:pt x="147" y="84"/>
                  </a:lnTo>
                  <a:lnTo>
                    <a:pt x="144" y="83"/>
                  </a:lnTo>
                  <a:lnTo>
                    <a:pt x="139" y="82"/>
                  </a:lnTo>
                  <a:lnTo>
                    <a:pt x="136" y="81"/>
                  </a:lnTo>
                  <a:lnTo>
                    <a:pt x="131" y="79"/>
                  </a:lnTo>
                  <a:lnTo>
                    <a:pt x="126" y="77"/>
                  </a:lnTo>
                  <a:lnTo>
                    <a:pt x="121" y="73"/>
                  </a:lnTo>
                  <a:lnTo>
                    <a:pt x="94" y="53"/>
                  </a:lnTo>
                  <a:lnTo>
                    <a:pt x="66" y="34"/>
                  </a:lnTo>
                  <a:lnTo>
                    <a:pt x="60" y="30"/>
                  </a:lnTo>
                  <a:lnTo>
                    <a:pt x="56" y="28"/>
                  </a:lnTo>
                  <a:lnTo>
                    <a:pt x="51" y="25"/>
                  </a:lnTo>
                  <a:lnTo>
                    <a:pt x="47" y="23"/>
                  </a:lnTo>
                  <a:lnTo>
                    <a:pt x="41" y="21"/>
                  </a:lnTo>
                  <a:lnTo>
                    <a:pt x="37" y="20"/>
                  </a:lnTo>
                  <a:lnTo>
                    <a:pt x="33" y="20"/>
                  </a:lnTo>
                  <a:lnTo>
                    <a:pt x="29" y="20"/>
                  </a:lnTo>
                  <a:lnTo>
                    <a:pt x="24" y="20"/>
                  </a:lnTo>
                  <a:lnTo>
                    <a:pt x="21" y="21"/>
                  </a:lnTo>
                  <a:lnTo>
                    <a:pt x="17" y="22"/>
                  </a:lnTo>
                  <a:lnTo>
                    <a:pt x="12" y="23"/>
                  </a:lnTo>
                  <a:lnTo>
                    <a:pt x="9" y="24"/>
                  </a:lnTo>
                  <a:lnTo>
                    <a:pt x="5" y="26"/>
                  </a:lnTo>
                  <a:lnTo>
                    <a:pt x="3" y="27"/>
                  </a:lnTo>
                  <a:lnTo>
                    <a:pt x="0" y="29"/>
                  </a:lnTo>
                  <a:lnTo>
                    <a:pt x="1" y="27"/>
                  </a:lnTo>
                  <a:lnTo>
                    <a:pt x="1" y="26"/>
                  </a:lnTo>
                  <a:lnTo>
                    <a:pt x="3" y="23"/>
                  </a:lnTo>
                  <a:lnTo>
                    <a:pt x="5" y="21"/>
                  </a:lnTo>
                  <a:lnTo>
                    <a:pt x="7" y="20"/>
                  </a:lnTo>
                  <a:lnTo>
                    <a:pt x="9" y="18"/>
                  </a:lnTo>
                  <a:lnTo>
                    <a:pt x="14" y="15"/>
                  </a:lnTo>
                  <a:lnTo>
                    <a:pt x="21" y="13"/>
                  </a:lnTo>
                  <a:lnTo>
                    <a:pt x="28" y="9"/>
                  </a:lnTo>
                  <a:lnTo>
                    <a:pt x="35" y="6"/>
                  </a:lnTo>
                  <a:lnTo>
                    <a:pt x="42" y="3"/>
                  </a:lnTo>
                  <a:lnTo>
                    <a:pt x="47" y="1"/>
                  </a:lnTo>
                  <a:lnTo>
                    <a:pt x="51" y="0"/>
                  </a:lnTo>
                  <a:lnTo>
                    <a:pt x="55" y="0"/>
                  </a:lnTo>
                  <a:lnTo>
                    <a:pt x="60" y="0"/>
                  </a:lnTo>
                  <a:lnTo>
                    <a:pt x="63" y="1"/>
                  </a:lnTo>
                  <a:lnTo>
                    <a:pt x="67" y="2"/>
                  </a:lnTo>
                  <a:lnTo>
                    <a:pt x="71" y="3"/>
                  </a:lnTo>
                  <a:lnTo>
                    <a:pt x="76" y="6"/>
                  </a:lnTo>
                  <a:lnTo>
                    <a:pt x="81" y="9"/>
                  </a:lnTo>
                  <a:lnTo>
                    <a:pt x="87" y="12"/>
                  </a:lnTo>
                  <a:lnTo>
                    <a:pt x="114" y="31"/>
                  </a:lnTo>
                  <a:lnTo>
                    <a:pt x="138" y="49"/>
                  </a:lnTo>
                  <a:lnTo>
                    <a:pt x="145" y="53"/>
                  </a:lnTo>
                  <a:lnTo>
                    <a:pt x="150" y="56"/>
                  </a:lnTo>
                  <a:lnTo>
                    <a:pt x="154" y="59"/>
                  </a:lnTo>
                  <a:lnTo>
                    <a:pt x="159" y="60"/>
                  </a:lnTo>
                  <a:lnTo>
                    <a:pt x="163" y="62"/>
                  </a:lnTo>
                  <a:lnTo>
                    <a:pt x="168" y="62"/>
                  </a:lnTo>
                  <a:lnTo>
                    <a:pt x="172" y="63"/>
                  </a:lnTo>
                  <a:lnTo>
                    <a:pt x="177" y="62"/>
                  </a:lnTo>
                  <a:lnTo>
                    <a:pt x="180" y="62"/>
                  </a:lnTo>
                  <a:lnTo>
                    <a:pt x="184" y="61"/>
                  </a:lnTo>
                  <a:lnTo>
                    <a:pt x="188" y="60"/>
                  </a:lnTo>
                  <a:lnTo>
                    <a:pt x="190" y="58"/>
                  </a:lnTo>
                  <a:lnTo>
                    <a:pt x="195" y="56"/>
                  </a:lnTo>
                </a:path>
              </a:pathLst>
            </a:custGeom>
            <a:solidFill>
              <a:srgbClr val="FF0000"/>
            </a:solidFill>
            <a:ln w="12700" cap="rnd">
              <a:solidFill>
                <a:srgbClr val="FF0000"/>
              </a:solidFill>
              <a:round/>
              <a:headEnd/>
              <a:tailEnd/>
            </a:ln>
          </p:spPr>
          <p:txBody>
            <a:bodyPr/>
            <a:lstStyle/>
            <a:p>
              <a:endParaRPr lang="en-US"/>
            </a:p>
          </p:txBody>
        </p:sp>
        <p:sp>
          <p:nvSpPr>
            <p:cNvPr id="71723" name="Freeform 127"/>
            <p:cNvSpPr>
              <a:spLocks/>
            </p:cNvSpPr>
            <p:nvPr/>
          </p:nvSpPr>
          <p:spPr bwMode="auto">
            <a:xfrm>
              <a:off x="2484" y="2311"/>
              <a:ext cx="193" cy="87"/>
            </a:xfrm>
            <a:custGeom>
              <a:avLst/>
              <a:gdLst>
                <a:gd name="T0" fmla="*/ 192 w 193"/>
                <a:gd name="T1" fmla="*/ 60 h 87"/>
                <a:gd name="T2" fmla="*/ 189 w 193"/>
                <a:gd name="T3" fmla="*/ 65 h 87"/>
                <a:gd name="T4" fmla="*/ 184 w 193"/>
                <a:gd name="T5" fmla="*/ 71 h 87"/>
                <a:gd name="T6" fmla="*/ 176 w 193"/>
                <a:gd name="T7" fmla="*/ 77 h 87"/>
                <a:gd name="T8" fmla="*/ 164 w 193"/>
                <a:gd name="T9" fmla="*/ 82 h 87"/>
                <a:gd name="T10" fmla="*/ 154 w 193"/>
                <a:gd name="T11" fmla="*/ 85 h 87"/>
                <a:gd name="T12" fmla="*/ 146 w 193"/>
                <a:gd name="T13" fmla="*/ 86 h 87"/>
                <a:gd name="T14" fmla="*/ 138 w 193"/>
                <a:gd name="T15" fmla="*/ 84 h 87"/>
                <a:gd name="T16" fmla="*/ 130 w 193"/>
                <a:gd name="T17" fmla="*/ 81 h 87"/>
                <a:gd name="T18" fmla="*/ 121 w 193"/>
                <a:gd name="T19" fmla="*/ 74 h 87"/>
                <a:gd name="T20" fmla="*/ 65 w 193"/>
                <a:gd name="T21" fmla="*/ 34 h 87"/>
                <a:gd name="T22" fmla="*/ 55 w 193"/>
                <a:gd name="T23" fmla="*/ 28 h 87"/>
                <a:gd name="T24" fmla="*/ 45 w 193"/>
                <a:gd name="T25" fmla="*/ 23 h 87"/>
                <a:gd name="T26" fmla="*/ 36 w 193"/>
                <a:gd name="T27" fmla="*/ 20 h 87"/>
                <a:gd name="T28" fmla="*/ 28 w 193"/>
                <a:gd name="T29" fmla="*/ 20 h 87"/>
                <a:gd name="T30" fmla="*/ 20 w 193"/>
                <a:gd name="T31" fmla="*/ 21 h 87"/>
                <a:gd name="T32" fmla="*/ 11 w 193"/>
                <a:gd name="T33" fmla="*/ 24 h 87"/>
                <a:gd name="T34" fmla="*/ 5 w 193"/>
                <a:gd name="T35" fmla="*/ 25 h 87"/>
                <a:gd name="T36" fmla="*/ 0 w 193"/>
                <a:gd name="T37" fmla="*/ 29 h 87"/>
                <a:gd name="T38" fmla="*/ 2 w 193"/>
                <a:gd name="T39" fmla="*/ 25 h 87"/>
                <a:gd name="T40" fmla="*/ 4 w 193"/>
                <a:gd name="T41" fmla="*/ 21 h 87"/>
                <a:gd name="T42" fmla="*/ 9 w 193"/>
                <a:gd name="T43" fmla="*/ 18 h 87"/>
                <a:gd name="T44" fmla="*/ 19 w 193"/>
                <a:gd name="T45" fmla="*/ 12 h 87"/>
                <a:gd name="T46" fmla="*/ 34 w 193"/>
                <a:gd name="T47" fmla="*/ 6 h 87"/>
                <a:gd name="T48" fmla="*/ 46 w 193"/>
                <a:gd name="T49" fmla="*/ 1 h 87"/>
                <a:gd name="T50" fmla="*/ 55 w 193"/>
                <a:gd name="T51" fmla="*/ 0 h 87"/>
                <a:gd name="T52" fmla="*/ 62 w 193"/>
                <a:gd name="T53" fmla="*/ 0 h 87"/>
                <a:gd name="T54" fmla="*/ 71 w 193"/>
                <a:gd name="T55" fmla="*/ 3 h 87"/>
                <a:gd name="T56" fmla="*/ 80 w 193"/>
                <a:gd name="T57" fmla="*/ 9 h 87"/>
                <a:gd name="T58" fmla="*/ 113 w 193"/>
                <a:gd name="T59" fmla="*/ 33 h 87"/>
                <a:gd name="T60" fmla="*/ 144 w 193"/>
                <a:gd name="T61" fmla="*/ 54 h 87"/>
                <a:gd name="T62" fmla="*/ 153 w 193"/>
                <a:gd name="T63" fmla="*/ 59 h 87"/>
                <a:gd name="T64" fmla="*/ 162 w 193"/>
                <a:gd name="T65" fmla="*/ 63 h 87"/>
                <a:gd name="T66" fmla="*/ 171 w 193"/>
                <a:gd name="T67" fmla="*/ 64 h 87"/>
                <a:gd name="T68" fmla="*/ 179 w 193"/>
                <a:gd name="T69" fmla="*/ 64 h 87"/>
                <a:gd name="T70" fmla="*/ 186 w 193"/>
                <a:gd name="T71" fmla="*/ 61 h 87"/>
                <a:gd name="T72" fmla="*/ 190 w 193"/>
                <a:gd name="T73" fmla="*/ 56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3"/>
                <a:gd name="T112" fmla="*/ 0 h 87"/>
                <a:gd name="T113" fmla="*/ 193 w 193"/>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3" h="87">
                  <a:moveTo>
                    <a:pt x="190" y="56"/>
                  </a:moveTo>
                  <a:lnTo>
                    <a:pt x="192" y="60"/>
                  </a:lnTo>
                  <a:lnTo>
                    <a:pt x="190" y="63"/>
                  </a:lnTo>
                  <a:lnTo>
                    <a:pt x="189" y="65"/>
                  </a:lnTo>
                  <a:lnTo>
                    <a:pt x="187" y="68"/>
                  </a:lnTo>
                  <a:lnTo>
                    <a:pt x="184" y="71"/>
                  </a:lnTo>
                  <a:lnTo>
                    <a:pt x="178" y="74"/>
                  </a:lnTo>
                  <a:lnTo>
                    <a:pt x="176" y="77"/>
                  </a:lnTo>
                  <a:lnTo>
                    <a:pt x="170" y="79"/>
                  </a:lnTo>
                  <a:lnTo>
                    <a:pt x="164" y="82"/>
                  </a:lnTo>
                  <a:lnTo>
                    <a:pt x="159" y="83"/>
                  </a:lnTo>
                  <a:lnTo>
                    <a:pt x="154" y="85"/>
                  </a:lnTo>
                  <a:lnTo>
                    <a:pt x="150" y="85"/>
                  </a:lnTo>
                  <a:lnTo>
                    <a:pt x="146" y="86"/>
                  </a:lnTo>
                  <a:lnTo>
                    <a:pt x="142" y="84"/>
                  </a:lnTo>
                  <a:lnTo>
                    <a:pt x="138" y="84"/>
                  </a:lnTo>
                  <a:lnTo>
                    <a:pt x="134" y="83"/>
                  </a:lnTo>
                  <a:lnTo>
                    <a:pt x="130" y="81"/>
                  </a:lnTo>
                  <a:lnTo>
                    <a:pt x="126" y="78"/>
                  </a:lnTo>
                  <a:lnTo>
                    <a:pt x="121" y="74"/>
                  </a:lnTo>
                  <a:lnTo>
                    <a:pt x="92" y="54"/>
                  </a:lnTo>
                  <a:lnTo>
                    <a:pt x="65" y="34"/>
                  </a:lnTo>
                  <a:lnTo>
                    <a:pt x="60" y="30"/>
                  </a:lnTo>
                  <a:lnTo>
                    <a:pt x="55" y="28"/>
                  </a:lnTo>
                  <a:lnTo>
                    <a:pt x="50" y="25"/>
                  </a:lnTo>
                  <a:lnTo>
                    <a:pt x="45" y="23"/>
                  </a:lnTo>
                  <a:lnTo>
                    <a:pt x="41" y="21"/>
                  </a:lnTo>
                  <a:lnTo>
                    <a:pt x="36" y="20"/>
                  </a:lnTo>
                  <a:lnTo>
                    <a:pt x="31" y="20"/>
                  </a:lnTo>
                  <a:lnTo>
                    <a:pt x="28" y="20"/>
                  </a:lnTo>
                  <a:lnTo>
                    <a:pt x="24" y="20"/>
                  </a:lnTo>
                  <a:lnTo>
                    <a:pt x="20" y="21"/>
                  </a:lnTo>
                  <a:lnTo>
                    <a:pt x="16" y="22"/>
                  </a:lnTo>
                  <a:lnTo>
                    <a:pt x="11" y="24"/>
                  </a:lnTo>
                  <a:lnTo>
                    <a:pt x="8" y="24"/>
                  </a:lnTo>
                  <a:lnTo>
                    <a:pt x="5" y="25"/>
                  </a:lnTo>
                  <a:lnTo>
                    <a:pt x="2" y="28"/>
                  </a:lnTo>
                  <a:lnTo>
                    <a:pt x="0" y="29"/>
                  </a:lnTo>
                  <a:lnTo>
                    <a:pt x="1" y="27"/>
                  </a:lnTo>
                  <a:lnTo>
                    <a:pt x="2" y="25"/>
                  </a:lnTo>
                  <a:lnTo>
                    <a:pt x="2" y="24"/>
                  </a:lnTo>
                  <a:lnTo>
                    <a:pt x="4" y="21"/>
                  </a:lnTo>
                  <a:lnTo>
                    <a:pt x="7" y="20"/>
                  </a:lnTo>
                  <a:lnTo>
                    <a:pt x="9" y="18"/>
                  </a:lnTo>
                  <a:lnTo>
                    <a:pt x="13" y="15"/>
                  </a:lnTo>
                  <a:lnTo>
                    <a:pt x="19" y="12"/>
                  </a:lnTo>
                  <a:lnTo>
                    <a:pt x="27" y="9"/>
                  </a:lnTo>
                  <a:lnTo>
                    <a:pt x="34" y="6"/>
                  </a:lnTo>
                  <a:lnTo>
                    <a:pt x="41" y="3"/>
                  </a:lnTo>
                  <a:lnTo>
                    <a:pt x="46" y="1"/>
                  </a:lnTo>
                  <a:lnTo>
                    <a:pt x="50" y="0"/>
                  </a:lnTo>
                  <a:lnTo>
                    <a:pt x="55" y="0"/>
                  </a:lnTo>
                  <a:lnTo>
                    <a:pt x="59" y="0"/>
                  </a:lnTo>
                  <a:lnTo>
                    <a:pt x="62" y="0"/>
                  </a:lnTo>
                  <a:lnTo>
                    <a:pt x="66" y="1"/>
                  </a:lnTo>
                  <a:lnTo>
                    <a:pt x="71" y="3"/>
                  </a:lnTo>
                  <a:lnTo>
                    <a:pt x="75" y="6"/>
                  </a:lnTo>
                  <a:lnTo>
                    <a:pt x="80" y="9"/>
                  </a:lnTo>
                  <a:lnTo>
                    <a:pt x="85" y="12"/>
                  </a:lnTo>
                  <a:lnTo>
                    <a:pt x="113" y="33"/>
                  </a:lnTo>
                  <a:lnTo>
                    <a:pt x="137" y="50"/>
                  </a:lnTo>
                  <a:lnTo>
                    <a:pt x="144" y="54"/>
                  </a:lnTo>
                  <a:lnTo>
                    <a:pt x="148" y="57"/>
                  </a:lnTo>
                  <a:lnTo>
                    <a:pt x="153" y="59"/>
                  </a:lnTo>
                  <a:lnTo>
                    <a:pt x="157" y="61"/>
                  </a:lnTo>
                  <a:lnTo>
                    <a:pt x="162" y="63"/>
                  </a:lnTo>
                  <a:lnTo>
                    <a:pt x="166" y="63"/>
                  </a:lnTo>
                  <a:lnTo>
                    <a:pt x="171" y="64"/>
                  </a:lnTo>
                  <a:lnTo>
                    <a:pt x="175" y="64"/>
                  </a:lnTo>
                  <a:lnTo>
                    <a:pt x="179" y="64"/>
                  </a:lnTo>
                  <a:lnTo>
                    <a:pt x="183" y="62"/>
                  </a:lnTo>
                  <a:lnTo>
                    <a:pt x="186" y="61"/>
                  </a:lnTo>
                  <a:lnTo>
                    <a:pt x="189" y="59"/>
                  </a:lnTo>
                  <a:lnTo>
                    <a:pt x="190" y="56"/>
                  </a:lnTo>
                </a:path>
              </a:pathLst>
            </a:custGeom>
            <a:solidFill>
              <a:srgbClr val="FF0000"/>
            </a:solidFill>
            <a:ln w="12700" cap="rnd">
              <a:solidFill>
                <a:srgbClr val="FF0000"/>
              </a:solidFill>
              <a:round/>
              <a:headEnd/>
              <a:tailEnd/>
            </a:ln>
          </p:spPr>
          <p:txBody>
            <a:bodyPr/>
            <a:lstStyle/>
            <a:p>
              <a:endParaRPr lang="en-US"/>
            </a:p>
          </p:txBody>
        </p:sp>
        <p:sp>
          <p:nvSpPr>
            <p:cNvPr id="71724" name="Freeform 128"/>
            <p:cNvSpPr>
              <a:spLocks/>
            </p:cNvSpPr>
            <p:nvPr/>
          </p:nvSpPr>
          <p:spPr bwMode="auto">
            <a:xfrm>
              <a:off x="2331" y="2386"/>
              <a:ext cx="197" cy="87"/>
            </a:xfrm>
            <a:custGeom>
              <a:avLst/>
              <a:gdLst>
                <a:gd name="T0" fmla="*/ 194 w 197"/>
                <a:gd name="T1" fmla="*/ 60 h 87"/>
                <a:gd name="T2" fmla="*/ 190 w 197"/>
                <a:gd name="T3" fmla="*/ 66 h 87"/>
                <a:gd name="T4" fmla="*/ 184 w 197"/>
                <a:gd name="T5" fmla="*/ 72 h 87"/>
                <a:gd name="T6" fmla="*/ 177 w 197"/>
                <a:gd name="T7" fmla="*/ 77 h 87"/>
                <a:gd name="T8" fmla="*/ 165 w 197"/>
                <a:gd name="T9" fmla="*/ 83 h 87"/>
                <a:gd name="T10" fmla="*/ 157 w 197"/>
                <a:gd name="T11" fmla="*/ 85 h 87"/>
                <a:gd name="T12" fmla="*/ 148 w 197"/>
                <a:gd name="T13" fmla="*/ 86 h 87"/>
                <a:gd name="T14" fmla="*/ 140 w 197"/>
                <a:gd name="T15" fmla="*/ 84 h 87"/>
                <a:gd name="T16" fmla="*/ 132 w 197"/>
                <a:gd name="T17" fmla="*/ 81 h 87"/>
                <a:gd name="T18" fmla="*/ 121 w 197"/>
                <a:gd name="T19" fmla="*/ 74 h 87"/>
                <a:gd name="T20" fmla="*/ 66 w 197"/>
                <a:gd name="T21" fmla="*/ 35 h 87"/>
                <a:gd name="T22" fmla="*/ 56 w 197"/>
                <a:gd name="T23" fmla="*/ 28 h 87"/>
                <a:gd name="T24" fmla="*/ 47 w 197"/>
                <a:gd name="T25" fmla="*/ 24 h 87"/>
                <a:gd name="T26" fmla="*/ 37 w 197"/>
                <a:gd name="T27" fmla="*/ 21 h 87"/>
                <a:gd name="T28" fmla="*/ 29 w 197"/>
                <a:gd name="T29" fmla="*/ 21 h 87"/>
                <a:gd name="T30" fmla="*/ 21 w 197"/>
                <a:gd name="T31" fmla="*/ 21 h 87"/>
                <a:gd name="T32" fmla="*/ 12 w 197"/>
                <a:gd name="T33" fmla="*/ 24 h 87"/>
                <a:gd name="T34" fmla="*/ 5 w 197"/>
                <a:gd name="T35" fmla="*/ 27 h 87"/>
                <a:gd name="T36" fmla="*/ 0 w 197"/>
                <a:gd name="T37" fmla="*/ 30 h 87"/>
                <a:gd name="T38" fmla="*/ 1 w 197"/>
                <a:gd name="T39" fmla="*/ 26 h 87"/>
                <a:gd name="T40" fmla="*/ 5 w 197"/>
                <a:gd name="T41" fmla="*/ 22 h 87"/>
                <a:gd name="T42" fmla="*/ 9 w 197"/>
                <a:gd name="T43" fmla="*/ 18 h 87"/>
                <a:gd name="T44" fmla="*/ 21 w 197"/>
                <a:gd name="T45" fmla="*/ 13 h 87"/>
                <a:gd name="T46" fmla="*/ 35 w 197"/>
                <a:gd name="T47" fmla="*/ 6 h 87"/>
                <a:gd name="T48" fmla="*/ 47 w 197"/>
                <a:gd name="T49" fmla="*/ 1 h 87"/>
                <a:gd name="T50" fmla="*/ 56 w 197"/>
                <a:gd name="T51" fmla="*/ 0 h 87"/>
                <a:gd name="T52" fmla="*/ 64 w 197"/>
                <a:gd name="T53" fmla="*/ 1 h 87"/>
                <a:gd name="T54" fmla="*/ 72 w 197"/>
                <a:gd name="T55" fmla="*/ 3 h 87"/>
                <a:gd name="T56" fmla="*/ 81 w 197"/>
                <a:gd name="T57" fmla="*/ 9 h 87"/>
                <a:gd name="T58" fmla="*/ 115 w 197"/>
                <a:gd name="T59" fmla="*/ 32 h 87"/>
                <a:gd name="T60" fmla="*/ 146 w 197"/>
                <a:gd name="T61" fmla="*/ 55 h 87"/>
                <a:gd name="T62" fmla="*/ 155 w 197"/>
                <a:gd name="T63" fmla="*/ 60 h 87"/>
                <a:gd name="T64" fmla="*/ 164 w 197"/>
                <a:gd name="T65" fmla="*/ 63 h 87"/>
                <a:gd name="T66" fmla="*/ 173 w 197"/>
                <a:gd name="T67" fmla="*/ 64 h 87"/>
                <a:gd name="T68" fmla="*/ 181 w 197"/>
                <a:gd name="T69" fmla="*/ 64 h 87"/>
                <a:gd name="T70" fmla="*/ 189 w 197"/>
                <a:gd name="T71" fmla="*/ 61 h 87"/>
                <a:gd name="T72" fmla="*/ 196 w 197"/>
                <a:gd name="T73" fmla="*/ 57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7"/>
                <a:gd name="T112" fmla="*/ 0 h 87"/>
                <a:gd name="T113" fmla="*/ 197 w 197"/>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7" h="87">
                  <a:moveTo>
                    <a:pt x="196" y="57"/>
                  </a:moveTo>
                  <a:lnTo>
                    <a:pt x="194" y="60"/>
                  </a:lnTo>
                  <a:lnTo>
                    <a:pt x="192" y="63"/>
                  </a:lnTo>
                  <a:lnTo>
                    <a:pt x="190" y="66"/>
                  </a:lnTo>
                  <a:lnTo>
                    <a:pt x="187" y="69"/>
                  </a:lnTo>
                  <a:lnTo>
                    <a:pt x="184" y="72"/>
                  </a:lnTo>
                  <a:lnTo>
                    <a:pt x="181" y="74"/>
                  </a:lnTo>
                  <a:lnTo>
                    <a:pt x="177" y="77"/>
                  </a:lnTo>
                  <a:lnTo>
                    <a:pt x="171" y="80"/>
                  </a:lnTo>
                  <a:lnTo>
                    <a:pt x="165" y="83"/>
                  </a:lnTo>
                  <a:lnTo>
                    <a:pt x="161" y="84"/>
                  </a:lnTo>
                  <a:lnTo>
                    <a:pt x="157" y="85"/>
                  </a:lnTo>
                  <a:lnTo>
                    <a:pt x="153" y="85"/>
                  </a:lnTo>
                  <a:lnTo>
                    <a:pt x="148" y="86"/>
                  </a:lnTo>
                  <a:lnTo>
                    <a:pt x="145" y="85"/>
                  </a:lnTo>
                  <a:lnTo>
                    <a:pt x="140" y="84"/>
                  </a:lnTo>
                  <a:lnTo>
                    <a:pt x="136" y="83"/>
                  </a:lnTo>
                  <a:lnTo>
                    <a:pt x="132" y="81"/>
                  </a:lnTo>
                  <a:lnTo>
                    <a:pt x="126" y="79"/>
                  </a:lnTo>
                  <a:lnTo>
                    <a:pt x="121" y="74"/>
                  </a:lnTo>
                  <a:lnTo>
                    <a:pt x="94" y="55"/>
                  </a:lnTo>
                  <a:lnTo>
                    <a:pt x="66" y="35"/>
                  </a:lnTo>
                  <a:lnTo>
                    <a:pt x="61" y="31"/>
                  </a:lnTo>
                  <a:lnTo>
                    <a:pt x="56" y="28"/>
                  </a:lnTo>
                  <a:lnTo>
                    <a:pt x="51" y="26"/>
                  </a:lnTo>
                  <a:lnTo>
                    <a:pt x="47" y="24"/>
                  </a:lnTo>
                  <a:lnTo>
                    <a:pt x="41" y="22"/>
                  </a:lnTo>
                  <a:lnTo>
                    <a:pt x="37" y="21"/>
                  </a:lnTo>
                  <a:lnTo>
                    <a:pt x="33" y="20"/>
                  </a:lnTo>
                  <a:lnTo>
                    <a:pt x="29" y="21"/>
                  </a:lnTo>
                  <a:lnTo>
                    <a:pt x="24" y="21"/>
                  </a:lnTo>
                  <a:lnTo>
                    <a:pt x="21" y="21"/>
                  </a:lnTo>
                  <a:lnTo>
                    <a:pt x="17" y="23"/>
                  </a:lnTo>
                  <a:lnTo>
                    <a:pt x="12" y="24"/>
                  </a:lnTo>
                  <a:lnTo>
                    <a:pt x="9" y="25"/>
                  </a:lnTo>
                  <a:lnTo>
                    <a:pt x="5" y="27"/>
                  </a:lnTo>
                  <a:lnTo>
                    <a:pt x="3" y="28"/>
                  </a:lnTo>
                  <a:lnTo>
                    <a:pt x="0" y="30"/>
                  </a:lnTo>
                  <a:lnTo>
                    <a:pt x="1" y="28"/>
                  </a:lnTo>
                  <a:lnTo>
                    <a:pt x="1" y="26"/>
                  </a:lnTo>
                  <a:lnTo>
                    <a:pt x="3" y="24"/>
                  </a:lnTo>
                  <a:lnTo>
                    <a:pt x="5" y="22"/>
                  </a:lnTo>
                  <a:lnTo>
                    <a:pt x="7" y="20"/>
                  </a:lnTo>
                  <a:lnTo>
                    <a:pt x="9" y="18"/>
                  </a:lnTo>
                  <a:lnTo>
                    <a:pt x="14" y="16"/>
                  </a:lnTo>
                  <a:lnTo>
                    <a:pt x="21" y="13"/>
                  </a:lnTo>
                  <a:lnTo>
                    <a:pt x="29" y="9"/>
                  </a:lnTo>
                  <a:lnTo>
                    <a:pt x="35" y="6"/>
                  </a:lnTo>
                  <a:lnTo>
                    <a:pt x="42" y="3"/>
                  </a:lnTo>
                  <a:lnTo>
                    <a:pt x="47" y="1"/>
                  </a:lnTo>
                  <a:lnTo>
                    <a:pt x="51" y="0"/>
                  </a:lnTo>
                  <a:lnTo>
                    <a:pt x="56" y="0"/>
                  </a:lnTo>
                  <a:lnTo>
                    <a:pt x="60" y="0"/>
                  </a:lnTo>
                  <a:lnTo>
                    <a:pt x="64" y="1"/>
                  </a:lnTo>
                  <a:lnTo>
                    <a:pt x="67" y="2"/>
                  </a:lnTo>
                  <a:lnTo>
                    <a:pt x="72" y="3"/>
                  </a:lnTo>
                  <a:lnTo>
                    <a:pt x="77" y="6"/>
                  </a:lnTo>
                  <a:lnTo>
                    <a:pt x="81" y="9"/>
                  </a:lnTo>
                  <a:lnTo>
                    <a:pt x="87" y="12"/>
                  </a:lnTo>
                  <a:lnTo>
                    <a:pt x="115" y="32"/>
                  </a:lnTo>
                  <a:lnTo>
                    <a:pt x="139" y="50"/>
                  </a:lnTo>
                  <a:lnTo>
                    <a:pt x="146" y="55"/>
                  </a:lnTo>
                  <a:lnTo>
                    <a:pt x="151" y="58"/>
                  </a:lnTo>
                  <a:lnTo>
                    <a:pt x="155" y="60"/>
                  </a:lnTo>
                  <a:lnTo>
                    <a:pt x="159" y="61"/>
                  </a:lnTo>
                  <a:lnTo>
                    <a:pt x="164" y="63"/>
                  </a:lnTo>
                  <a:lnTo>
                    <a:pt x="169" y="64"/>
                  </a:lnTo>
                  <a:lnTo>
                    <a:pt x="173" y="64"/>
                  </a:lnTo>
                  <a:lnTo>
                    <a:pt x="178" y="64"/>
                  </a:lnTo>
                  <a:lnTo>
                    <a:pt x="181" y="64"/>
                  </a:lnTo>
                  <a:lnTo>
                    <a:pt x="185" y="62"/>
                  </a:lnTo>
                  <a:lnTo>
                    <a:pt x="189" y="61"/>
                  </a:lnTo>
                  <a:lnTo>
                    <a:pt x="191" y="59"/>
                  </a:lnTo>
                  <a:lnTo>
                    <a:pt x="196" y="57"/>
                  </a:lnTo>
                </a:path>
              </a:pathLst>
            </a:custGeom>
            <a:solidFill>
              <a:srgbClr val="FF0000"/>
            </a:solidFill>
            <a:ln w="12700" cap="rnd">
              <a:solidFill>
                <a:srgbClr val="FF0000"/>
              </a:solidFill>
              <a:round/>
              <a:headEnd/>
              <a:tailEnd/>
            </a:ln>
          </p:spPr>
          <p:txBody>
            <a:bodyPr/>
            <a:lstStyle/>
            <a:p>
              <a:endParaRPr lang="en-US"/>
            </a:p>
          </p:txBody>
        </p:sp>
        <p:sp>
          <p:nvSpPr>
            <p:cNvPr id="71725" name="Freeform 129"/>
            <p:cNvSpPr>
              <a:spLocks/>
            </p:cNvSpPr>
            <p:nvPr/>
          </p:nvSpPr>
          <p:spPr bwMode="auto">
            <a:xfrm>
              <a:off x="2781" y="2167"/>
              <a:ext cx="196" cy="82"/>
            </a:xfrm>
            <a:custGeom>
              <a:avLst/>
              <a:gdLst>
                <a:gd name="T0" fmla="*/ 195 w 196"/>
                <a:gd name="T1" fmla="*/ 57 h 82"/>
                <a:gd name="T2" fmla="*/ 192 w 196"/>
                <a:gd name="T3" fmla="*/ 61 h 82"/>
                <a:gd name="T4" fmla="*/ 187 w 196"/>
                <a:gd name="T5" fmla="*/ 67 h 82"/>
                <a:gd name="T6" fmla="*/ 179 w 196"/>
                <a:gd name="T7" fmla="*/ 73 h 82"/>
                <a:gd name="T8" fmla="*/ 166 w 196"/>
                <a:gd name="T9" fmla="*/ 77 h 82"/>
                <a:gd name="T10" fmla="*/ 156 w 196"/>
                <a:gd name="T11" fmla="*/ 80 h 82"/>
                <a:gd name="T12" fmla="*/ 148 w 196"/>
                <a:gd name="T13" fmla="*/ 81 h 82"/>
                <a:gd name="T14" fmla="*/ 140 w 196"/>
                <a:gd name="T15" fmla="*/ 79 h 82"/>
                <a:gd name="T16" fmla="*/ 132 w 196"/>
                <a:gd name="T17" fmla="*/ 76 h 82"/>
                <a:gd name="T18" fmla="*/ 123 w 196"/>
                <a:gd name="T19" fmla="*/ 70 h 82"/>
                <a:gd name="T20" fmla="*/ 66 w 196"/>
                <a:gd name="T21" fmla="*/ 32 h 82"/>
                <a:gd name="T22" fmla="*/ 56 w 196"/>
                <a:gd name="T23" fmla="*/ 26 h 82"/>
                <a:gd name="T24" fmla="*/ 46 w 196"/>
                <a:gd name="T25" fmla="*/ 22 h 82"/>
                <a:gd name="T26" fmla="*/ 37 w 196"/>
                <a:gd name="T27" fmla="*/ 19 h 82"/>
                <a:gd name="T28" fmla="*/ 29 w 196"/>
                <a:gd name="T29" fmla="*/ 19 h 82"/>
                <a:gd name="T30" fmla="*/ 21 w 196"/>
                <a:gd name="T31" fmla="*/ 19 h 82"/>
                <a:gd name="T32" fmla="*/ 11 w 196"/>
                <a:gd name="T33" fmla="*/ 22 h 82"/>
                <a:gd name="T34" fmla="*/ 5 w 196"/>
                <a:gd name="T35" fmla="*/ 24 h 82"/>
                <a:gd name="T36" fmla="*/ 0 w 196"/>
                <a:gd name="T37" fmla="*/ 28 h 82"/>
                <a:gd name="T38" fmla="*/ 2 w 196"/>
                <a:gd name="T39" fmla="*/ 23 h 82"/>
                <a:gd name="T40" fmla="*/ 4 w 196"/>
                <a:gd name="T41" fmla="*/ 20 h 82"/>
                <a:gd name="T42" fmla="*/ 9 w 196"/>
                <a:gd name="T43" fmla="*/ 17 h 82"/>
                <a:gd name="T44" fmla="*/ 20 w 196"/>
                <a:gd name="T45" fmla="*/ 11 h 82"/>
                <a:gd name="T46" fmla="*/ 34 w 196"/>
                <a:gd name="T47" fmla="*/ 5 h 82"/>
                <a:gd name="T48" fmla="*/ 46 w 196"/>
                <a:gd name="T49" fmla="*/ 1 h 82"/>
                <a:gd name="T50" fmla="*/ 56 w 196"/>
                <a:gd name="T51" fmla="*/ 0 h 82"/>
                <a:gd name="T52" fmla="*/ 63 w 196"/>
                <a:gd name="T53" fmla="*/ 0 h 82"/>
                <a:gd name="T54" fmla="*/ 72 w 196"/>
                <a:gd name="T55" fmla="*/ 3 h 82"/>
                <a:gd name="T56" fmla="*/ 81 w 196"/>
                <a:gd name="T57" fmla="*/ 8 h 82"/>
                <a:gd name="T58" fmla="*/ 115 w 196"/>
                <a:gd name="T59" fmla="*/ 31 h 82"/>
                <a:gd name="T60" fmla="*/ 146 w 196"/>
                <a:gd name="T61" fmla="*/ 51 h 82"/>
                <a:gd name="T62" fmla="*/ 155 w 196"/>
                <a:gd name="T63" fmla="*/ 56 h 82"/>
                <a:gd name="T64" fmla="*/ 165 w 196"/>
                <a:gd name="T65" fmla="*/ 59 h 82"/>
                <a:gd name="T66" fmla="*/ 173 w 196"/>
                <a:gd name="T67" fmla="*/ 60 h 82"/>
                <a:gd name="T68" fmla="*/ 182 w 196"/>
                <a:gd name="T69" fmla="*/ 60 h 82"/>
                <a:gd name="T70" fmla="*/ 189 w 196"/>
                <a:gd name="T71" fmla="*/ 57 h 82"/>
                <a:gd name="T72" fmla="*/ 193 w 196"/>
                <a:gd name="T73" fmla="*/ 52 h 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6"/>
                <a:gd name="T112" fmla="*/ 0 h 82"/>
                <a:gd name="T113" fmla="*/ 196 w 196"/>
                <a:gd name="T114" fmla="*/ 82 h 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6" h="82">
                  <a:moveTo>
                    <a:pt x="193" y="52"/>
                  </a:moveTo>
                  <a:lnTo>
                    <a:pt x="195" y="57"/>
                  </a:lnTo>
                  <a:lnTo>
                    <a:pt x="193" y="59"/>
                  </a:lnTo>
                  <a:lnTo>
                    <a:pt x="192" y="61"/>
                  </a:lnTo>
                  <a:lnTo>
                    <a:pt x="190" y="64"/>
                  </a:lnTo>
                  <a:lnTo>
                    <a:pt x="187" y="67"/>
                  </a:lnTo>
                  <a:lnTo>
                    <a:pt x="181" y="70"/>
                  </a:lnTo>
                  <a:lnTo>
                    <a:pt x="179" y="73"/>
                  </a:lnTo>
                  <a:lnTo>
                    <a:pt x="172" y="75"/>
                  </a:lnTo>
                  <a:lnTo>
                    <a:pt x="166" y="77"/>
                  </a:lnTo>
                  <a:lnTo>
                    <a:pt x="162" y="78"/>
                  </a:lnTo>
                  <a:lnTo>
                    <a:pt x="156" y="80"/>
                  </a:lnTo>
                  <a:lnTo>
                    <a:pt x="153" y="80"/>
                  </a:lnTo>
                  <a:lnTo>
                    <a:pt x="148" y="81"/>
                  </a:lnTo>
                  <a:lnTo>
                    <a:pt x="145" y="79"/>
                  </a:lnTo>
                  <a:lnTo>
                    <a:pt x="140" y="79"/>
                  </a:lnTo>
                  <a:lnTo>
                    <a:pt x="136" y="78"/>
                  </a:lnTo>
                  <a:lnTo>
                    <a:pt x="132" y="76"/>
                  </a:lnTo>
                  <a:lnTo>
                    <a:pt x="128" y="73"/>
                  </a:lnTo>
                  <a:lnTo>
                    <a:pt x="123" y="70"/>
                  </a:lnTo>
                  <a:lnTo>
                    <a:pt x="94" y="51"/>
                  </a:lnTo>
                  <a:lnTo>
                    <a:pt x="66" y="32"/>
                  </a:lnTo>
                  <a:lnTo>
                    <a:pt x="61" y="28"/>
                  </a:lnTo>
                  <a:lnTo>
                    <a:pt x="56" y="26"/>
                  </a:lnTo>
                  <a:lnTo>
                    <a:pt x="51" y="24"/>
                  </a:lnTo>
                  <a:lnTo>
                    <a:pt x="46" y="22"/>
                  </a:lnTo>
                  <a:lnTo>
                    <a:pt x="42" y="20"/>
                  </a:lnTo>
                  <a:lnTo>
                    <a:pt x="37" y="19"/>
                  </a:lnTo>
                  <a:lnTo>
                    <a:pt x="32" y="19"/>
                  </a:lnTo>
                  <a:lnTo>
                    <a:pt x="29" y="19"/>
                  </a:lnTo>
                  <a:lnTo>
                    <a:pt x="25" y="19"/>
                  </a:lnTo>
                  <a:lnTo>
                    <a:pt x="21" y="19"/>
                  </a:lnTo>
                  <a:lnTo>
                    <a:pt x="16" y="21"/>
                  </a:lnTo>
                  <a:lnTo>
                    <a:pt x="11" y="22"/>
                  </a:lnTo>
                  <a:lnTo>
                    <a:pt x="8" y="23"/>
                  </a:lnTo>
                  <a:lnTo>
                    <a:pt x="5" y="24"/>
                  </a:lnTo>
                  <a:lnTo>
                    <a:pt x="2" y="26"/>
                  </a:lnTo>
                  <a:lnTo>
                    <a:pt x="0" y="28"/>
                  </a:lnTo>
                  <a:lnTo>
                    <a:pt x="1" y="26"/>
                  </a:lnTo>
                  <a:lnTo>
                    <a:pt x="2" y="23"/>
                  </a:lnTo>
                  <a:lnTo>
                    <a:pt x="2" y="22"/>
                  </a:lnTo>
                  <a:lnTo>
                    <a:pt x="4" y="20"/>
                  </a:lnTo>
                  <a:lnTo>
                    <a:pt x="7" y="19"/>
                  </a:lnTo>
                  <a:lnTo>
                    <a:pt x="9" y="17"/>
                  </a:lnTo>
                  <a:lnTo>
                    <a:pt x="13" y="14"/>
                  </a:lnTo>
                  <a:lnTo>
                    <a:pt x="20" y="11"/>
                  </a:lnTo>
                  <a:lnTo>
                    <a:pt x="28" y="8"/>
                  </a:lnTo>
                  <a:lnTo>
                    <a:pt x="34" y="5"/>
                  </a:lnTo>
                  <a:lnTo>
                    <a:pt x="42" y="3"/>
                  </a:lnTo>
                  <a:lnTo>
                    <a:pt x="46" y="1"/>
                  </a:lnTo>
                  <a:lnTo>
                    <a:pt x="51" y="0"/>
                  </a:lnTo>
                  <a:lnTo>
                    <a:pt x="56" y="0"/>
                  </a:lnTo>
                  <a:lnTo>
                    <a:pt x="60" y="0"/>
                  </a:lnTo>
                  <a:lnTo>
                    <a:pt x="63" y="0"/>
                  </a:lnTo>
                  <a:lnTo>
                    <a:pt x="67" y="1"/>
                  </a:lnTo>
                  <a:lnTo>
                    <a:pt x="72" y="3"/>
                  </a:lnTo>
                  <a:lnTo>
                    <a:pt x="76" y="5"/>
                  </a:lnTo>
                  <a:lnTo>
                    <a:pt x="81" y="8"/>
                  </a:lnTo>
                  <a:lnTo>
                    <a:pt x="86" y="12"/>
                  </a:lnTo>
                  <a:lnTo>
                    <a:pt x="115" y="31"/>
                  </a:lnTo>
                  <a:lnTo>
                    <a:pt x="139" y="47"/>
                  </a:lnTo>
                  <a:lnTo>
                    <a:pt x="146" y="51"/>
                  </a:lnTo>
                  <a:lnTo>
                    <a:pt x="151" y="54"/>
                  </a:lnTo>
                  <a:lnTo>
                    <a:pt x="155" y="56"/>
                  </a:lnTo>
                  <a:lnTo>
                    <a:pt x="160" y="57"/>
                  </a:lnTo>
                  <a:lnTo>
                    <a:pt x="165" y="59"/>
                  </a:lnTo>
                  <a:lnTo>
                    <a:pt x="169" y="60"/>
                  </a:lnTo>
                  <a:lnTo>
                    <a:pt x="173" y="60"/>
                  </a:lnTo>
                  <a:lnTo>
                    <a:pt x="178" y="60"/>
                  </a:lnTo>
                  <a:lnTo>
                    <a:pt x="182" y="60"/>
                  </a:lnTo>
                  <a:lnTo>
                    <a:pt x="186" y="58"/>
                  </a:lnTo>
                  <a:lnTo>
                    <a:pt x="189" y="57"/>
                  </a:lnTo>
                  <a:lnTo>
                    <a:pt x="192" y="56"/>
                  </a:lnTo>
                  <a:lnTo>
                    <a:pt x="193" y="52"/>
                  </a:lnTo>
                </a:path>
              </a:pathLst>
            </a:custGeom>
            <a:solidFill>
              <a:srgbClr val="FF0000"/>
            </a:solidFill>
            <a:ln w="12700" cap="rnd">
              <a:solidFill>
                <a:srgbClr val="FF0000"/>
              </a:solidFill>
              <a:round/>
              <a:headEnd/>
              <a:tailEnd/>
            </a:ln>
          </p:spPr>
          <p:txBody>
            <a:bodyPr/>
            <a:lstStyle/>
            <a:p>
              <a:endParaRPr lang="en-US"/>
            </a:p>
          </p:txBody>
        </p:sp>
        <p:sp>
          <p:nvSpPr>
            <p:cNvPr id="71726" name="Freeform 130"/>
            <p:cNvSpPr>
              <a:spLocks/>
            </p:cNvSpPr>
            <p:nvPr/>
          </p:nvSpPr>
          <p:spPr bwMode="auto">
            <a:xfrm>
              <a:off x="2629" y="2240"/>
              <a:ext cx="196" cy="84"/>
            </a:xfrm>
            <a:custGeom>
              <a:avLst/>
              <a:gdLst>
                <a:gd name="T0" fmla="*/ 193 w 196"/>
                <a:gd name="T1" fmla="*/ 58 h 84"/>
                <a:gd name="T2" fmla="*/ 189 w 196"/>
                <a:gd name="T3" fmla="*/ 63 h 84"/>
                <a:gd name="T4" fmla="*/ 183 w 196"/>
                <a:gd name="T5" fmla="*/ 70 h 84"/>
                <a:gd name="T6" fmla="*/ 176 w 196"/>
                <a:gd name="T7" fmla="*/ 75 h 84"/>
                <a:gd name="T8" fmla="*/ 165 w 196"/>
                <a:gd name="T9" fmla="*/ 80 h 84"/>
                <a:gd name="T10" fmla="*/ 156 w 196"/>
                <a:gd name="T11" fmla="*/ 82 h 84"/>
                <a:gd name="T12" fmla="*/ 147 w 196"/>
                <a:gd name="T13" fmla="*/ 83 h 84"/>
                <a:gd name="T14" fmla="*/ 139 w 196"/>
                <a:gd name="T15" fmla="*/ 81 h 84"/>
                <a:gd name="T16" fmla="*/ 131 w 196"/>
                <a:gd name="T17" fmla="*/ 78 h 84"/>
                <a:gd name="T18" fmla="*/ 121 w 196"/>
                <a:gd name="T19" fmla="*/ 72 h 84"/>
                <a:gd name="T20" fmla="*/ 66 w 196"/>
                <a:gd name="T21" fmla="*/ 33 h 84"/>
                <a:gd name="T22" fmla="*/ 56 w 196"/>
                <a:gd name="T23" fmla="*/ 27 h 84"/>
                <a:gd name="T24" fmla="*/ 47 w 196"/>
                <a:gd name="T25" fmla="*/ 23 h 84"/>
                <a:gd name="T26" fmla="*/ 37 w 196"/>
                <a:gd name="T27" fmla="*/ 20 h 84"/>
                <a:gd name="T28" fmla="*/ 29 w 196"/>
                <a:gd name="T29" fmla="*/ 20 h 84"/>
                <a:gd name="T30" fmla="*/ 21 w 196"/>
                <a:gd name="T31" fmla="*/ 20 h 84"/>
                <a:gd name="T32" fmla="*/ 12 w 196"/>
                <a:gd name="T33" fmla="*/ 23 h 84"/>
                <a:gd name="T34" fmla="*/ 5 w 196"/>
                <a:gd name="T35" fmla="*/ 26 h 84"/>
                <a:gd name="T36" fmla="*/ 0 w 196"/>
                <a:gd name="T37" fmla="*/ 29 h 84"/>
                <a:gd name="T38" fmla="*/ 1 w 196"/>
                <a:gd name="T39" fmla="*/ 25 h 84"/>
                <a:gd name="T40" fmla="*/ 5 w 196"/>
                <a:gd name="T41" fmla="*/ 21 h 84"/>
                <a:gd name="T42" fmla="*/ 9 w 196"/>
                <a:gd name="T43" fmla="*/ 18 h 84"/>
                <a:gd name="T44" fmla="*/ 21 w 196"/>
                <a:gd name="T45" fmla="*/ 12 h 84"/>
                <a:gd name="T46" fmla="*/ 35 w 196"/>
                <a:gd name="T47" fmla="*/ 6 h 84"/>
                <a:gd name="T48" fmla="*/ 47 w 196"/>
                <a:gd name="T49" fmla="*/ 1 h 84"/>
                <a:gd name="T50" fmla="*/ 55 w 196"/>
                <a:gd name="T51" fmla="*/ 0 h 84"/>
                <a:gd name="T52" fmla="*/ 63 w 196"/>
                <a:gd name="T53" fmla="*/ 1 h 84"/>
                <a:gd name="T54" fmla="*/ 71 w 196"/>
                <a:gd name="T55" fmla="*/ 3 h 84"/>
                <a:gd name="T56" fmla="*/ 81 w 196"/>
                <a:gd name="T57" fmla="*/ 9 h 84"/>
                <a:gd name="T58" fmla="*/ 114 w 196"/>
                <a:gd name="T59" fmla="*/ 31 h 84"/>
                <a:gd name="T60" fmla="*/ 145 w 196"/>
                <a:gd name="T61" fmla="*/ 53 h 84"/>
                <a:gd name="T62" fmla="*/ 154 w 196"/>
                <a:gd name="T63" fmla="*/ 58 h 84"/>
                <a:gd name="T64" fmla="*/ 163 w 196"/>
                <a:gd name="T65" fmla="*/ 61 h 84"/>
                <a:gd name="T66" fmla="*/ 172 w 196"/>
                <a:gd name="T67" fmla="*/ 62 h 84"/>
                <a:gd name="T68" fmla="*/ 180 w 196"/>
                <a:gd name="T69" fmla="*/ 62 h 84"/>
                <a:gd name="T70" fmla="*/ 188 w 196"/>
                <a:gd name="T71" fmla="*/ 59 h 84"/>
                <a:gd name="T72" fmla="*/ 195 w 196"/>
                <a:gd name="T73" fmla="*/ 55 h 8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6"/>
                <a:gd name="T112" fmla="*/ 0 h 84"/>
                <a:gd name="T113" fmla="*/ 196 w 196"/>
                <a:gd name="T114" fmla="*/ 84 h 8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6" h="84">
                  <a:moveTo>
                    <a:pt x="195" y="55"/>
                  </a:moveTo>
                  <a:lnTo>
                    <a:pt x="193" y="58"/>
                  </a:lnTo>
                  <a:lnTo>
                    <a:pt x="191" y="61"/>
                  </a:lnTo>
                  <a:lnTo>
                    <a:pt x="189" y="63"/>
                  </a:lnTo>
                  <a:lnTo>
                    <a:pt x="186" y="66"/>
                  </a:lnTo>
                  <a:lnTo>
                    <a:pt x="183" y="70"/>
                  </a:lnTo>
                  <a:lnTo>
                    <a:pt x="180" y="72"/>
                  </a:lnTo>
                  <a:lnTo>
                    <a:pt x="176" y="75"/>
                  </a:lnTo>
                  <a:lnTo>
                    <a:pt x="170" y="77"/>
                  </a:lnTo>
                  <a:lnTo>
                    <a:pt x="165" y="80"/>
                  </a:lnTo>
                  <a:lnTo>
                    <a:pt x="160" y="81"/>
                  </a:lnTo>
                  <a:lnTo>
                    <a:pt x="156" y="82"/>
                  </a:lnTo>
                  <a:lnTo>
                    <a:pt x="152" y="82"/>
                  </a:lnTo>
                  <a:lnTo>
                    <a:pt x="147" y="83"/>
                  </a:lnTo>
                  <a:lnTo>
                    <a:pt x="144" y="82"/>
                  </a:lnTo>
                  <a:lnTo>
                    <a:pt x="139" y="81"/>
                  </a:lnTo>
                  <a:lnTo>
                    <a:pt x="136" y="80"/>
                  </a:lnTo>
                  <a:lnTo>
                    <a:pt x="131" y="78"/>
                  </a:lnTo>
                  <a:lnTo>
                    <a:pt x="126" y="76"/>
                  </a:lnTo>
                  <a:lnTo>
                    <a:pt x="121" y="72"/>
                  </a:lnTo>
                  <a:lnTo>
                    <a:pt x="94" y="53"/>
                  </a:lnTo>
                  <a:lnTo>
                    <a:pt x="66" y="33"/>
                  </a:lnTo>
                  <a:lnTo>
                    <a:pt x="60" y="30"/>
                  </a:lnTo>
                  <a:lnTo>
                    <a:pt x="56" y="27"/>
                  </a:lnTo>
                  <a:lnTo>
                    <a:pt x="51" y="25"/>
                  </a:lnTo>
                  <a:lnTo>
                    <a:pt x="47" y="23"/>
                  </a:lnTo>
                  <a:lnTo>
                    <a:pt x="41" y="21"/>
                  </a:lnTo>
                  <a:lnTo>
                    <a:pt x="37" y="20"/>
                  </a:lnTo>
                  <a:lnTo>
                    <a:pt x="33" y="19"/>
                  </a:lnTo>
                  <a:lnTo>
                    <a:pt x="29" y="20"/>
                  </a:lnTo>
                  <a:lnTo>
                    <a:pt x="24" y="20"/>
                  </a:lnTo>
                  <a:lnTo>
                    <a:pt x="21" y="20"/>
                  </a:lnTo>
                  <a:lnTo>
                    <a:pt x="17" y="22"/>
                  </a:lnTo>
                  <a:lnTo>
                    <a:pt x="12" y="23"/>
                  </a:lnTo>
                  <a:lnTo>
                    <a:pt x="9" y="24"/>
                  </a:lnTo>
                  <a:lnTo>
                    <a:pt x="5" y="26"/>
                  </a:lnTo>
                  <a:lnTo>
                    <a:pt x="3" y="27"/>
                  </a:lnTo>
                  <a:lnTo>
                    <a:pt x="0" y="29"/>
                  </a:lnTo>
                  <a:lnTo>
                    <a:pt x="1" y="27"/>
                  </a:lnTo>
                  <a:lnTo>
                    <a:pt x="1" y="25"/>
                  </a:lnTo>
                  <a:lnTo>
                    <a:pt x="3" y="23"/>
                  </a:lnTo>
                  <a:lnTo>
                    <a:pt x="5" y="21"/>
                  </a:lnTo>
                  <a:lnTo>
                    <a:pt x="7" y="19"/>
                  </a:lnTo>
                  <a:lnTo>
                    <a:pt x="9" y="18"/>
                  </a:lnTo>
                  <a:lnTo>
                    <a:pt x="14" y="15"/>
                  </a:lnTo>
                  <a:lnTo>
                    <a:pt x="21" y="12"/>
                  </a:lnTo>
                  <a:lnTo>
                    <a:pt x="28" y="9"/>
                  </a:lnTo>
                  <a:lnTo>
                    <a:pt x="35" y="6"/>
                  </a:lnTo>
                  <a:lnTo>
                    <a:pt x="42" y="3"/>
                  </a:lnTo>
                  <a:lnTo>
                    <a:pt x="47" y="1"/>
                  </a:lnTo>
                  <a:lnTo>
                    <a:pt x="51" y="0"/>
                  </a:lnTo>
                  <a:lnTo>
                    <a:pt x="55" y="0"/>
                  </a:lnTo>
                  <a:lnTo>
                    <a:pt x="60" y="0"/>
                  </a:lnTo>
                  <a:lnTo>
                    <a:pt x="63" y="1"/>
                  </a:lnTo>
                  <a:lnTo>
                    <a:pt x="67" y="2"/>
                  </a:lnTo>
                  <a:lnTo>
                    <a:pt x="71" y="3"/>
                  </a:lnTo>
                  <a:lnTo>
                    <a:pt x="76" y="6"/>
                  </a:lnTo>
                  <a:lnTo>
                    <a:pt x="81" y="9"/>
                  </a:lnTo>
                  <a:lnTo>
                    <a:pt x="87" y="12"/>
                  </a:lnTo>
                  <a:lnTo>
                    <a:pt x="114" y="31"/>
                  </a:lnTo>
                  <a:lnTo>
                    <a:pt x="138" y="49"/>
                  </a:lnTo>
                  <a:lnTo>
                    <a:pt x="145" y="53"/>
                  </a:lnTo>
                  <a:lnTo>
                    <a:pt x="150" y="56"/>
                  </a:lnTo>
                  <a:lnTo>
                    <a:pt x="154" y="58"/>
                  </a:lnTo>
                  <a:lnTo>
                    <a:pt x="159" y="59"/>
                  </a:lnTo>
                  <a:lnTo>
                    <a:pt x="163" y="61"/>
                  </a:lnTo>
                  <a:lnTo>
                    <a:pt x="168" y="62"/>
                  </a:lnTo>
                  <a:lnTo>
                    <a:pt x="172" y="62"/>
                  </a:lnTo>
                  <a:lnTo>
                    <a:pt x="177" y="62"/>
                  </a:lnTo>
                  <a:lnTo>
                    <a:pt x="180" y="62"/>
                  </a:lnTo>
                  <a:lnTo>
                    <a:pt x="184" y="60"/>
                  </a:lnTo>
                  <a:lnTo>
                    <a:pt x="188" y="59"/>
                  </a:lnTo>
                  <a:lnTo>
                    <a:pt x="190" y="57"/>
                  </a:lnTo>
                  <a:lnTo>
                    <a:pt x="195" y="55"/>
                  </a:lnTo>
                </a:path>
              </a:pathLst>
            </a:custGeom>
            <a:solidFill>
              <a:srgbClr val="FF0000"/>
            </a:solidFill>
            <a:ln w="12700" cap="rnd">
              <a:solidFill>
                <a:srgbClr val="FF0000"/>
              </a:solidFill>
              <a:round/>
              <a:headEnd/>
              <a:tailEnd/>
            </a:ln>
          </p:spPr>
          <p:txBody>
            <a:bodyPr/>
            <a:lstStyle/>
            <a:p>
              <a:endParaRPr lang="en-US"/>
            </a:p>
          </p:txBody>
        </p:sp>
        <p:sp>
          <p:nvSpPr>
            <p:cNvPr id="71727" name="Freeform 131"/>
            <p:cNvSpPr>
              <a:spLocks/>
            </p:cNvSpPr>
            <p:nvPr/>
          </p:nvSpPr>
          <p:spPr bwMode="auto">
            <a:xfrm>
              <a:off x="3081" y="2019"/>
              <a:ext cx="192" cy="82"/>
            </a:xfrm>
            <a:custGeom>
              <a:avLst/>
              <a:gdLst>
                <a:gd name="T0" fmla="*/ 191 w 192"/>
                <a:gd name="T1" fmla="*/ 57 h 82"/>
                <a:gd name="T2" fmla="*/ 188 w 192"/>
                <a:gd name="T3" fmla="*/ 61 h 82"/>
                <a:gd name="T4" fmla="*/ 183 w 192"/>
                <a:gd name="T5" fmla="*/ 67 h 82"/>
                <a:gd name="T6" fmla="*/ 175 w 192"/>
                <a:gd name="T7" fmla="*/ 73 h 82"/>
                <a:gd name="T8" fmla="*/ 163 w 192"/>
                <a:gd name="T9" fmla="*/ 77 h 82"/>
                <a:gd name="T10" fmla="*/ 153 w 192"/>
                <a:gd name="T11" fmla="*/ 80 h 82"/>
                <a:gd name="T12" fmla="*/ 145 w 192"/>
                <a:gd name="T13" fmla="*/ 81 h 82"/>
                <a:gd name="T14" fmla="*/ 138 w 192"/>
                <a:gd name="T15" fmla="*/ 79 h 82"/>
                <a:gd name="T16" fmla="*/ 130 w 192"/>
                <a:gd name="T17" fmla="*/ 76 h 82"/>
                <a:gd name="T18" fmla="*/ 120 w 192"/>
                <a:gd name="T19" fmla="*/ 70 h 82"/>
                <a:gd name="T20" fmla="*/ 65 w 192"/>
                <a:gd name="T21" fmla="*/ 32 h 82"/>
                <a:gd name="T22" fmla="*/ 54 w 192"/>
                <a:gd name="T23" fmla="*/ 26 h 82"/>
                <a:gd name="T24" fmla="*/ 45 w 192"/>
                <a:gd name="T25" fmla="*/ 22 h 82"/>
                <a:gd name="T26" fmla="*/ 36 w 192"/>
                <a:gd name="T27" fmla="*/ 19 h 82"/>
                <a:gd name="T28" fmla="*/ 28 w 192"/>
                <a:gd name="T29" fmla="*/ 19 h 82"/>
                <a:gd name="T30" fmla="*/ 20 w 192"/>
                <a:gd name="T31" fmla="*/ 19 h 82"/>
                <a:gd name="T32" fmla="*/ 11 w 192"/>
                <a:gd name="T33" fmla="*/ 22 h 82"/>
                <a:gd name="T34" fmla="*/ 5 w 192"/>
                <a:gd name="T35" fmla="*/ 24 h 82"/>
                <a:gd name="T36" fmla="*/ 0 w 192"/>
                <a:gd name="T37" fmla="*/ 28 h 82"/>
                <a:gd name="T38" fmla="*/ 2 w 192"/>
                <a:gd name="T39" fmla="*/ 23 h 82"/>
                <a:gd name="T40" fmla="*/ 4 w 192"/>
                <a:gd name="T41" fmla="*/ 20 h 82"/>
                <a:gd name="T42" fmla="*/ 9 w 192"/>
                <a:gd name="T43" fmla="*/ 17 h 82"/>
                <a:gd name="T44" fmla="*/ 19 w 192"/>
                <a:gd name="T45" fmla="*/ 11 h 82"/>
                <a:gd name="T46" fmla="*/ 34 w 192"/>
                <a:gd name="T47" fmla="*/ 5 h 82"/>
                <a:gd name="T48" fmla="*/ 45 w 192"/>
                <a:gd name="T49" fmla="*/ 1 h 82"/>
                <a:gd name="T50" fmla="*/ 54 w 192"/>
                <a:gd name="T51" fmla="*/ 0 h 82"/>
                <a:gd name="T52" fmla="*/ 62 w 192"/>
                <a:gd name="T53" fmla="*/ 0 h 82"/>
                <a:gd name="T54" fmla="*/ 71 w 192"/>
                <a:gd name="T55" fmla="*/ 3 h 82"/>
                <a:gd name="T56" fmla="*/ 80 w 192"/>
                <a:gd name="T57" fmla="*/ 8 h 82"/>
                <a:gd name="T58" fmla="*/ 113 w 192"/>
                <a:gd name="T59" fmla="*/ 31 h 82"/>
                <a:gd name="T60" fmla="*/ 143 w 192"/>
                <a:gd name="T61" fmla="*/ 51 h 82"/>
                <a:gd name="T62" fmla="*/ 152 w 192"/>
                <a:gd name="T63" fmla="*/ 56 h 82"/>
                <a:gd name="T64" fmla="*/ 161 w 192"/>
                <a:gd name="T65" fmla="*/ 59 h 82"/>
                <a:gd name="T66" fmla="*/ 170 w 192"/>
                <a:gd name="T67" fmla="*/ 60 h 82"/>
                <a:gd name="T68" fmla="*/ 178 w 192"/>
                <a:gd name="T69" fmla="*/ 60 h 82"/>
                <a:gd name="T70" fmla="*/ 185 w 192"/>
                <a:gd name="T71" fmla="*/ 57 h 82"/>
                <a:gd name="T72" fmla="*/ 189 w 192"/>
                <a:gd name="T73" fmla="*/ 52 h 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2"/>
                <a:gd name="T112" fmla="*/ 0 h 82"/>
                <a:gd name="T113" fmla="*/ 192 w 192"/>
                <a:gd name="T114" fmla="*/ 82 h 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2" h="82">
                  <a:moveTo>
                    <a:pt x="189" y="52"/>
                  </a:moveTo>
                  <a:lnTo>
                    <a:pt x="191" y="57"/>
                  </a:lnTo>
                  <a:lnTo>
                    <a:pt x="189" y="59"/>
                  </a:lnTo>
                  <a:lnTo>
                    <a:pt x="188" y="61"/>
                  </a:lnTo>
                  <a:lnTo>
                    <a:pt x="186" y="64"/>
                  </a:lnTo>
                  <a:lnTo>
                    <a:pt x="183" y="67"/>
                  </a:lnTo>
                  <a:lnTo>
                    <a:pt x="177" y="70"/>
                  </a:lnTo>
                  <a:lnTo>
                    <a:pt x="175" y="73"/>
                  </a:lnTo>
                  <a:lnTo>
                    <a:pt x="169" y="75"/>
                  </a:lnTo>
                  <a:lnTo>
                    <a:pt x="163" y="77"/>
                  </a:lnTo>
                  <a:lnTo>
                    <a:pt x="158" y="78"/>
                  </a:lnTo>
                  <a:lnTo>
                    <a:pt x="153" y="80"/>
                  </a:lnTo>
                  <a:lnTo>
                    <a:pt x="150" y="80"/>
                  </a:lnTo>
                  <a:lnTo>
                    <a:pt x="145" y="81"/>
                  </a:lnTo>
                  <a:lnTo>
                    <a:pt x="142" y="79"/>
                  </a:lnTo>
                  <a:lnTo>
                    <a:pt x="138" y="79"/>
                  </a:lnTo>
                  <a:lnTo>
                    <a:pt x="133" y="78"/>
                  </a:lnTo>
                  <a:lnTo>
                    <a:pt x="130" y="76"/>
                  </a:lnTo>
                  <a:lnTo>
                    <a:pt x="125" y="73"/>
                  </a:lnTo>
                  <a:lnTo>
                    <a:pt x="120" y="70"/>
                  </a:lnTo>
                  <a:lnTo>
                    <a:pt x="92" y="51"/>
                  </a:lnTo>
                  <a:lnTo>
                    <a:pt x="65" y="32"/>
                  </a:lnTo>
                  <a:lnTo>
                    <a:pt x="59" y="28"/>
                  </a:lnTo>
                  <a:lnTo>
                    <a:pt x="54" y="26"/>
                  </a:lnTo>
                  <a:lnTo>
                    <a:pt x="50" y="24"/>
                  </a:lnTo>
                  <a:lnTo>
                    <a:pt x="45" y="22"/>
                  </a:lnTo>
                  <a:lnTo>
                    <a:pt x="41" y="20"/>
                  </a:lnTo>
                  <a:lnTo>
                    <a:pt x="36" y="19"/>
                  </a:lnTo>
                  <a:lnTo>
                    <a:pt x="31" y="19"/>
                  </a:lnTo>
                  <a:lnTo>
                    <a:pt x="28" y="19"/>
                  </a:lnTo>
                  <a:lnTo>
                    <a:pt x="24" y="19"/>
                  </a:lnTo>
                  <a:lnTo>
                    <a:pt x="20" y="19"/>
                  </a:lnTo>
                  <a:lnTo>
                    <a:pt x="16" y="21"/>
                  </a:lnTo>
                  <a:lnTo>
                    <a:pt x="11" y="22"/>
                  </a:lnTo>
                  <a:lnTo>
                    <a:pt x="8" y="23"/>
                  </a:lnTo>
                  <a:lnTo>
                    <a:pt x="5" y="24"/>
                  </a:lnTo>
                  <a:lnTo>
                    <a:pt x="2" y="26"/>
                  </a:lnTo>
                  <a:lnTo>
                    <a:pt x="0" y="28"/>
                  </a:lnTo>
                  <a:lnTo>
                    <a:pt x="1" y="26"/>
                  </a:lnTo>
                  <a:lnTo>
                    <a:pt x="2" y="23"/>
                  </a:lnTo>
                  <a:lnTo>
                    <a:pt x="2" y="22"/>
                  </a:lnTo>
                  <a:lnTo>
                    <a:pt x="4" y="20"/>
                  </a:lnTo>
                  <a:lnTo>
                    <a:pt x="7" y="19"/>
                  </a:lnTo>
                  <a:lnTo>
                    <a:pt x="9" y="17"/>
                  </a:lnTo>
                  <a:lnTo>
                    <a:pt x="13" y="14"/>
                  </a:lnTo>
                  <a:lnTo>
                    <a:pt x="19" y="11"/>
                  </a:lnTo>
                  <a:lnTo>
                    <a:pt x="27" y="8"/>
                  </a:lnTo>
                  <a:lnTo>
                    <a:pt x="34" y="5"/>
                  </a:lnTo>
                  <a:lnTo>
                    <a:pt x="41" y="3"/>
                  </a:lnTo>
                  <a:lnTo>
                    <a:pt x="45" y="1"/>
                  </a:lnTo>
                  <a:lnTo>
                    <a:pt x="50" y="0"/>
                  </a:lnTo>
                  <a:lnTo>
                    <a:pt x="54" y="0"/>
                  </a:lnTo>
                  <a:lnTo>
                    <a:pt x="58" y="0"/>
                  </a:lnTo>
                  <a:lnTo>
                    <a:pt x="62" y="0"/>
                  </a:lnTo>
                  <a:lnTo>
                    <a:pt x="66" y="1"/>
                  </a:lnTo>
                  <a:lnTo>
                    <a:pt x="71" y="3"/>
                  </a:lnTo>
                  <a:lnTo>
                    <a:pt x="75" y="5"/>
                  </a:lnTo>
                  <a:lnTo>
                    <a:pt x="80" y="8"/>
                  </a:lnTo>
                  <a:lnTo>
                    <a:pt x="85" y="12"/>
                  </a:lnTo>
                  <a:lnTo>
                    <a:pt x="113" y="31"/>
                  </a:lnTo>
                  <a:lnTo>
                    <a:pt x="136" y="47"/>
                  </a:lnTo>
                  <a:lnTo>
                    <a:pt x="143" y="51"/>
                  </a:lnTo>
                  <a:lnTo>
                    <a:pt x="148" y="54"/>
                  </a:lnTo>
                  <a:lnTo>
                    <a:pt x="152" y="56"/>
                  </a:lnTo>
                  <a:lnTo>
                    <a:pt x="156" y="57"/>
                  </a:lnTo>
                  <a:lnTo>
                    <a:pt x="161" y="59"/>
                  </a:lnTo>
                  <a:lnTo>
                    <a:pt x="165" y="60"/>
                  </a:lnTo>
                  <a:lnTo>
                    <a:pt x="170" y="60"/>
                  </a:lnTo>
                  <a:lnTo>
                    <a:pt x="174" y="60"/>
                  </a:lnTo>
                  <a:lnTo>
                    <a:pt x="178" y="60"/>
                  </a:lnTo>
                  <a:lnTo>
                    <a:pt x="182" y="58"/>
                  </a:lnTo>
                  <a:lnTo>
                    <a:pt x="185" y="57"/>
                  </a:lnTo>
                  <a:lnTo>
                    <a:pt x="188" y="56"/>
                  </a:lnTo>
                  <a:lnTo>
                    <a:pt x="189" y="52"/>
                  </a:lnTo>
                </a:path>
              </a:pathLst>
            </a:custGeom>
            <a:solidFill>
              <a:srgbClr val="FF0000"/>
            </a:solidFill>
            <a:ln w="12700" cap="rnd">
              <a:solidFill>
                <a:srgbClr val="FF0000"/>
              </a:solidFill>
              <a:round/>
              <a:headEnd/>
              <a:tailEnd/>
            </a:ln>
          </p:spPr>
          <p:txBody>
            <a:bodyPr/>
            <a:lstStyle/>
            <a:p>
              <a:endParaRPr lang="en-US"/>
            </a:p>
          </p:txBody>
        </p:sp>
        <p:sp>
          <p:nvSpPr>
            <p:cNvPr id="71728" name="Freeform 132"/>
            <p:cNvSpPr>
              <a:spLocks/>
            </p:cNvSpPr>
            <p:nvPr/>
          </p:nvSpPr>
          <p:spPr bwMode="auto">
            <a:xfrm>
              <a:off x="2930" y="2094"/>
              <a:ext cx="194" cy="82"/>
            </a:xfrm>
            <a:custGeom>
              <a:avLst/>
              <a:gdLst>
                <a:gd name="T0" fmla="*/ 191 w 194"/>
                <a:gd name="T1" fmla="*/ 57 h 82"/>
                <a:gd name="T2" fmla="*/ 187 w 194"/>
                <a:gd name="T3" fmla="*/ 62 h 82"/>
                <a:gd name="T4" fmla="*/ 181 w 194"/>
                <a:gd name="T5" fmla="*/ 68 h 82"/>
                <a:gd name="T6" fmla="*/ 174 w 194"/>
                <a:gd name="T7" fmla="*/ 73 h 82"/>
                <a:gd name="T8" fmla="*/ 163 w 194"/>
                <a:gd name="T9" fmla="*/ 78 h 82"/>
                <a:gd name="T10" fmla="*/ 154 w 194"/>
                <a:gd name="T11" fmla="*/ 80 h 82"/>
                <a:gd name="T12" fmla="*/ 146 w 194"/>
                <a:gd name="T13" fmla="*/ 81 h 82"/>
                <a:gd name="T14" fmla="*/ 138 w 194"/>
                <a:gd name="T15" fmla="*/ 79 h 82"/>
                <a:gd name="T16" fmla="*/ 130 w 194"/>
                <a:gd name="T17" fmla="*/ 76 h 82"/>
                <a:gd name="T18" fmla="*/ 119 w 194"/>
                <a:gd name="T19" fmla="*/ 70 h 82"/>
                <a:gd name="T20" fmla="*/ 65 w 194"/>
                <a:gd name="T21" fmla="*/ 33 h 82"/>
                <a:gd name="T22" fmla="*/ 55 w 194"/>
                <a:gd name="T23" fmla="*/ 27 h 82"/>
                <a:gd name="T24" fmla="*/ 46 w 194"/>
                <a:gd name="T25" fmla="*/ 23 h 82"/>
                <a:gd name="T26" fmla="*/ 37 w 194"/>
                <a:gd name="T27" fmla="*/ 19 h 82"/>
                <a:gd name="T28" fmla="*/ 29 w 194"/>
                <a:gd name="T29" fmla="*/ 19 h 82"/>
                <a:gd name="T30" fmla="*/ 21 w 194"/>
                <a:gd name="T31" fmla="*/ 20 h 82"/>
                <a:gd name="T32" fmla="*/ 12 w 194"/>
                <a:gd name="T33" fmla="*/ 23 h 82"/>
                <a:gd name="T34" fmla="*/ 5 w 194"/>
                <a:gd name="T35" fmla="*/ 25 h 82"/>
                <a:gd name="T36" fmla="*/ 0 w 194"/>
                <a:gd name="T37" fmla="*/ 28 h 82"/>
                <a:gd name="T38" fmla="*/ 1 w 194"/>
                <a:gd name="T39" fmla="*/ 25 h 82"/>
                <a:gd name="T40" fmla="*/ 5 w 194"/>
                <a:gd name="T41" fmla="*/ 20 h 82"/>
                <a:gd name="T42" fmla="*/ 9 w 194"/>
                <a:gd name="T43" fmla="*/ 17 h 82"/>
                <a:gd name="T44" fmla="*/ 21 w 194"/>
                <a:gd name="T45" fmla="*/ 12 h 82"/>
                <a:gd name="T46" fmla="*/ 35 w 194"/>
                <a:gd name="T47" fmla="*/ 5 h 82"/>
                <a:gd name="T48" fmla="*/ 47 w 194"/>
                <a:gd name="T49" fmla="*/ 1 h 82"/>
                <a:gd name="T50" fmla="*/ 55 w 194"/>
                <a:gd name="T51" fmla="*/ 0 h 82"/>
                <a:gd name="T52" fmla="*/ 63 w 194"/>
                <a:gd name="T53" fmla="*/ 1 h 82"/>
                <a:gd name="T54" fmla="*/ 71 w 194"/>
                <a:gd name="T55" fmla="*/ 3 h 82"/>
                <a:gd name="T56" fmla="*/ 80 w 194"/>
                <a:gd name="T57" fmla="*/ 9 h 82"/>
                <a:gd name="T58" fmla="*/ 113 w 194"/>
                <a:gd name="T59" fmla="*/ 30 h 82"/>
                <a:gd name="T60" fmla="*/ 143 w 194"/>
                <a:gd name="T61" fmla="*/ 52 h 82"/>
                <a:gd name="T62" fmla="*/ 153 w 194"/>
                <a:gd name="T63" fmla="*/ 57 h 82"/>
                <a:gd name="T64" fmla="*/ 161 w 194"/>
                <a:gd name="T65" fmla="*/ 60 h 82"/>
                <a:gd name="T66" fmla="*/ 170 w 194"/>
                <a:gd name="T67" fmla="*/ 61 h 82"/>
                <a:gd name="T68" fmla="*/ 178 w 194"/>
                <a:gd name="T69" fmla="*/ 60 h 82"/>
                <a:gd name="T70" fmla="*/ 186 w 194"/>
                <a:gd name="T71" fmla="*/ 57 h 82"/>
                <a:gd name="T72" fmla="*/ 193 w 194"/>
                <a:gd name="T73" fmla="*/ 54 h 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4"/>
                <a:gd name="T112" fmla="*/ 0 h 82"/>
                <a:gd name="T113" fmla="*/ 194 w 194"/>
                <a:gd name="T114" fmla="*/ 82 h 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4" h="82">
                  <a:moveTo>
                    <a:pt x="193" y="54"/>
                  </a:moveTo>
                  <a:lnTo>
                    <a:pt x="191" y="57"/>
                  </a:lnTo>
                  <a:lnTo>
                    <a:pt x="189" y="59"/>
                  </a:lnTo>
                  <a:lnTo>
                    <a:pt x="187" y="62"/>
                  </a:lnTo>
                  <a:lnTo>
                    <a:pt x="184" y="65"/>
                  </a:lnTo>
                  <a:lnTo>
                    <a:pt x="181" y="68"/>
                  </a:lnTo>
                  <a:lnTo>
                    <a:pt x="178" y="70"/>
                  </a:lnTo>
                  <a:lnTo>
                    <a:pt x="174" y="73"/>
                  </a:lnTo>
                  <a:lnTo>
                    <a:pt x="168" y="76"/>
                  </a:lnTo>
                  <a:lnTo>
                    <a:pt x="163" y="78"/>
                  </a:lnTo>
                  <a:lnTo>
                    <a:pt x="158" y="79"/>
                  </a:lnTo>
                  <a:lnTo>
                    <a:pt x="154" y="80"/>
                  </a:lnTo>
                  <a:lnTo>
                    <a:pt x="150" y="80"/>
                  </a:lnTo>
                  <a:lnTo>
                    <a:pt x="146" y="81"/>
                  </a:lnTo>
                  <a:lnTo>
                    <a:pt x="142" y="80"/>
                  </a:lnTo>
                  <a:lnTo>
                    <a:pt x="138" y="79"/>
                  </a:lnTo>
                  <a:lnTo>
                    <a:pt x="134" y="78"/>
                  </a:lnTo>
                  <a:lnTo>
                    <a:pt x="130" y="76"/>
                  </a:lnTo>
                  <a:lnTo>
                    <a:pt x="124" y="74"/>
                  </a:lnTo>
                  <a:lnTo>
                    <a:pt x="119" y="70"/>
                  </a:lnTo>
                  <a:lnTo>
                    <a:pt x="93" y="52"/>
                  </a:lnTo>
                  <a:lnTo>
                    <a:pt x="65" y="33"/>
                  </a:lnTo>
                  <a:lnTo>
                    <a:pt x="60" y="29"/>
                  </a:lnTo>
                  <a:lnTo>
                    <a:pt x="55" y="27"/>
                  </a:lnTo>
                  <a:lnTo>
                    <a:pt x="51" y="24"/>
                  </a:lnTo>
                  <a:lnTo>
                    <a:pt x="46" y="23"/>
                  </a:lnTo>
                  <a:lnTo>
                    <a:pt x="41" y="20"/>
                  </a:lnTo>
                  <a:lnTo>
                    <a:pt x="37" y="19"/>
                  </a:lnTo>
                  <a:lnTo>
                    <a:pt x="33" y="19"/>
                  </a:lnTo>
                  <a:lnTo>
                    <a:pt x="29" y="19"/>
                  </a:lnTo>
                  <a:lnTo>
                    <a:pt x="24" y="19"/>
                  </a:lnTo>
                  <a:lnTo>
                    <a:pt x="21" y="20"/>
                  </a:lnTo>
                  <a:lnTo>
                    <a:pt x="17" y="21"/>
                  </a:lnTo>
                  <a:lnTo>
                    <a:pt x="12" y="23"/>
                  </a:lnTo>
                  <a:lnTo>
                    <a:pt x="9" y="23"/>
                  </a:lnTo>
                  <a:lnTo>
                    <a:pt x="5" y="25"/>
                  </a:lnTo>
                  <a:lnTo>
                    <a:pt x="3" y="26"/>
                  </a:lnTo>
                  <a:lnTo>
                    <a:pt x="0" y="28"/>
                  </a:lnTo>
                  <a:lnTo>
                    <a:pt x="1" y="26"/>
                  </a:lnTo>
                  <a:lnTo>
                    <a:pt x="1" y="25"/>
                  </a:lnTo>
                  <a:lnTo>
                    <a:pt x="3" y="23"/>
                  </a:lnTo>
                  <a:lnTo>
                    <a:pt x="5" y="20"/>
                  </a:lnTo>
                  <a:lnTo>
                    <a:pt x="7" y="19"/>
                  </a:lnTo>
                  <a:lnTo>
                    <a:pt x="9" y="17"/>
                  </a:lnTo>
                  <a:lnTo>
                    <a:pt x="14" y="15"/>
                  </a:lnTo>
                  <a:lnTo>
                    <a:pt x="21" y="12"/>
                  </a:lnTo>
                  <a:lnTo>
                    <a:pt x="28" y="9"/>
                  </a:lnTo>
                  <a:lnTo>
                    <a:pt x="35" y="5"/>
                  </a:lnTo>
                  <a:lnTo>
                    <a:pt x="42" y="3"/>
                  </a:lnTo>
                  <a:lnTo>
                    <a:pt x="47" y="1"/>
                  </a:lnTo>
                  <a:lnTo>
                    <a:pt x="51" y="0"/>
                  </a:lnTo>
                  <a:lnTo>
                    <a:pt x="55" y="0"/>
                  </a:lnTo>
                  <a:lnTo>
                    <a:pt x="59" y="0"/>
                  </a:lnTo>
                  <a:lnTo>
                    <a:pt x="63" y="1"/>
                  </a:lnTo>
                  <a:lnTo>
                    <a:pt x="66" y="2"/>
                  </a:lnTo>
                  <a:lnTo>
                    <a:pt x="71" y="3"/>
                  </a:lnTo>
                  <a:lnTo>
                    <a:pt x="76" y="6"/>
                  </a:lnTo>
                  <a:lnTo>
                    <a:pt x="80" y="9"/>
                  </a:lnTo>
                  <a:lnTo>
                    <a:pt x="86" y="12"/>
                  </a:lnTo>
                  <a:lnTo>
                    <a:pt x="113" y="30"/>
                  </a:lnTo>
                  <a:lnTo>
                    <a:pt x="137" y="47"/>
                  </a:lnTo>
                  <a:lnTo>
                    <a:pt x="143" y="52"/>
                  </a:lnTo>
                  <a:lnTo>
                    <a:pt x="148" y="54"/>
                  </a:lnTo>
                  <a:lnTo>
                    <a:pt x="153" y="57"/>
                  </a:lnTo>
                  <a:lnTo>
                    <a:pt x="157" y="58"/>
                  </a:lnTo>
                  <a:lnTo>
                    <a:pt x="161" y="60"/>
                  </a:lnTo>
                  <a:lnTo>
                    <a:pt x="166" y="60"/>
                  </a:lnTo>
                  <a:lnTo>
                    <a:pt x="170" y="61"/>
                  </a:lnTo>
                  <a:lnTo>
                    <a:pt x="175" y="60"/>
                  </a:lnTo>
                  <a:lnTo>
                    <a:pt x="178" y="60"/>
                  </a:lnTo>
                  <a:lnTo>
                    <a:pt x="182" y="58"/>
                  </a:lnTo>
                  <a:lnTo>
                    <a:pt x="186" y="57"/>
                  </a:lnTo>
                  <a:lnTo>
                    <a:pt x="188" y="56"/>
                  </a:lnTo>
                  <a:lnTo>
                    <a:pt x="193" y="54"/>
                  </a:lnTo>
                </a:path>
              </a:pathLst>
            </a:custGeom>
            <a:solidFill>
              <a:srgbClr val="FF0000"/>
            </a:solidFill>
            <a:ln w="12700" cap="rnd">
              <a:solidFill>
                <a:srgbClr val="FF0000"/>
              </a:solidFill>
              <a:round/>
              <a:headEnd/>
              <a:tailEnd/>
            </a:ln>
          </p:spPr>
          <p:txBody>
            <a:bodyPr/>
            <a:lstStyle/>
            <a:p>
              <a:endParaRPr lang="en-US"/>
            </a:p>
          </p:txBody>
        </p:sp>
        <p:sp>
          <p:nvSpPr>
            <p:cNvPr id="71729" name="Freeform 133"/>
            <p:cNvSpPr>
              <a:spLocks/>
            </p:cNvSpPr>
            <p:nvPr/>
          </p:nvSpPr>
          <p:spPr bwMode="auto">
            <a:xfrm>
              <a:off x="3382" y="1870"/>
              <a:ext cx="193" cy="83"/>
            </a:xfrm>
            <a:custGeom>
              <a:avLst/>
              <a:gdLst>
                <a:gd name="T0" fmla="*/ 192 w 193"/>
                <a:gd name="T1" fmla="*/ 57 h 83"/>
                <a:gd name="T2" fmla="*/ 189 w 193"/>
                <a:gd name="T3" fmla="*/ 62 h 83"/>
                <a:gd name="T4" fmla="*/ 184 w 193"/>
                <a:gd name="T5" fmla="*/ 68 h 83"/>
                <a:gd name="T6" fmla="*/ 176 w 193"/>
                <a:gd name="T7" fmla="*/ 74 h 83"/>
                <a:gd name="T8" fmla="*/ 164 w 193"/>
                <a:gd name="T9" fmla="*/ 78 h 83"/>
                <a:gd name="T10" fmla="*/ 154 w 193"/>
                <a:gd name="T11" fmla="*/ 81 h 83"/>
                <a:gd name="T12" fmla="*/ 146 w 193"/>
                <a:gd name="T13" fmla="*/ 82 h 83"/>
                <a:gd name="T14" fmla="*/ 138 w 193"/>
                <a:gd name="T15" fmla="*/ 80 h 83"/>
                <a:gd name="T16" fmla="*/ 130 w 193"/>
                <a:gd name="T17" fmla="*/ 77 h 83"/>
                <a:gd name="T18" fmla="*/ 121 w 193"/>
                <a:gd name="T19" fmla="*/ 71 h 83"/>
                <a:gd name="T20" fmla="*/ 65 w 193"/>
                <a:gd name="T21" fmla="*/ 32 h 83"/>
                <a:gd name="T22" fmla="*/ 55 w 193"/>
                <a:gd name="T23" fmla="*/ 27 h 83"/>
                <a:gd name="T24" fmla="*/ 45 w 193"/>
                <a:gd name="T25" fmla="*/ 22 h 83"/>
                <a:gd name="T26" fmla="*/ 36 w 193"/>
                <a:gd name="T27" fmla="*/ 19 h 83"/>
                <a:gd name="T28" fmla="*/ 28 w 193"/>
                <a:gd name="T29" fmla="*/ 19 h 83"/>
                <a:gd name="T30" fmla="*/ 20 w 193"/>
                <a:gd name="T31" fmla="*/ 20 h 83"/>
                <a:gd name="T32" fmla="*/ 11 w 193"/>
                <a:gd name="T33" fmla="*/ 22 h 83"/>
                <a:gd name="T34" fmla="*/ 5 w 193"/>
                <a:gd name="T35" fmla="*/ 24 h 83"/>
                <a:gd name="T36" fmla="*/ 0 w 193"/>
                <a:gd name="T37" fmla="*/ 28 h 83"/>
                <a:gd name="T38" fmla="*/ 2 w 193"/>
                <a:gd name="T39" fmla="*/ 24 h 83"/>
                <a:gd name="T40" fmla="*/ 4 w 193"/>
                <a:gd name="T41" fmla="*/ 20 h 83"/>
                <a:gd name="T42" fmla="*/ 9 w 193"/>
                <a:gd name="T43" fmla="*/ 17 h 83"/>
                <a:gd name="T44" fmla="*/ 19 w 193"/>
                <a:gd name="T45" fmla="*/ 11 h 83"/>
                <a:gd name="T46" fmla="*/ 34 w 193"/>
                <a:gd name="T47" fmla="*/ 5 h 83"/>
                <a:gd name="T48" fmla="*/ 46 w 193"/>
                <a:gd name="T49" fmla="*/ 1 h 83"/>
                <a:gd name="T50" fmla="*/ 55 w 193"/>
                <a:gd name="T51" fmla="*/ 0 h 83"/>
                <a:gd name="T52" fmla="*/ 62 w 193"/>
                <a:gd name="T53" fmla="*/ 0 h 83"/>
                <a:gd name="T54" fmla="*/ 71 w 193"/>
                <a:gd name="T55" fmla="*/ 3 h 83"/>
                <a:gd name="T56" fmla="*/ 80 w 193"/>
                <a:gd name="T57" fmla="*/ 8 h 83"/>
                <a:gd name="T58" fmla="*/ 113 w 193"/>
                <a:gd name="T59" fmla="*/ 31 h 83"/>
                <a:gd name="T60" fmla="*/ 144 w 193"/>
                <a:gd name="T61" fmla="*/ 52 h 83"/>
                <a:gd name="T62" fmla="*/ 153 w 193"/>
                <a:gd name="T63" fmla="*/ 56 h 83"/>
                <a:gd name="T64" fmla="*/ 162 w 193"/>
                <a:gd name="T65" fmla="*/ 60 h 83"/>
                <a:gd name="T66" fmla="*/ 171 w 193"/>
                <a:gd name="T67" fmla="*/ 61 h 83"/>
                <a:gd name="T68" fmla="*/ 179 w 193"/>
                <a:gd name="T69" fmla="*/ 61 h 83"/>
                <a:gd name="T70" fmla="*/ 186 w 193"/>
                <a:gd name="T71" fmla="*/ 58 h 83"/>
                <a:gd name="T72" fmla="*/ 190 w 193"/>
                <a:gd name="T73" fmla="*/ 53 h 8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3"/>
                <a:gd name="T112" fmla="*/ 0 h 83"/>
                <a:gd name="T113" fmla="*/ 193 w 193"/>
                <a:gd name="T114" fmla="*/ 83 h 8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3" h="83">
                  <a:moveTo>
                    <a:pt x="190" y="53"/>
                  </a:moveTo>
                  <a:lnTo>
                    <a:pt x="192" y="57"/>
                  </a:lnTo>
                  <a:lnTo>
                    <a:pt x="190" y="60"/>
                  </a:lnTo>
                  <a:lnTo>
                    <a:pt x="189" y="62"/>
                  </a:lnTo>
                  <a:lnTo>
                    <a:pt x="187" y="65"/>
                  </a:lnTo>
                  <a:lnTo>
                    <a:pt x="184" y="68"/>
                  </a:lnTo>
                  <a:lnTo>
                    <a:pt x="178" y="71"/>
                  </a:lnTo>
                  <a:lnTo>
                    <a:pt x="176" y="74"/>
                  </a:lnTo>
                  <a:lnTo>
                    <a:pt x="170" y="76"/>
                  </a:lnTo>
                  <a:lnTo>
                    <a:pt x="164" y="78"/>
                  </a:lnTo>
                  <a:lnTo>
                    <a:pt x="159" y="79"/>
                  </a:lnTo>
                  <a:lnTo>
                    <a:pt x="154" y="81"/>
                  </a:lnTo>
                  <a:lnTo>
                    <a:pt x="150" y="81"/>
                  </a:lnTo>
                  <a:lnTo>
                    <a:pt x="146" y="82"/>
                  </a:lnTo>
                  <a:lnTo>
                    <a:pt x="142" y="80"/>
                  </a:lnTo>
                  <a:lnTo>
                    <a:pt x="138" y="80"/>
                  </a:lnTo>
                  <a:lnTo>
                    <a:pt x="134" y="79"/>
                  </a:lnTo>
                  <a:lnTo>
                    <a:pt x="130" y="77"/>
                  </a:lnTo>
                  <a:lnTo>
                    <a:pt x="126" y="74"/>
                  </a:lnTo>
                  <a:lnTo>
                    <a:pt x="121" y="71"/>
                  </a:lnTo>
                  <a:lnTo>
                    <a:pt x="92" y="51"/>
                  </a:lnTo>
                  <a:lnTo>
                    <a:pt x="65" y="32"/>
                  </a:lnTo>
                  <a:lnTo>
                    <a:pt x="60" y="29"/>
                  </a:lnTo>
                  <a:lnTo>
                    <a:pt x="55" y="27"/>
                  </a:lnTo>
                  <a:lnTo>
                    <a:pt x="50" y="24"/>
                  </a:lnTo>
                  <a:lnTo>
                    <a:pt x="45" y="22"/>
                  </a:lnTo>
                  <a:lnTo>
                    <a:pt x="41" y="20"/>
                  </a:lnTo>
                  <a:lnTo>
                    <a:pt x="36" y="19"/>
                  </a:lnTo>
                  <a:lnTo>
                    <a:pt x="31" y="19"/>
                  </a:lnTo>
                  <a:lnTo>
                    <a:pt x="28" y="19"/>
                  </a:lnTo>
                  <a:lnTo>
                    <a:pt x="24" y="19"/>
                  </a:lnTo>
                  <a:lnTo>
                    <a:pt x="20" y="20"/>
                  </a:lnTo>
                  <a:lnTo>
                    <a:pt x="16" y="21"/>
                  </a:lnTo>
                  <a:lnTo>
                    <a:pt x="11" y="22"/>
                  </a:lnTo>
                  <a:lnTo>
                    <a:pt x="8" y="23"/>
                  </a:lnTo>
                  <a:lnTo>
                    <a:pt x="5" y="24"/>
                  </a:lnTo>
                  <a:lnTo>
                    <a:pt x="2" y="27"/>
                  </a:lnTo>
                  <a:lnTo>
                    <a:pt x="0" y="28"/>
                  </a:lnTo>
                  <a:lnTo>
                    <a:pt x="1" y="26"/>
                  </a:lnTo>
                  <a:lnTo>
                    <a:pt x="2" y="24"/>
                  </a:lnTo>
                  <a:lnTo>
                    <a:pt x="2" y="22"/>
                  </a:lnTo>
                  <a:lnTo>
                    <a:pt x="4" y="20"/>
                  </a:lnTo>
                  <a:lnTo>
                    <a:pt x="7" y="19"/>
                  </a:lnTo>
                  <a:lnTo>
                    <a:pt x="9" y="17"/>
                  </a:lnTo>
                  <a:lnTo>
                    <a:pt x="13" y="15"/>
                  </a:lnTo>
                  <a:lnTo>
                    <a:pt x="19" y="11"/>
                  </a:lnTo>
                  <a:lnTo>
                    <a:pt x="27" y="8"/>
                  </a:lnTo>
                  <a:lnTo>
                    <a:pt x="34" y="5"/>
                  </a:lnTo>
                  <a:lnTo>
                    <a:pt x="41" y="3"/>
                  </a:lnTo>
                  <a:lnTo>
                    <a:pt x="46" y="1"/>
                  </a:lnTo>
                  <a:lnTo>
                    <a:pt x="50" y="0"/>
                  </a:lnTo>
                  <a:lnTo>
                    <a:pt x="55" y="0"/>
                  </a:lnTo>
                  <a:lnTo>
                    <a:pt x="59" y="0"/>
                  </a:lnTo>
                  <a:lnTo>
                    <a:pt x="62" y="0"/>
                  </a:lnTo>
                  <a:lnTo>
                    <a:pt x="66" y="1"/>
                  </a:lnTo>
                  <a:lnTo>
                    <a:pt x="71" y="3"/>
                  </a:lnTo>
                  <a:lnTo>
                    <a:pt x="75" y="5"/>
                  </a:lnTo>
                  <a:lnTo>
                    <a:pt x="80" y="8"/>
                  </a:lnTo>
                  <a:lnTo>
                    <a:pt x="85" y="12"/>
                  </a:lnTo>
                  <a:lnTo>
                    <a:pt x="113" y="31"/>
                  </a:lnTo>
                  <a:lnTo>
                    <a:pt x="137" y="48"/>
                  </a:lnTo>
                  <a:lnTo>
                    <a:pt x="144" y="52"/>
                  </a:lnTo>
                  <a:lnTo>
                    <a:pt x="148" y="54"/>
                  </a:lnTo>
                  <a:lnTo>
                    <a:pt x="153" y="56"/>
                  </a:lnTo>
                  <a:lnTo>
                    <a:pt x="157" y="58"/>
                  </a:lnTo>
                  <a:lnTo>
                    <a:pt x="162" y="60"/>
                  </a:lnTo>
                  <a:lnTo>
                    <a:pt x="166" y="60"/>
                  </a:lnTo>
                  <a:lnTo>
                    <a:pt x="171" y="61"/>
                  </a:lnTo>
                  <a:lnTo>
                    <a:pt x="175" y="61"/>
                  </a:lnTo>
                  <a:lnTo>
                    <a:pt x="179" y="61"/>
                  </a:lnTo>
                  <a:lnTo>
                    <a:pt x="183" y="59"/>
                  </a:lnTo>
                  <a:lnTo>
                    <a:pt x="186" y="58"/>
                  </a:lnTo>
                  <a:lnTo>
                    <a:pt x="189" y="56"/>
                  </a:lnTo>
                  <a:lnTo>
                    <a:pt x="190" y="53"/>
                  </a:lnTo>
                </a:path>
              </a:pathLst>
            </a:custGeom>
            <a:solidFill>
              <a:srgbClr val="FF0000"/>
            </a:solidFill>
            <a:ln w="12700" cap="rnd">
              <a:solidFill>
                <a:srgbClr val="FF0000"/>
              </a:solidFill>
              <a:round/>
              <a:headEnd/>
              <a:tailEnd/>
            </a:ln>
          </p:spPr>
          <p:txBody>
            <a:bodyPr/>
            <a:lstStyle/>
            <a:p>
              <a:endParaRPr lang="en-US"/>
            </a:p>
          </p:txBody>
        </p:sp>
        <p:sp>
          <p:nvSpPr>
            <p:cNvPr id="71730" name="Freeform 134"/>
            <p:cNvSpPr>
              <a:spLocks/>
            </p:cNvSpPr>
            <p:nvPr/>
          </p:nvSpPr>
          <p:spPr bwMode="auto">
            <a:xfrm>
              <a:off x="3230" y="1943"/>
              <a:ext cx="194" cy="87"/>
            </a:xfrm>
            <a:custGeom>
              <a:avLst/>
              <a:gdLst>
                <a:gd name="T0" fmla="*/ 191 w 194"/>
                <a:gd name="T1" fmla="*/ 60 h 87"/>
                <a:gd name="T2" fmla="*/ 187 w 194"/>
                <a:gd name="T3" fmla="*/ 66 h 87"/>
                <a:gd name="T4" fmla="*/ 181 w 194"/>
                <a:gd name="T5" fmla="*/ 72 h 87"/>
                <a:gd name="T6" fmla="*/ 174 w 194"/>
                <a:gd name="T7" fmla="*/ 77 h 87"/>
                <a:gd name="T8" fmla="*/ 163 w 194"/>
                <a:gd name="T9" fmla="*/ 83 h 87"/>
                <a:gd name="T10" fmla="*/ 154 w 194"/>
                <a:gd name="T11" fmla="*/ 85 h 87"/>
                <a:gd name="T12" fmla="*/ 146 w 194"/>
                <a:gd name="T13" fmla="*/ 86 h 87"/>
                <a:gd name="T14" fmla="*/ 138 w 194"/>
                <a:gd name="T15" fmla="*/ 84 h 87"/>
                <a:gd name="T16" fmla="*/ 130 w 194"/>
                <a:gd name="T17" fmla="*/ 81 h 87"/>
                <a:gd name="T18" fmla="*/ 119 w 194"/>
                <a:gd name="T19" fmla="*/ 74 h 87"/>
                <a:gd name="T20" fmla="*/ 65 w 194"/>
                <a:gd name="T21" fmla="*/ 35 h 87"/>
                <a:gd name="T22" fmla="*/ 55 w 194"/>
                <a:gd name="T23" fmla="*/ 28 h 87"/>
                <a:gd name="T24" fmla="*/ 46 w 194"/>
                <a:gd name="T25" fmla="*/ 24 h 87"/>
                <a:gd name="T26" fmla="*/ 37 w 194"/>
                <a:gd name="T27" fmla="*/ 21 h 87"/>
                <a:gd name="T28" fmla="*/ 29 w 194"/>
                <a:gd name="T29" fmla="*/ 21 h 87"/>
                <a:gd name="T30" fmla="*/ 21 w 194"/>
                <a:gd name="T31" fmla="*/ 21 h 87"/>
                <a:gd name="T32" fmla="*/ 12 w 194"/>
                <a:gd name="T33" fmla="*/ 24 h 87"/>
                <a:gd name="T34" fmla="*/ 5 w 194"/>
                <a:gd name="T35" fmla="*/ 27 h 87"/>
                <a:gd name="T36" fmla="*/ 0 w 194"/>
                <a:gd name="T37" fmla="*/ 30 h 87"/>
                <a:gd name="T38" fmla="*/ 1 w 194"/>
                <a:gd name="T39" fmla="*/ 26 h 87"/>
                <a:gd name="T40" fmla="*/ 5 w 194"/>
                <a:gd name="T41" fmla="*/ 22 h 87"/>
                <a:gd name="T42" fmla="*/ 9 w 194"/>
                <a:gd name="T43" fmla="*/ 18 h 87"/>
                <a:gd name="T44" fmla="*/ 21 w 194"/>
                <a:gd name="T45" fmla="*/ 13 h 87"/>
                <a:gd name="T46" fmla="*/ 35 w 194"/>
                <a:gd name="T47" fmla="*/ 6 h 87"/>
                <a:gd name="T48" fmla="*/ 47 w 194"/>
                <a:gd name="T49" fmla="*/ 1 h 87"/>
                <a:gd name="T50" fmla="*/ 55 w 194"/>
                <a:gd name="T51" fmla="*/ 0 h 87"/>
                <a:gd name="T52" fmla="*/ 63 w 194"/>
                <a:gd name="T53" fmla="*/ 1 h 87"/>
                <a:gd name="T54" fmla="*/ 71 w 194"/>
                <a:gd name="T55" fmla="*/ 3 h 87"/>
                <a:gd name="T56" fmla="*/ 80 w 194"/>
                <a:gd name="T57" fmla="*/ 9 h 87"/>
                <a:gd name="T58" fmla="*/ 113 w 194"/>
                <a:gd name="T59" fmla="*/ 32 h 87"/>
                <a:gd name="T60" fmla="*/ 143 w 194"/>
                <a:gd name="T61" fmla="*/ 55 h 87"/>
                <a:gd name="T62" fmla="*/ 153 w 194"/>
                <a:gd name="T63" fmla="*/ 60 h 87"/>
                <a:gd name="T64" fmla="*/ 161 w 194"/>
                <a:gd name="T65" fmla="*/ 63 h 87"/>
                <a:gd name="T66" fmla="*/ 170 w 194"/>
                <a:gd name="T67" fmla="*/ 64 h 87"/>
                <a:gd name="T68" fmla="*/ 178 w 194"/>
                <a:gd name="T69" fmla="*/ 64 h 87"/>
                <a:gd name="T70" fmla="*/ 186 w 194"/>
                <a:gd name="T71" fmla="*/ 61 h 87"/>
                <a:gd name="T72" fmla="*/ 193 w 194"/>
                <a:gd name="T73" fmla="*/ 57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4"/>
                <a:gd name="T112" fmla="*/ 0 h 87"/>
                <a:gd name="T113" fmla="*/ 194 w 194"/>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4" h="87">
                  <a:moveTo>
                    <a:pt x="193" y="57"/>
                  </a:moveTo>
                  <a:lnTo>
                    <a:pt x="191" y="60"/>
                  </a:lnTo>
                  <a:lnTo>
                    <a:pt x="189" y="63"/>
                  </a:lnTo>
                  <a:lnTo>
                    <a:pt x="187" y="66"/>
                  </a:lnTo>
                  <a:lnTo>
                    <a:pt x="184" y="69"/>
                  </a:lnTo>
                  <a:lnTo>
                    <a:pt x="181" y="72"/>
                  </a:lnTo>
                  <a:lnTo>
                    <a:pt x="178" y="74"/>
                  </a:lnTo>
                  <a:lnTo>
                    <a:pt x="174" y="77"/>
                  </a:lnTo>
                  <a:lnTo>
                    <a:pt x="168" y="80"/>
                  </a:lnTo>
                  <a:lnTo>
                    <a:pt x="163" y="83"/>
                  </a:lnTo>
                  <a:lnTo>
                    <a:pt x="158" y="84"/>
                  </a:lnTo>
                  <a:lnTo>
                    <a:pt x="154" y="85"/>
                  </a:lnTo>
                  <a:lnTo>
                    <a:pt x="150" y="85"/>
                  </a:lnTo>
                  <a:lnTo>
                    <a:pt x="146" y="86"/>
                  </a:lnTo>
                  <a:lnTo>
                    <a:pt x="142" y="85"/>
                  </a:lnTo>
                  <a:lnTo>
                    <a:pt x="138" y="84"/>
                  </a:lnTo>
                  <a:lnTo>
                    <a:pt x="134" y="83"/>
                  </a:lnTo>
                  <a:lnTo>
                    <a:pt x="130" y="81"/>
                  </a:lnTo>
                  <a:lnTo>
                    <a:pt x="124" y="79"/>
                  </a:lnTo>
                  <a:lnTo>
                    <a:pt x="119" y="74"/>
                  </a:lnTo>
                  <a:lnTo>
                    <a:pt x="93" y="55"/>
                  </a:lnTo>
                  <a:lnTo>
                    <a:pt x="65" y="35"/>
                  </a:lnTo>
                  <a:lnTo>
                    <a:pt x="60" y="31"/>
                  </a:lnTo>
                  <a:lnTo>
                    <a:pt x="55" y="28"/>
                  </a:lnTo>
                  <a:lnTo>
                    <a:pt x="51" y="26"/>
                  </a:lnTo>
                  <a:lnTo>
                    <a:pt x="46" y="24"/>
                  </a:lnTo>
                  <a:lnTo>
                    <a:pt x="41" y="22"/>
                  </a:lnTo>
                  <a:lnTo>
                    <a:pt x="37" y="21"/>
                  </a:lnTo>
                  <a:lnTo>
                    <a:pt x="33" y="20"/>
                  </a:lnTo>
                  <a:lnTo>
                    <a:pt x="29" y="21"/>
                  </a:lnTo>
                  <a:lnTo>
                    <a:pt x="24" y="21"/>
                  </a:lnTo>
                  <a:lnTo>
                    <a:pt x="21" y="21"/>
                  </a:lnTo>
                  <a:lnTo>
                    <a:pt x="17" y="23"/>
                  </a:lnTo>
                  <a:lnTo>
                    <a:pt x="12" y="24"/>
                  </a:lnTo>
                  <a:lnTo>
                    <a:pt x="9" y="25"/>
                  </a:lnTo>
                  <a:lnTo>
                    <a:pt x="5" y="27"/>
                  </a:lnTo>
                  <a:lnTo>
                    <a:pt x="3" y="28"/>
                  </a:lnTo>
                  <a:lnTo>
                    <a:pt x="0" y="30"/>
                  </a:lnTo>
                  <a:lnTo>
                    <a:pt x="1" y="28"/>
                  </a:lnTo>
                  <a:lnTo>
                    <a:pt x="1" y="26"/>
                  </a:lnTo>
                  <a:lnTo>
                    <a:pt x="3" y="24"/>
                  </a:lnTo>
                  <a:lnTo>
                    <a:pt x="5" y="22"/>
                  </a:lnTo>
                  <a:lnTo>
                    <a:pt x="7" y="20"/>
                  </a:lnTo>
                  <a:lnTo>
                    <a:pt x="9" y="18"/>
                  </a:lnTo>
                  <a:lnTo>
                    <a:pt x="14" y="16"/>
                  </a:lnTo>
                  <a:lnTo>
                    <a:pt x="21" y="13"/>
                  </a:lnTo>
                  <a:lnTo>
                    <a:pt x="28" y="9"/>
                  </a:lnTo>
                  <a:lnTo>
                    <a:pt x="35" y="6"/>
                  </a:lnTo>
                  <a:lnTo>
                    <a:pt x="42" y="3"/>
                  </a:lnTo>
                  <a:lnTo>
                    <a:pt x="47" y="1"/>
                  </a:lnTo>
                  <a:lnTo>
                    <a:pt x="51" y="0"/>
                  </a:lnTo>
                  <a:lnTo>
                    <a:pt x="55" y="0"/>
                  </a:lnTo>
                  <a:lnTo>
                    <a:pt x="59" y="0"/>
                  </a:lnTo>
                  <a:lnTo>
                    <a:pt x="63" y="1"/>
                  </a:lnTo>
                  <a:lnTo>
                    <a:pt x="66" y="2"/>
                  </a:lnTo>
                  <a:lnTo>
                    <a:pt x="71" y="3"/>
                  </a:lnTo>
                  <a:lnTo>
                    <a:pt x="76" y="6"/>
                  </a:lnTo>
                  <a:lnTo>
                    <a:pt x="80" y="9"/>
                  </a:lnTo>
                  <a:lnTo>
                    <a:pt x="86" y="12"/>
                  </a:lnTo>
                  <a:lnTo>
                    <a:pt x="113" y="32"/>
                  </a:lnTo>
                  <a:lnTo>
                    <a:pt x="137" y="50"/>
                  </a:lnTo>
                  <a:lnTo>
                    <a:pt x="143" y="55"/>
                  </a:lnTo>
                  <a:lnTo>
                    <a:pt x="148" y="58"/>
                  </a:lnTo>
                  <a:lnTo>
                    <a:pt x="153" y="60"/>
                  </a:lnTo>
                  <a:lnTo>
                    <a:pt x="157" y="61"/>
                  </a:lnTo>
                  <a:lnTo>
                    <a:pt x="161" y="63"/>
                  </a:lnTo>
                  <a:lnTo>
                    <a:pt x="166" y="64"/>
                  </a:lnTo>
                  <a:lnTo>
                    <a:pt x="170" y="64"/>
                  </a:lnTo>
                  <a:lnTo>
                    <a:pt x="175" y="64"/>
                  </a:lnTo>
                  <a:lnTo>
                    <a:pt x="178" y="64"/>
                  </a:lnTo>
                  <a:lnTo>
                    <a:pt x="182" y="62"/>
                  </a:lnTo>
                  <a:lnTo>
                    <a:pt x="186" y="61"/>
                  </a:lnTo>
                  <a:lnTo>
                    <a:pt x="188" y="59"/>
                  </a:lnTo>
                  <a:lnTo>
                    <a:pt x="193" y="57"/>
                  </a:lnTo>
                </a:path>
              </a:pathLst>
            </a:custGeom>
            <a:solidFill>
              <a:srgbClr val="FF0000"/>
            </a:solidFill>
            <a:ln w="12700" cap="rnd">
              <a:solidFill>
                <a:srgbClr val="FF0000"/>
              </a:solidFill>
              <a:round/>
              <a:headEnd/>
              <a:tailEnd/>
            </a:ln>
          </p:spPr>
          <p:txBody>
            <a:bodyPr/>
            <a:lstStyle/>
            <a:p>
              <a:endParaRPr lang="en-US"/>
            </a:p>
          </p:txBody>
        </p:sp>
        <p:sp>
          <p:nvSpPr>
            <p:cNvPr id="71731" name="Freeform 135"/>
            <p:cNvSpPr>
              <a:spLocks/>
            </p:cNvSpPr>
            <p:nvPr/>
          </p:nvSpPr>
          <p:spPr bwMode="auto">
            <a:xfrm>
              <a:off x="3679" y="1724"/>
              <a:ext cx="193" cy="81"/>
            </a:xfrm>
            <a:custGeom>
              <a:avLst/>
              <a:gdLst>
                <a:gd name="T0" fmla="*/ 192 w 193"/>
                <a:gd name="T1" fmla="*/ 56 h 81"/>
                <a:gd name="T2" fmla="*/ 189 w 193"/>
                <a:gd name="T3" fmla="*/ 61 h 81"/>
                <a:gd name="T4" fmla="*/ 184 w 193"/>
                <a:gd name="T5" fmla="*/ 66 h 81"/>
                <a:gd name="T6" fmla="*/ 176 w 193"/>
                <a:gd name="T7" fmla="*/ 72 h 81"/>
                <a:gd name="T8" fmla="*/ 164 w 193"/>
                <a:gd name="T9" fmla="*/ 76 h 81"/>
                <a:gd name="T10" fmla="*/ 154 w 193"/>
                <a:gd name="T11" fmla="*/ 79 h 81"/>
                <a:gd name="T12" fmla="*/ 146 w 193"/>
                <a:gd name="T13" fmla="*/ 80 h 81"/>
                <a:gd name="T14" fmla="*/ 138 w 193"/>
                <a:gd name="T15" fmla="*/ 78 h 81"/>
                <a:gd name="T16" fmla="*/ 130 w 193"/>
                <a:gd name="T17" fmla="*/ 75 h 81"/>
                <a:gd name="T18" fmla="*/ 121 w 193"/>
                <a:gd name="T19" fmla="*/ 69 h 81"/>
                <a:gd name="T20" fmla="*/ 65 w 193"/>
                <a:gd name="T21" fmla="*/ 31 h 81"/>
                <a:gd name="T22" fmla="*/ 55 w 193"/>
                <a:gd name="T23" fmla="*/ 26 h 81"/>
                <a:gd name="T24" fmla="*/ 45 w 193"/>
                <a:gd name="T25" fmla="*/ 21 h 81"/>
                <a:gd name="T26" fmla="*/ 36 w 193"/>
                <a:gd name="T27" fmla="*/ 19 h 81"/>
                <a:gd name="T28" fmla="*/ 28 w 193"/>
                <a:gd name="T29" fmla="*/ 18 h 81"/>
                <a:gd name="T30" fmla="*/ 20 w 193"/>
                <a:gd name="T31" fmla="*/ 19 h 81"/>
                <a:gd name="T32" fmla="*/ 11 w 193"/>
                <a:gd name="T33" fmla="*/ 22 h 81"/>
                <a:gd name="T34" fmla="*/ 5 w 193"/>
                <a:gd name="T35" fmla="*/ 24 h 81"/>
                <a:gd name="T36" fmla="*/ 0 w 193"/>
                <a:gd name="T37" fmla="*/ 27 h 81"/>
                <a:gd name="T38" fmla="*/ 2 w 193"/>
                <a:gd name="T39" fmla="*/ 23 h 81"/>
                <a:gd name="T40" fmla="*/ 4 w 193"/>
                <a:gd name="T41" fmla="*/ 20 h 81"/>
                <a:gd name="T42" fmla="*/ 9 w 193"/>
                <a:gd name="T43" fmla="*/ 16 h 81"/>
                <a:gd name="T44" fmla="*/ 19 w 193"/>
                <a:gd name="T45" fmla="*/ 11 h 81"/>
                <a:gd name="T46" fmla="*/ 34 w 193"/>
                <a:gd name="T47" fmla="*/ 5 h 81"/>
                <a:gd name="T48" fmla="*/ 46 w 193"/>
                <a:gd name="T49" fmla="*/ 1 h 81"/>
                <a:gd name="T50" fmla="*/ 55 w 193"/>
                <a:gd name="T51" fmla="*/ 0 h 81"/>
                <a:gd name="T52" fmla="*/ 62 w 193"/>
                <a:gd name="T53" fmla="*/ 0 h 81"/>
                <a:gd name="T54" fmla="*/ 71 w 193"/>
                <a:gd name="T55" fmla="*/ 3 h 81"/>
                <a:gd name="T56" fmla="*/ 80 w 193"/>
                <a:gd name="T57" fmla="*/ 8 h 81"/>
                <a:gd name="T58" fmla="*/ 113 w 193"/>
                <a:gd name="T59" fmla="*/ 30 h 81"/>
                <a:gd name="T60" fmla="*/ 144 w 193"/>
                <a:gd name="T61" fmla="*/ 50 h 81"/>
                <a:gd name="T62" fmla="*/ 153 w 193"/>
                <a:gd name="T63" fmla="*/ 55 h 81"/>
                <a:gd name="T64" fmla="*/ 162 w 193"/>
                <a:gd name="T65" fmla="*/ 58 h 81"/>
                <a:gd name="T66" fmla="*/ 171 w 193"/>
                <a:gd name="T67" fmla="*/ 59 h 81"/>
                <a:gd name="T68" fmla="*/ 179 w 193"/>
                <a:gd name="T69" fmla="*/ 59 h 81"/>
                <a:gd name="T70" fmla="*/ 186 w 193"/>
                <a:gd name="T71" fmla="*/ 57 h 81"/>
                <a:gd name="T72" fmla="*/ 190 w 193"/>
                <a:gd name="T73" fmla="*/ 52 h 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3"/>
                <a:gd name="T112" fmla="*/ 0 h 81"/>
                <a:gd name="T113" fmla="*/ 193 w 193"/>
                <a:gd name="T114" fmla="*/ 81 h 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3" h="81">
                  <a:moveTo>
                    <a:pt x="190" y="52"/>
                  </a:moveTo>
                  <a:lnTo>
                    <a:pt x="192" y="56"/>
                  </a:lnTo>
                  <a:lnTo>
                    <a:pt x="190" y="58"/>
                  </a:lnTo>
                  <a:lnTo>
                    <a:pt x="189" y="61"/>
                  </a:lnTo>
                  <a:lnTo>
                    <a:pt x="187" y="63"/>
                  </a:lnTo>
                  <a:lnTo>
                    <a:pt x="184" y="66"/>
                  </a:lnTo>
                  <a:lnTo>
                    <a:pt x="178" y="69"/>
                  </a:lnTo>
                  <a:lnTo>
                    <a:pt x="176" y="72"/>
                  </a:lnTo>
                  <a:lnTo>
                    <a:pt x="170" y="74"/>
                  </a:lnTo>
                  <a:lnTo>
                    <a:pt x="164" y="76"/>
                  </a:lnTo>
                  <a:lnTo>
                    <a:pt x="159" y="77"/>
                  </a:lnTo>
                  <a:lnTo>
                    <a:pt x="154" y="79"/>
                  </a:lnTo>
                  <a:lnTo>
                    <a:pt x="150" y="79"/>
                  </a:lnTo>
                  <a:lnTo>
                    <a:pt x="146" y="80"/>
                  </a:lnTo>
                  <a:lnTo>
                    <a:pt x="142" y="78"/>
                  </a:lnTo>
                  <a:lnTo>
                    <a:pt x="138" y="78"/>
                  </a:lnTo>
                  <a:lnTo>
                    <a:pt x="134" y="77"/>
                  </a:lnTo>
                  <a:lnTo>
                    <a:pt x="130" y="75"/>
                  </a:lnTo>
                  <a:lnTo>
                    <a:pt x="126" y="72"/>
                  </a:lnTo>
                  <a:lnTo>
                    <a:pt x="121" y="69"/>
                  </a:lnTo>
                  <a:lnTo>
                    <a:pt x="92" y="50"/>
                  </a:lnTo>
                  <a:lnTo>
                    <a:pt x="65" y="31"/>
                  </a:lnTo>
                  <a:lnTo>
                    <a:pt x="60" y="28"/>
                  </a:lnTo>
                  <a:lnTo>
                    <a:pt x="55" y="26"/>
                  </a:lnTo>
                  <a:lnTo>
                    <a:pt x="50" y="24"/>
                  </a:lnTo>
                  <a:lnTo>
                    <a:pt x="45" y="21"/>
                  </a:lnTo>
                  <a:lnTo>
                    <a:pt x="41" y="20"/>
                  </a:lnTo>
                  <a:lnTo>
                    <a:pt x="36" y="19"/>
                  </a:lnTo>
                  <a:lnTo>
                    <a:pt x="31" y="18"/>
                  </a:lnTo>
                  <a:lnTo>
                    <a:pt x="28" y="18"/>
                  </a:lnTo>
                  <a:lnTo>
                    <a:pt x="24" y="18"/>
                  </a:lnTo>
                  <a:lnTo>
                    <a:pt x="20" y="19"/>
                  </a:lnTo>
                  <a:lnTo>
                    <a:pt x="16" y="21"/>
                  </a:lnTo>
                  <a:lnTo>
                    <a:pt x="11" y="22"/>
                  </a:lnTo>
                  <a:lnTo>
                    <a:pt x="8" y="23"/>
                  </a:lnTo>
                  <a:lnTo>
                    <a:pt x="5" y="24"/>
                  </a:lnTo>
                  <a:lnTo>
                    <a:pt x="2" y="26"/>
                  </a:lnTo>
                  <a:lnTo>
                    <a:pt x="0" y="27"/>
                  </a:lnTo>
                  <a:lnTo>
                    <a:pt x="1" y="25"/>
                  </a:lnTo>
                  <a:lnTo>
                    <a:pt x="2" y="23"/>
                  </a:lnTo>
                  <a:lnTo>
                    <a:pt x="2" y="22"/>
                  </a:lnTo>
                  <a:lnTo>
                    <a:pt x="4" y="20"/>
                  </a:lnTo>
                  <a:lnTo>
                    <a:pt x="7" y="18"/>
                  </a:lnTo>
                  <a:lnTo>
                    <a:pt x="9" y="16"/>
                  </a:lnTo>
                  <a:lnTo>
                    <a:pt x="13" y="14"/>
                  </a:lnTo>
                  <a:lnTo>
                    <a:pt x="19" y="11"/>
                  </a:lnTo>
                  <a:lnTo>
                    <a:pt x="27" y="8"/>
                  </a:lnTo>
                  <a:lnTo>
                    <a:pt x="34" y="5"/>
                  </a:lnTo>
                  <a:lnTo>
                    <a:pt x="41" y="3"/>
                  </a:lnTo>
                  <a:lnTo>
                    <a:pt x="46" y="1"/>
                  </a:lnTo>
                  <a:lnTo>
                    <a:pt x="50" y="0"/>
                  </a:lnTo>
                  <a:lnTo>
                    <a:pt x="55" y="0"/>
                  </a:lnTo>
                  <a:lnTo>
                    <a:pt x="59" y="0"/>
                  </a:lnTo>
                  <a:lnTo>
                    <a:pt x="62" y="0"/>
                  </a:lnTo>
                  <a:lnTo>
                    <a:pt x="66" y="1"/>
                  </a:lnTo>
                  <a:lnTo>
                    <a:pt x="71" y="3"/>
                  </a:lnTo>
                  <a:lnTo>
                    <a:pt x="75" y="5"/>
                  </a:lnTo>
                  <a:lnTo>
                    <a:pt x="80" y="8"/>
                  </a:lnTo>
                  <a:lnTo>
                    <a:pt x="85" y="12"/>
                  </a:lnTo>
                  <a:lnTo>
                    <a:pt x="113" y="30"/>
                  </a:lnTo>
                  <a:lnTo>
                    <a:pt x="137" y="46"/>
                  </a:lnTo>
                  <a:lnTo>
                    <a:pt x="144" y="50"/>
                  </a:lnTo>
                  <a:lnTo>
                    <a:pt x="148" y="53"/>
                  </a:lnTo>
                  <a:lnTo>
                    <a:pt x="153" y="55"/>
                  </a:lnTo>
                  <a:lnTo>
                    <a:pt x="157" y="57"/>
                  </a:lnTo>
                  <a:lnTo>
                    <a:pt x="162" y="58"/>
                  </a:lnTo>
                  <a:lnTo>
                    <a:pt x="166" y="59"/>
                  </a:lnTo>
                  <a:lnTo>
                    <a:pt x="171" y="59"/>
                  </a:lnTo>
                  <a:lnTo>
                    <a:pt x="175" y="59"/>
                  </a:lnTo>
                  <a:lnTo>
                    <a:pt x="179" y="59"/>
                  </a:lnTo>
                  <a:lnTo>
                    <a:pt x="183" y="58"/>
                  </a:lnTo>
                  <a:lnTo>
                    <a:pt x="186" y="57"/>
                  </a:lnTo>
                  <a:lnTo>
                    <a:pt x="189" y="55"/>
                  </a:lnTo>
                  <a:lnTo>
                    <a:pt x="190" y="52"/>
                  </a:lnTo>
                </a:path>
              </a:pathLst>
            </a:custGeom>
            <a:solidFill>
              <a:srgbClr val="FF0000"/>
            </a:solidFill>
            <a:ln w="12700" cap="rnd">
              <a:solidFill>
                <a:srgbClr val="FF0000"/>
              </a:solidFill>
              <a:round/>
              <a:headEnd/>
              <a:tailEnd/>
            </a:ln>
          </p:spPr>
          <p:txBody>
            <a:bodyPr/>
            <a:lstStyle/>
            <a:p>
              <a:endParaRPr lang="en-US"/>
            </a:p>
          </p:txBody>
        </p:sp>
        <p:sp>
          <p:nvSpPr>
            <p:cNvPr id="71732" name="Freeform 136"/>
            <p:cNvSpPr>
              <a:spLocks/>
            </p:cNvSpPr>
            <p:nvPr/>
          </p:nvSpPr>
          <p:spPr bwMode="auto">
            <a:xfrm>
              <a:off x="3527" y="1803"/>
              <a:ext cx="196" cy="80"/>
            </a:xfrm>
            <a:custGeom>
              <a:avLst/>
              <a:gdLst>
                <a:gd name="T0" fmla="*/ 193 w 196"/>
                <a:gd name="T1" fmla="*/ 55 h 80"/>
                <a:gd name="T2" fmla="*/ 189 w 196"/>
                <a:gd name="T3" fmla="*/ 60 h 80"/>
                <a:gd name="T4" fmla="*/ 183 w 196"/>
                <a:gd name="T5" fmla="*/ 66 h 80"/>
                <a:gd name="T6" fmla="*/ 176 w 196"/>
                <a:gd name="T7" fmla="*/ 71 h 80"/>
                <a:gd name="T8" fmla="*/ 165 w 196"/>
                <a:gd name="T9" fmla="*/ 76 h 80"/>
                <a:gd name="T10" fmla="*/ 156 w 196"/>
                <a:gd name="T11" fmla="*/ 78 h 80"/>
                <a:gd name="T12" fmla="*/ 147 w 196"/>
                <a:gd name="T13" fmla="*/ 79 h 80"/>
                <a:gd name="T14" fmla="*/ 139 w 196"/>
                <a:gd name="T15" fmla="*/ 77 h 80"/>
                <a:gd name="T16" fmla="*/ 131 w 196"/>
                <a:gd name="T17" fmla="*/ 75 h 80"/>
                <a:gd name="T18" fmla="*/ 121 w 196"/>
                <a:gd name="T19" fmla="*/ 68 h 80"/>
                <a:gd name="T20" fmla="*/ 66 w 196"/>
                <a:gd name="T21" fmla="*/ 32 h 80"/>
                <a:gd name="T22" fmla="*/ 56 w 196"/>
                <a:gd name="T23" fmla="*/ 26 h 80"/>
                <a:gd name="T24" fmla="*/ 47 w 196"/>
                <a:gd name="T25" fmla="*/ 22 h 80"/>
                <a:gd name="T26" fmla="*/ 37 w 196"/>
                <a:gd name="T27" fmla="*/ 19 h 80"/>
                <a:gd name="T28" fmla="*/ 29 w 196"/>
                <a:gd name="T29" fmla="*/ 19 h 80"/>
                <a:gd name="T30" fmla="*/ 21 w 196"/>
                <a:gd name="T31" fmla="*/ 19 h 80"/>
                <a:gd name="T32" fmla="*/ 12 w 196"/>
                <a:gd name="T33" fmla="*/ 22 h 80"/>
                <a:gd name="T34" fmla="*/ 5 w 196"/>
                <a:gd name="T35" fmla="*/ 25 h 80"/>
                <a:gd name="T36" fmla="*/ 0 w 196"/>
                <a:gd name="T37" fmla="*/ 27 h 80"/>
                <a:gd name="T38" fmla="*/ 1 w 196"/>
                <a:gd name="T39" fmla="*/ 24 h 80"/>
                <a:gd name="T40" fmla="*/ 5 w 196"/>
                <a:gd name="T41" fmla="*/ 20 h 80"/>
                <a:gd name="T42" fmla="*/ 9 w 196"/>
                <a:gd name="T43" fmla="*/ 17 h 80"/>
                <a:gd name="T44" fmla="*/ 21 w 196"/>
                <a:gd name="T45" fmla="*/ 12 h 80"/>
                <a:gd name="T46" fmla="*/ 35 w 196"/>
                <a:gd name="T47" fmla="*/ 5 h 80"/>
                <a:gd name="T48" fmla="*/ 47 w 196"/>
                <a:gd name="T49" fmla="*/ 1 h 80"/>
                <a:gd name="T50" fmla="*/ 55 w 196"/>
                <a:gd name="T51" fmla="*/ 0 h 80"/>
                <a:gd name="T52" fmla="*/ 63 w 196"/>
                <a:gd name="T53" fmla="*/ 1 h 80"/>
                <a:gd name="T54" fmla="*/ 71 w 196"/>
                <a:gd name="T55" fmla="*/ 3 h 80"/>
                <a:gd name="T56" fmla="*/ 81 w 196"/>
                <a:gd name="T57" fmla="*/ 8 h 80"/>
                <a:gd name="T58" fmla="*/ 114 w 196"/>
                <a:gd name="T59" fmla="*/ 30 h 80"/>
                <a:gd name="T60" fmla="*/ 145 w 196"/>
                <a:gd name="T61" fmla="*/ 50 h 80"/>
                <a:gd name="T62" fmla="*/ 154 w 196"/>
                <a:gd name="T63" fmla="*/ 55 h 80"/>
                <a:gd name="T64" fmla="*/ 163 w 196"/>
                <a:gd name="T65" fmla="*/ 58 h 80"/>
                <a:gd name="T66" fmla="*/ 172 w 196"/>
                <a:gd name="T67" fmla="*/ 59 h 80"/>
                <a:gd name="T68" fmla="*/ 180 w 196"/>
                <a:gd name="T69" fmla="*/ 59 h 80"/>
                <a:gd name="T70" fmla="*/ 188 w 196"/>
                <a:gd name="T71" fmla="*/ 56 h 80"/>
                <a:gd name="T72" fmla="*/ 195 w 196"/>
                <a:gd name="T73" fmla="*/ 52 h 8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6"/>
                <a:gd name="T112" fmla="*/ 0 h 80"/>
                <a:gd name="T113" fmla="*/ 196 w 196"/>
                <a:gd name="T114" fmla="*/ 80 h 8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6" h="80">
                  <a:moveTo>
                    <a:pt x="195" y="52"/>
                  </a:moveTo>
                  <a:lnTo>
                    <a:pt x="193" y="55"/>
                  </a:lnTo>
                  <a:lnTo>
                    <a:pt x="191" y="58"/>
                  </a:lnTo>
                  <a:lnTo>
                    <a:pt x="189" y="60"/>
                  </a:lnTo>
                  <a:lnTo>
                    <a:pt x="186" y="63"/>
                  </a:lnTo>
                  <a:lnTo>
                    <a:pt x="183" y="66"/>
                  </a:lnTo>
                  <a:lnTo>
                    <a:pt x="180" y="68"/>
                  </a:lnTo>
                  <a:lnTo>
                    <a:pt x="176" y="71"/>
                  </a:lnTo>
                  <a:lnTo>
                    <a:pt x="170" y="74"/>
                  </a:lnTo>
                  <a:lnTo>
                    <a:pt x="165" y="76"/>
                  </a:lnTo>
                  <a:lnTo>
                    <a:pt x="160" y="77"/>
                  </a:lnTo>
                  <a:lnTo>
                    <a:pt x="156" y="78"/>
                  </a:lnTo>
                  <a:lnTo>
                    <a:pt x="152" y="78"/>
                  </a:lnTo>
                  <a:lnTo>
                    <a:pt x="147" y="79"/>
                  </a:lnTo>
                  <a:lnTo>
                    <a:pt x="144" y="78"/>
                  </a:lnTo>
                  <a:lnTo>
                    <a:pt x="139" y="77"/>
                  </a:lnTo>
                  <a:lnTo>
                    <a:pt x="136" y="76"/>
                  </a:lnTo>
                  <a:lnTo>
                    <a:pt x="131" y="75"/>
                  </a:lnTo>
                  <a:lnTo>
                    <a:pt x="126" y="72"/>
                  </a:lnTo>
                  <a:lnTo>
                    <a:pt x="121" y="68"/>
                  </a:lnTo>
                  <a:lnTo>
                    <a:pt x="94" y="50"/>
                  </a:lnTo>
                  <a:lnTo>
                    <a:pt x="66" y="32"/>
                  </a:lnTo>
                  <a:lnTo>
                    <a:pt x="60" y="29"/>
                  </a:lnTo>
                  <a:lnTo>
                    <a:pt x="56" y="26"/>
                  </a:lnTo>
                  <a:lnTo>
                    <a:pt x="51" y="24"/>
                  </a:lnTo>
                  <a:lnTo>
                    <a:pt x="47" y="22"/>
                  </a:lnTo>
                  <a:lnTo>
                    <a:pt x="41" y="20"/>
                  </a:lnTo>
                  <a:lnTo>
                    <a:pt x="37" y="19"/>
                  </a:lnTo>
                  <a:lnTo>
                    <a:pt x="33" y="18"/>
                  </a:lnTo>
                  <a:lnTo>
                    <a:pt x="29" y="19"/>
                  </a:lnTo>
                  <a:lnTo>
                    <a:pt x="24" y="19"/>
                  </a:lnTo>
                  <a:lnTo>
                    <a:pt x="21" y="19"/>
                  </a:lnTo>
                  <a:lnTo>
                    <a:pt x="17" y="21"/>
                  </a:lnTo>
                  <a:lnTo>
                    <a:pt x="12" y="22"/>
                  </a:lnTo>
                  <a:lnTo>
                    <a:pt x="9" y="23"/>
                  </a:lnTo>
                  <a:lnTo>
                    <a:pt x="5" y="25"/>
                  </a:lnTo>
                  <a:lnTo>
                    <a:pt x="3" y="26"/>
                  </a:lnTo>
                  <a:lnTo>
                    <a:pt x="0" y="27"/>
                  </a:lnTo>
                  <a:lnTo>
                    <a:pt x="1" y="26"/>
                  </a:lnTo>
                  <a:lnTo>
                    <a:pt x="1" y="24"/>
                  </a:lnTo>
                  <a:lnTo>
                    <a:pt x="3" y="22"/>
                  </a:lnTo>
                  <a:lnTo>
                    <a:pt x="5" y="20"/>
                  </a:lnTo>
                  <a:lnTo>
                    <a:pt x="7" y="18"/>
                  </a:lnTo>
                  <a:lnTo>
                    <a:pt x="9" y="17"/>
                  </a:lnTo>
                  <a:lnTo>
                    <a:pt x="14" y="15"/>
                  </a:lnTo>
                  <a:lnTo>
                    <a:pt x="21" y="12"/>
                  </a:lnTo>
                  <a:lnTo>
                    <a:pt x="28" y="8"/>
                  </a:lnTo>
                  <a:lnTo>
                    <a:pt x="35" y="5"/>
                  </a:lnTo>
                  <a:lnTo>
                    <a:pt x="42" y="3"/>
                  </a:lnTo>
                  <a:lnTo>
                    <a:pt x="47" y="1"/>
                  </a:lnTo>
                  <a:lnTo>
                    <a:pt x="51" y="0"/>
                  </a:lnTo>
                  <a:lnTo>
                    <a:pt x="55" y="0"/>
                  </a:lnTo>
                  <a:lnTo>
                    <a:pt x="60" y="0"/>
                  </a:lnTo>
                  <a:lnTo>
                    <a:pt x="63" y="1"/>
                  </a:lnTo>
                  <a:lnTo>
                    <a:pt x="67" y="2"/>
                  </a:lnTo>
                  <a:lnTo>
                    <a:pt x="71" y="3"/>
                  </a:lnTo>
                  <a:lnTo>
                    <a:pt x="76" y="6"/>
                  </a:lnTo>
                  <a:lnTo>
                    <a:pt x="81" y="8"/>
                  </a:lnTo>
                  <a:lnTo>
                    <a:pt x="87" y="11"/>
                  </a:lnTo>
                  <a:lnTo>
                    <a:pt x="114" y="30"/>
                  </a:lnTo>
                  <a:lnTo>
                    <a:pt x="138" y="46"/>
                  </a:lnTo>
                  <a:lnTo>
                    <a:pt x="145" y="50"/>
                  </a:lnTo>
                  <a:lnTo>
                    <a:pt x="150" y="53"/>
                  </a:lnTo>
                  <a:lnTo>
                    <a:pt x="154" y="55"/>
                  </a:lnTo>
                  <a:lnTo>
                    <a:pt x="159" y="56"/>
                  </a:lnTo>
                  <a:lnTo>
                    <a:pt x="163" y="58"/>
                  </a:lnTo>
                  <a:lnTo>
                    <a:pt x="168" y="59"/>
                  </a:lnTo>
                  <a:lnTo>
                    <a:pt x="172" y="59"/>
                  </a:lnTo>
                  <a:lnTo>
                    <a:pt x="177" y="59"/>
                  </a:lnTo>
                  <a:lnTo>
                    <a:pt x="180" y="59"/>
                  </a:lnTo>
                  <a:lnTo>
                    <a:pt x="184" y="57"/>
                  </a:lnTo>
                  <a:lnTo>
                    <a:pt x="188" y="56"/>
                  </a:lnTo>
                  <a:lnTo>
                    <a:pt x="190" y="54"/>
                  </a:lnTo>
                  <a:lnTo>
                    <a:pt x="195" y="52"/>
                  </a:lnTo>
                </a:path>
              </a:pathLst>
            </a:custGeom>
            <a:solidFill>
              <a:srgbClr val="FF0000"/>
            </a:solidFill>
            <a:ln w="12700" cap="rnd">
              <a:solidFill>
                <a:srgbClr val="FF0000"/>
              </a:solidFill>
              <a:round/>
              <a:headEnd/>
              <a:tailEnd/>
            </a:ln>
          </p:spPr>
          <p:txBody>
            <a:bodyPr/>
            <a:lstStyle/>
            <a:p>
              <a:endParaRPr lang="en-US"/>
            </a:p>
          </p:txBody>
        </p:sp>
        <p:sp>
          <p:nvSpPr>
            <p:cNvPr id="71733" name="Freeform 137"/>
            <p:cNvSpPr>
              <a:spLocks/>
            </p:cNvSpPr>
            <p:nvPr/>
          </p:nvSpPr>
          <p:spPr bwMode="auto">
            <a:xfrm>
              <a:off x="3978" y="1575"/>
              <a:ext cx="192" cy="86"/>
            </a:xfrm>
            <a:custGeom>
              <a:avLst/>
              <a:gdLst>
                <a:gd name="T0" fmla="*/ 191 w 192"/>
                <a:gd name="T1" fmla="*/ 59 h 86"/>
                <a:gd name="T2" fmla="*/ 188 w 192"/>
                <a:gd name="T3" fmla="*/ 65 h 86"/>
                <a:gd name="T4" fmla="*/ 183 w 192"/>
                <a:gd name="T5" fmla="*/ 70 h 86"/>
                <a:gd name="T6" fmla="*/ 175 w 192"/>
                <a:gd name="T7" fmla="*/ 76 h 86"/>
                <a:gd name="T8" fmla="*/ 163 w 192"/>
                <a:gd name="T9" fmla="*/ 81 h 86"/>
                <a:gd name="T10" fmla="*/ 153 w 192"/>
                <a:gd name="T11" fmla="*/ 84 h 86"/>
                <a:gd name="T12" fmla="*/ 145 w 192"/>
                <a:gd name="T13" fmla="*/ 85 h 86"/>
                <a:gd name="T14" fmla="*/ 138 w 192"/>
                <a:gd name="T15" fmla="*/ 83 h 86"/>
                <a:gd name="T16" fmla="*/ 130 w 192"/>
                <a:gd name="T17" fmla="*/ 80 h 86"/>
                <a:gd name="T18" fmla="*/ 120 w 192"/>
                <a:gd name="T19" fmla="*/ 73 h 86"/>
                <a:gd name="T20" fmla="*/ 65 w 192"/>
                <a:gd name="T21" fmla="*/ 33 h 86"/>
                <a:gd name="T22" fmla="*/ 54 w 192"/>
                <a:gd name="T23" fmla="*/ 28 h 86"/>
                <a:gd name="T24" fmla="*/ 45 w 192"/>
                <a:gd name="T25" fmla="*/ 23 h 86"/>
                <a:gd name="T26" fmla="*/ 36 w 192"/>
                <a:gd name="T27" fmla="*/ 20 h 86"/>
                <a:gd name="T28" fmla="*/ 28 w 192"/>
                <a:gd name="T29" fmla="*/ 19 h 86"/>
                <a:gd name="T30" fmla="*/ 20 w 192"/>
                <a:gd name="T31" fmla="*/ 20 h 86"/>
                <a:gd name="T32" fmla="*/ 11 w 192"/>
                <a:gd name="T33" fmla="*/ 23 h 86"/>
                <a:gd name="T34" fmla="*/ 5 w 192"/>
                <a:gd name="T35" fmla="*/ 25 h 86"/>
                <a:gd name="T36" fmla="*/ 0 w 192"/>
                <a:gd name="T37" fmla="*/ 29 h 86"/>
                <a:gd name="T38" fmla="*/ 2 w 192"/>
                <a:gd name="T39" fmla="*/ 25 h 86"/>
                <a:gd name="T40" fmla="*/ 4 w 192"/>
                <a:gd name="T41" fmla="*/ 21 h 86"/>
                <a:gd name="T42" fmla="*/ 9 w 192"/>
                <a:gd name="T43" fmla="*/ 18 h 86"/>
                <a:gd name="T44" fmla="*/ 19 w 192"/>
                <a:gd name="T45" fmla="*/ 12 h 86"/>
                <a:gd name="T46" fmla="*/ 34 w 192"/>
                <a:gd name="T47" fmla="*/ 6 h 86"/>
                <a:gd name="T48" fmla="*/ 45 w 192"/>
                <a:gd name="T49" fmla="*/ 1 h 86"/>
                <a:gd name="T50" fmla="*/ 54 w 192"/>
                <a:gd name="T51" fmla="*/ 0 h 86"/>
                <a:gd name="T52" fmla="*/ 62 w 192"/>
                <a:gd name="T53" fmla="*/ 0 h 86"/>
                <a:gd name="T54" fmla="*/ 71 w 192"/>
                <a:gd name="T55" fmla="*/ 3 h 86"/>
                <a:gd name="T56" fmla="*/ 80 w 192"/>
                <a:gd name="T57" fmla="*/ 9 h 86"/>
                <a:gd name="T58" fmla="*/ 113 w 192"/>
                <a:gd name="T59" fmla="*/ 32 h 86"/>
                <a:gd name="T60" fmla="*/ 143 w 192"/>
                <a:gd name="T61" fmla="*/ 54 h 86"/>
                <a:gd name="T62" fmla="*/ 152 w 192"/>
                <a:gd name="T63" fmla="*/ 58 h 86"/>
                <a:gd name="T64" fmla="*/ 161 w 192"/>
                <a:gd name="T65" fmla="*/ 62 h 86"/>
                <a:gd name="T66" fmla="*/ 170 w 192"/>
                <a:gd name="T67" fmla="*/ 63 h 86"/>
                <a:gd name="T68" fmla="*/ 178 w 192"/>
                <a:gd name="T69" fmla="*/ 63 h 86"/>
                <a:gd name="T70" fmla="*/ 185 w 192"/>
                <a:gd name="T71" fmla="*/ 60 h 86"/>
                <a:gd name="T72" fmla="*/ 189 w 192"/>
                <a:gd name="T73" fmla="*/ 55 h 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2"/>
                <a:gd name="T112" fmla="*/ 0 h 86"/>
                <a:gd name="T113" fmla="*/ 192 w 192"/>
                <a:gd name="T114" fmla="*/ 86 h 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2" h="86">
                  <a:moveTo>
                    <a:pt x="189" y="55"/>
                  </a:moveTo>
                  <a:lnTo>
                    <a:pt x="191" y="59"/>
                  </a:lnTo>
                  <a:lnTo>
                    <a:pt x="189" y="62"/>
                  </a:lnTo>
                  <a:lnTo>
                    <a:pt x="188" y="65"/>
                  </a:lnTo>
                  <a:lnTo>
                    <a:pt x="186" y="67"/>
                  </a:lnTo>
                  <a:lnTo>
                    <a:pt x="183" y="70"/>
                  </a:lnTo>
                  <a:lnTo>
                    <a:pt x="177" y="74"/>
                  </a:lnTo>
                  <a:lnTo>
                    <a:pt x="175" y="76"/>
                  </a:lnTo>
                  <a:lnTo>
                    <a:pt x="169" y="78"/>
                  </a:lnTo>
                  <a:lnTo>
                    <a:pt x="163" y="81"/>
                  </a:lnTo>
                  <a:lnTo>
                    <a:pt x="158" y="82"/>
                  </a:lnTo>
                  <a:lnTo>
                    <a:pt x="153" y="84"/>
                  </a:lnTo>
                  <a:lnTo>
                    <a:pt x="150" y="84"/>
                  </a:lnTo>
                  <a:lnTo>
                    <a:pt x="145" y="85"/>
                  </a:lnTo>
                  <a:lnTo>
                    <a:pt x="142" y="83"/>
                  </a:lnTo>
                  <a:lnTo>
                    <a:pt x="138" y="83"/>
                  </a:lnTo>
                  <a:lnTo>
                    <a:pt x="133" y="82"/>
                  </a:lnTo>
                  <a:lnTo>
                    <a:pt x="130" y="80"/>
                  </a:lnTo>
                  <a:lnTo>
                    <a:pt x="125" y="77"/>
                  </a:lnTo>
                  <a:lnTo>
                    <a:pt x="120" y="73"/>
                  </a:lnTo>
                  <a:lnTo>
                    <a:pt x="92" y="53"/>
                  </a:lnTo>
                  <a:lnTo>
                    <a:pt x="65" y="33"/>
                  </a:lnTo>
                  <a:lnTo>
                    <a:pt x="59" y="30"/>
                  </a:lnTo>
                  <a:lnTo>
                    <a:pt x="54" y="28"/>
                  </a:lnTo>
                  <a:lnTo>
                    <a:pt x="50" y="25"/>
                  </a:lnTo>
                  <a:lnTo>
                    <a:pt x="45" y="23"/>
                  </a:lnTo>
                  <a:lnTo>
                    <a:pt x="41" y="21"/>
                  </a:lnTo>
                  <a:lnTo>
                    <a:pt x="36" y="20"/>
                  </a:lnTo>
                  <a:lnTo>
                    <a:pt x="31" y="19"/>
                  </a:lnTo>
                  <a:lnTo>
                    <a:pt x="28" y="19"/>
                  </a:lnTo>
                  <a:lnTo>
                    <a:pt x="24" y="19"/>
                  </a:lnTo>
                  <a:lnTo>
                    <a:pt x="20" y="20"/>
                  </a:lnTo>
                  <a:lnTo>
                    <a:pt x="16" y="22"/>
                  </a:lnTo>
                  <a:lnTo>
                    <a:pt x="11" y="23"/>
                  </a:lnTo>
                  <a:lnTo>
                    <a:pt x="8" y="24"/>
                  </a:lnTo>
                  <a:lnTo>
                    <a:pt x="5" y="25"/>
                  </a:lnTo>
                  <a:lnTo>
                    <a:pt x="2" y="28"/>
                  </a:lnTo>
                  <a:lnTo>
                    <a:pt x="0" y="29"/>
                  </a:lnTo>
                  <a:lnTo>
                    <a:pt x="1" y="27"/>
                  </a:lnTo>
                  <a:lnTo>
                    <a:pt x="2" y="25"/>
                  </a:lnTo>
                  <a:lnTo>
                    <a:pt x="2" y="23"/>
                  </a:lnTo>
                  <a:lnTo>
                    <a:pt x="4" y="21"/>
                  </a:lnTo>
                  <a:lnTo>
                    <a:pt x="7" y="19"/>
                  </a:lnTo>
                  <a:lnTo>
                    <a:pt x="9" y="18"/>
                  </a:lnTo>
                  <a:lnTo>
                    <a:pt x="13" y="15"/>
                  </a:lnTo>
                  <a:lnTo>
                    <a:pt x="19" y="12"/>
                  </a:lnTo>
                  <a:lnTo>
                    <a:pt x="27" y="9"/>
                  </a:lnTo>
                  <a:lnTo>
                    <a:pt x="34" y="6"/>
                  </a:lnTo>
                  <a:lnTo>
                    <a:pt x="41" y="3"/>
                  </a:lnTo>
                  <a:lnTo>
                    <a:pt x="45" y="1"/>
                  </a:lnTo>
                  <a:lnTo>
                    <a:pt x="50" y="0"/>
                  </a:lnTo>
                  <a:lnTo>
                    <a:pt x="54" y="0"/>
                  </a:lnTo>
                  <a:lnTo>
                    <a:pt x="58" y="0"/>
                  </a:lnTo>
                  <a:lnTo>
                    <a:pt x="62" y="0"/>
                  </a:lnTo>
                  <a:lnTo>
                    <a:pt x="66" y="1"/>
                  </a:lnTo>
                  <a:lnTo>
                    <a:pt x="71" y="3"/>
                  </a:lnTo>
                  <a:lnTo>
                    <a:pt x="75" y="6"/>
                  </a:lnTo>
                  <a:lnTo>
                    <a:pt x="80" y="9"/>
                  </a:lnTo>
                  <a:lnTo>
                    <a:pt x="85" y="12"/>
                  </a:lnTo>
                  <a:lnTo>
                    <a:pt x="113" y="32"/>
                  </a:lnTo>
                  <a:lnTo>
                    <a:pt x="136" y="49"/>
                  </a:lnTo>
                  <a:lnTo>
                    <a:pt x="143" y="54"/>
                  </a:lnTo>
                  <a:lnTo>
                    <a:pt x="148" y="56"/>
                  </a:lnTo>
                  <a:lnTo>
                    <a:pt x="152" y="58"/>
                  </a:lnTo>
                  <a:lnTo>
                    <a:pt x="156" y="60"/>
                  </a:lnTo>
                  <a:lnTo>
                    <a:pt x="161" y="62"/>
                  </a:lnTo>
                  <a:lnTo>
                    <a:pt x="165" y="63"/>
                  </a:lnTo>
                  <a:lnTo>
                    <a:pt x="170" y="63"/>
                  </a:lnTo>
                  <a:lnTo>
                    <a:pt x="174" y="63"/>
                  </a:lnTo>
                  <a:lnTo>
                    <a:pt x="178" y="63"/>
                  </a:lnTo>
                  <a:lnTo>
                    <a:pt x="182" y="61"/>
                  </a:lnTo>
                  <a:lnTo>
                    <a:pt x="185" y="60"/>
                  </a:lnTo>
                  <a:lnTo>
                    <a:pt x="188" y="58"/>
                  </a:lnTo>
                  <a:lnTo>
                    <a:pt x="189" y="55"/>
                  </a:lnTo>
                </a:path>
              </a:pathLst>
            </a:custGeom>
            <a:solidFill>
              <a:srgbClr val="FF0000"/>
            </a:solidFill>
            <a:ln w="12700" cap="rnd">
              <a:solidFill>
                <a:srgbClr val="FF0000"/>
              </a:solidFill>
              <a:round/>
              <a:headEnd/>
              <a:tailEnd/>
            </a:ln>
          </p:spPr>
          <p:txBody>
            <a:bodyPr/>
            <a:lstStyle/>
            <a:p>
              <a:endParaRPr lang="en-US"/>
            </a:p>
          </p:txBody>
        </p:sp>
        <p:sp>
          <p:nvSpPr>
            <p:cNvPr id="71734" name="Freeform 138"/>
            <p:cNvSpPr>
              <a:spLocks/>
            </p:cNvSpPr>
            <p:nvPr/>
          </p:nvSpPr>
          <p:spPr bwMode="auto">
            <a:xfrm>
              <a:off x="3825" y="1650"/>
              <a:ext cx="197" cy="86"/>
            </a:xfrm>
            <a:custGeom>
              <a:avLst/>
              <a:gdLst>
                <a:gd name="T0" fmla="*/ 194 w 197"/>
                <a:gd name="T1" fmla="*/ 59 h 86"/>
                <a:gd name="T2" fmla="*/ 190 w 197"/>
                <a:gd name="T3" fmla="*/ 65 h 86"/>
                <a:gd name="T4" fmla="*/ 184 w 197"/>
                <a:gd name="T5" fmla="*/ 71 h 86"/>
                <a:gd name="T6" fmla="*/ 177 w 197"/>
                <a:gd name="T7" fmla="*/ 76 h 86"/>
                <a:gd name="T8" fmla="*/ 165 w 197"/>
                <a:gd name="T9" fmla="*/ 82 h 86"/>
                <a:gd name="T10" fmla="*/ 157 w 197"/>
                <a:gd name="T11" fmla="*/ 84 h 86"/>
                <a:gd name="T12" fmla="*/ 148 w 197"/>
                <a:gd name="T13" fmla="*/ 85 h 86"/>
                <a:gd name="T14" fmla="*/ 140 w 197"/>
                <a:gd name="T15" fmla="*/ 83 h 86"/>
                <a:gd name="T16" fmla="*/ 132 w 197"/>
                <a:gd name="T17" fmla="*/ 80 h 86"/>
                <a:gd name="T18" fmla="*/ 121 w 197"/>
                <a:gd name="T19" fmla="*/ 74 h 86"/>
                <a:gd name="T20" fmla="*/ 66 w 197"/>
                <a:gd name="T21" fmla="*/ 34 h 86"/>
                <a:gd name="T22" fmla="*/ 56 w 197"/>
                <a:gd name="T23" fmla="*/ 28 h 86"/>
                <a:gd name="T24" fmla="*/ 47 w 197"/>
                <a:gd name="T25" fmla="*/ 24 h 86"/>
                <a:gd name="T26" fmla="*/ 37 w 197"/>
                <a:gd name="T27" fmla="*/ 20 h 86"/>
                <a:gd name="T28" fmla="*/ 29 w 197"/>
                <a:gd name="T29" fmla="*/ 20 h 86"/>
                <a:gd name="T30" fmla="*/ 21 w 197"/>
                <a:gd name="T31" fmla="*/ 21 h 86"/>
                <a:gd name="T32" fmla="*/ 12 w 197"/>
                <a:gd name="T33" fmla="*/ 24 h 86"/>
                <a:gd name="T34" fmla="*/ 5 w 197"/>
                <a:gd name="T35" fmla="*/ 27 h 86"/>
                <a:gd name="T36" fmla="*/ 0 w 197"/>
                <a:gd name="T37" fmla="*/ 29 h 86"/>
                <a:gd name="T38" fmla="*/ 1 w 197"/>
                <a:gd name="T39" fmla="*/ 26 h 86"/>
                <a:gd name="T40" fmla="*/ 5 w 197"/>
                <a:gd name="T41" fmla="*/ 21 h 86"/>
                <a:gd name="T42" fmla="*/ 9 w 197"/>
                <a:gd name="T43" fmla="*/ 18 h 86"/>
                <a:gd name="T44" fmla="*/ 21 w 197"/>
                <a:gd name="T45" fmla="*/ 13 h 86"/>
                <a:gd name="T46" fmla="*/ 35 w 197"/>
                <a:gd name="T47" fmla="*/ 6 h 86"/>
                <a:gd name="T48" fmla="*/ 47 w 197"/>
                <a:gd name="T49" fmla="*/ 1 h 86"/>
                <a:gd name="T50" fmla="*/ 56 w 197"/>
                <a:gd name="T51" fmla="*/ 0 h 86"/>
                <a:gd name="T52" fmla="*/ 64 w 197"/>
                <a:gd name="T53" fmla="*/ 1 h 86"/>
                <a:gd name="T54" fmla="*/ 72 w 197"/>
                <a:gd name="T55" fmla="*/ 3 h 86"/>
                <a:gd name="T56" fmla="*/ 81 w 197"/>
                <a:gd name="T57" fmla="*/ 9 h 86"/>
                <a:gd name="T58" fmla="*/ 115 w 197"/>
                <a:gd name="T59" fmla="*/ 32 h 86"/>
                <a:gd name="T60" fmla="*/ 146 w 197"/>
                <a:gd name="T61" fmla="*/ 54 h 86"/>
                <a:gd name="T62" fmla="*/ 155 w 197"/>
                <a:gd name="T63" fmla="*/ 59 h 86"/>
                <a:gd name="T64" fmla="*/ 164 w 197"/>
                <a:gd name="T65" fmla="*/ 63 h 86"/>
                <a:gd name="T66" fmla="*/ 173 w 197"/>
                <a:gd name="T67" fmla="*/ 64 h 86"/>
                <a:gd name="T68" fmla="*/ 181 w 197"/>
                <a:gd name="T69" fmla="*/ 63 h 86"/>
                <a:gd name="T70" fmla="*/ 189 w 197"/>
                <a:gd name="T71" fmla="*/ 60 h 86"/>
                <a:gd name="T72" fmla="*/ 196 w 197"/>
                <a:gd name="T73" fmla="*/ 56 h 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7"/>
                <a:gd name="T112" fmla="*/ 0 h 86"/>
                <a:gd name="T113" fmla="*/ 197 w 197"/>
                <a:gd name="T114" fmla="*/ 86 h 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7" h="86">
                  <a:moveTo>
                    <a:pt x="196" y="56"/>
                  </a:moveTo>
                  <a:lnTo>
                    <a:pt x="194" y="59"/>
                  </a:lnTo>
                  <a:lnTo>
                    <a:pt x="192" y="62"/>
                  </a:lnTo>
                  <a:lnTo>
                    <a:pt x="190" y="65"/>
                  </a:lnTo>
                  <a:lnTo>
                    <a:pt x="187" y="68"/>
                  </a:lnTo>
                  <a:lnTo>
                    <a:pt x="184" y="71"/>
                  </a:lnTo>
                  <a:lnTo>
                    <a:pt x="181" y="74"/>
                  </a:lnTo>
                  <a:lnTo>
                    <a:pt x="177" y="76"/>
                  </a:lnTo>
                  <a:lnTo>
                    <a:pt x="171" y="79"/>
                  </a:lnTo>
                  <a:lnTo>
                    <a:pt x="165" y="82"/>
                  </a:lnTo>
                  <a:lnTo>
                    <a:pt x="161" y="83"/>
                  </a:lnTo>
                  <a:lnTo>
                    <a:pt x="157" y="84"/>
                  </a:lnTo>
                  <a:lnTo>
                    <a:pt x="153" y="84"/>
                  </a:lnTo>
                  <a:lnTo>
                    <a:pt x="148" y="85"/>
                  </a:lnTo>
                  <a:lnTo>
                    <a:pt x="145" y="84"/>
                  </a:lnTo>
                  <a:lnTo>
                    <a:pt x="140" y="83"/>
                  </a:lnTo>
                  <a:lnTo>
                    <a:pt x="136" y="82"/>
                  </a:lnTo>
                  <a:lnTo>
                    <a:pt x="132" y="80"/>
                  </a:lnTo>
                  <a:lnTo>
                    <a:pt x="126" y="78"/>
                  </a:lnTo>
                  <a:lnTo>
                    <a:pt x="121" y="74"/>
                  </a:lnTo>
                  <a:lnTo>
                    <a:pt x="94" y="54"/>
                  </a:lnTo>
                  <a:lnTo>
                    <a:pt x="66" y="34"/>
                  </a:lnTo>
                  <a:lnTo>
                    <a:pt x="61" y="31"/>
                  </a:lnTo>
                  <a:lnTo>
                    <a:pt x="56" y="28"/>
                  </a:lnTo>
                  <a:lnTo>
                    <a:pt x="51" y="26"/>
                  </a:lnTo>
                  <a:lnTo>
                    <a:pt x="47" y="24"/>
                  </a:lnTo>
                  <a:lnTo>
                    <a:pt x="41" y="21"/>
                  </a:lnTo>
                  <a:lnTo>
                    <a:pt x="37" y="20"/>
                  </a:lnTo>
                  <a:lnTo>
                    <a:pt x="33" y="20"/>
                  </a:lnTo>
                  <a:lnTo>
                    <a:pt x="29" y="20"/>
                  </a:lnTo>
                  <a:lnTo>
                    <a:pt x="24" y="20"/>
                  </a:lnTo>
                  <a:lnTo>
                    <a:pt x="21" y="21"/>
                  </a:lnTo>
                  <a:lnTo>
                    <a:pt x="17" y="22"/>
                  </a:lnTo>
                  <a:lnTo>
                    <a:pt x="12" y="24"/>
                  </a:lnTo>
                  <a:lnTo>
                    <a:pt x="9" y="25"/>
                  </a:lnTo>
                  <a:lnTo>
                    <a:pt x="5" y="27"/>
                  </a:lnTo>
                  <a:lnTo>
                    <a:pt x="3" y="28"/>
                  </a:lnTo>
                  <a:lnTo>
                    <a:pt x="0" y="29"/>
                  </a:lnTo>
                  <a:lnTo>
                    <a:pt x="1" y="28"/>
                  </a:lnTo>
                  <a:lnTo>
                    <a:pt x="1" y="26"/>
                  </a:lnTo>
                  <a:lnTo>
                    <a:pt x="3" y="24"/>
                  </a:lnTo>
                  <a:lnTo>
                    <a:pt x="5" y="21"/>
                  </a:lnTo>
                  <a:lnTo>
                    <a:pt x="7" y="20"/>
                  </a:lnTo>
                  <a:lnTo>
                    <a:pt x="9" y="18"/>
                  </a:lnTo>
                  <a:lnTo>
                    <a:pt x="14" y="16"/>
                  </a:lnTo>
                  <a:lnTo>
                    <a:pt x="21" y="13"/>
                  </a:lnTo>
                  <a:lnTo>
                    <a:pt x="29" y="9"/>
                  </a:lnTo>
                  <a:lnTo>
                    <a:pt x="35" y="6"/>
                  </a:lnTo>
                  <a:lnTo>
                    <a:pt x="42" y="3"/>
                  </a:lnTo>
                  <a:lnTo>
                    <a:pt x="47" y="1"/>
                  </a:lnTo>
                  <a:lnTo>
                    <a:pt x="51" y="0"/>
                  </a:lnTo>
                  <a:lnTo>
                    <a:pt x="56" y="0"/>
                  </a:lnTo>
                  <a:lnTo>
                    <a:pt x="60" y="0"/>
                  </a:lnTo>
                  <a:lnTo>
                    <a:pt x="64" y="1"/>
                  </a:lnTo>
                  <a:lnTo>
                    <a:pt x="67" y="2"/>
                  </a:lnTo>
                  <a:lnTo>
                    <a:pt x="72" y="3"/>
                  </a:lnTo>
                  <a:lnTo>
                    <a:pt x="77" y="6"/>
                  </a:lnTo>
                  <a:lnTo>
                    <a:pt x="81" y="9"/>
                  </a:lnTo>
                  <a:lnTo>
                    <a:pt x="87" y="12"/>
                  </a:lnTo>
                  <a:lnTo>
                    <a:pt x="115" y="32"/>
                  </a:lnTo>
                  <a:lnTo>
                    <a:pt x="139" y="50"/>
                  </a:lnTo>
                  <a:lnTo>
                    <a:pt x="146" y="54"/>
                  </a:lnTo>
                  <a:lnTo>
                    <a:pt x="151" y="57"/>
                  </a:lnTo>
                  <a:lnTo>
                    <a:pt x="155" y="59"/>
                  </a:lnTo>
                  <a:lnTo>
                    <a:pt x="159" y="61"/>
                  </a:lnTo>
                  <a:lnTo>
                    <a:pt x="164" y="63"/>
                  </a:lnTo>
                  <a:lnTo>
                    <a:pt x="169" y="63"/>
                  </a:lnTo>
                  <a:lnTo>
                    <a:pt x="173" y="64"/>
                  </a:lnTo>
                  <a:lnTo>
                    <a:pt x="178" y="63"/>
                  </a:lnTo>
                  <a:lnTo>
                    <a:pt x="181" y="63"/>
                  </a:lnTo>
                  <a:lnTo>
                    <a:pt x="185" y="61"/>
                  </a:lnTo>
                  <a:lnTo>
                    <a:pt x="189" y="60"/>
                  </a:lnTo>
                  <a:lnTo>
                    <a:pt x="191" y="58"/>
                  </a:lnTo>
                  <a:lnTo>
                    <a:pt x="196" y="56"/>
                  </a:lnTo>
                </a:path>
              </a:pathLst>
            </a:custGeom>
            <a:solidFill>
              <a:srgbClr val="FF0000"/>
            </a:solidFill>
            <a:ln w="12700" cap="rnd">
              <a:solidFill>
                <a:srgbClr val="FF0000"/>
              </a:solidFill>
              <a:round/>
              <a:headEnd/>
              <a:tailEnd/>
            </a:ln>
          </p:spPr>
          <p:txBody>
            <a:bodyPr/>
            <a:lstStyle/>
            <a:p>
              <a:endParaRPr lang="en-US"/>
            </a:p>
          </p:txBody>
        </p:sp>
        <p:sp>
          <p:nvSpPr>
            <p:cNvPr id="71735" name="Freeform 139"/>
            <p:cNvSpPr>
              <a:spLocks/>
            </p:cNvSpPr>
            <p:nvPr/>
          </p:nvSpPr>
          <p:spPr bwMode="auto">
            <a:xfrm>
              <a:off x="4278" y="1428"/>
              <a:ext cx="193" cy="86"/>
            </a:xfrm>
            <a:custGeom>
              <a:avLst/>
              <a:gdLst>
                <a:gd name="T0" fmla="*/ 192 w 193"/>
                <a:gd name="T1" fmla="*/ 59 h 86"/>
                <a:gd name="T2" fmla="*/ 189 w 193"/>
                <a:gd name="T3" fmla="*/ 65 h 86"/>
                <a:gd name="T4" fmla="*/ 184 w 193"/>
                <a:gd name="T5" fmla="*/ 70 h 86"/>
                <a:gd name="T6" fmla="*/ 176 w 193"/>
                <a:gd name="T7" fmla="*/ 76 h 86"/>
                <a:gd name="T8" fmla="*/ 164 w 193"/>
                <a:gd name="T9" fmla="*/ 81 h 86"/>
                <a:gd name="T10" fmla="*/ 154 w 193"/>
                <a:gd name="T11" fmla="*/ 84 h 86"/>
                <a:gd name="T12" fmla="*/ 146 w 193"/>
                <a:gd name="T13" fmla="*/ 85 h 86"/>
                <a:gd name="T14" fmla="*/ 138 w 193"/>
                <a:gd name="T15" fmla="*/ 83 h 86"/>
                <a:gd name="T16" fmla="*/ 130 w 193"/>
                <a:gd name="T17" fmla="*/ 80 h 86"/>
                <a:gd name="T18" fmla="*/ 121 w 193"/>
                <a:gd name="T19" fmla="*/ 73 h 86"/>
                <a:gd name="T20" fmla="*/ 65 w 193"/>
                <a:gd name="T21" fmla="*/ 33 h 86"/>
                <a:gd name="T22" fmla="*/ 55 w 193"/>
                <a:gd name="T23" fmla="*/ 28 h 86"/>
                <a:gd name="T24" fmla="*/ 45 w 193"/>
                <a:gd name="T25" fmla="*/ 23 h 86"/>
                <a:gd name="T26" fmla="*/ 36 w 193"/>
                <a:gd name="T27" fmla="*/ 20 h 86"/>
                <a:gd name="T28" fmla="*/ 28 w 193"/>
                <a:gd name="T29" fmla="*/ 19 h 86"/>
                <a:gd name="T30" fmla="*/ 20 w 193"/>
                <a:gd name="T31" fmla="*/ 20 h 86"/>
                <a:gd name="T32" fmla="*/ 11 w 193"/>
                <a:gd name="T33" fmla="*/ 23 h 86"/>
                <a:gd name="T34" fmla="*/ 5 w 193"/>
                <a:gd name="T35" fmla="*/ 25 h 86"/>
                <a:gd name="T36" fmla="*/ 0 w 193"/>
                <a:gd name="T37" fmla="*/ 29 h 86"/>
                <a:gd name="T38" fmla="*/ 2 w 193"/>
                <a:gd name="T39" fmla="*/ 25 h 86"/>
                <a:gd name="T40" fmla="*/ 4 w 193"/>
                <a:gd name="T41" fmla="*/ 21 h 86"/>
                <a:gd name="T42" fmla="*/ 9 w 193"/>
                <a:gd name="T43" fmla="*/ 18 h 86"/>
                <a:gd name="T44" fmla="*/ 19 w 193"/>
                <a:gd name="T45" fmla="*/ 12 h 86"/>
                <a:gd name="T46" fmla="*/ 34 w 193"/>
                <a:gd name="T47" fmla="*/ 6 h 86"/>
                <a:gd name="T48" fmla="*/ 46 w 193"/>
                <a:gd name="T49" fmla="*/ 1 h 86"/>
                <a:gd name="T50" fmla="*/ 55 w 193"/>
                <a:gd name="T51" fmla="*/ 0 h 86"/>
                <a:gd name="T52" fmla="*/ 62 w 193"/>
                <a:gd name="T53" fmla="*/ 0 h 86"/>
                <a:gd name="T54" fmla="*/ 71 w 193"/>
                <a:gd name="T55" fmla="*/ 3 h 86"/>
                <a:gd name="T56" fmla="*/ 80 w 193"/>
                <a:gd name="T57" fmla="*/ 9 h 86"/>
                <a:gd name="T58" fmla="*/ 113 w 193"/>
                <a:gd name="T59" fmla="*/ 32 h 86"/>
                <a:gd name="T60" fmla="*/ 144 w 193"/>
                <a:gd name="T61" fmla="*/ 54 h 86"/>
                <a:gd name="T62" fmla="*/ 153 w 193"/>
                <a:gd name="T63" fmla="*/ 58 h 86"/>
                <a:gd name="T64" fmla="*/ 162 w 193"/>
                <a:gd name="T65" fmla="*/ 62 h 86"/>
                <a:gd name="T66" fmla="*/ 171 w 193"/>
                <a:gd name="T67" fmla="*/ 63 h 86"/>
                <a:gd name="T68" fmla="*/ 179 w 193"/>
                <a:gd name="T69" fmla="*/ 63 h 86"/>
                <a:gd name="T70" fmla="*/ 186 w 193"/>
                <a:gd name="T71" fmla="*/ 60 h 86"/>
                <a:gd name="T72" fmla="*/ 190 w 193"/>
                <a:gd name="T73" fmla="*/ 55 h 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3"/>
                <a:gd name="T112" fmla="*/ 0 h 86"/>
                <a:gd name="T113" fmla="*/ 193 w 193"/>
                <a:gd name="T114" fmla="*/ 86 h 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3" h="86">
                  <a:moveTo>
                    <a:pt x="190" y="55"/>
                  </a:moveTo>
                  <a:lnTo>
                    <a:pt x="192" y="59"/>
                  </a:lnTo>
                  <a:lnTo>
                    <a:pt x="190" y="62"/>
                  </a:lnTo>
                  <a:lnTo>
                    <a:pt x="189" y="65"/>
                  </a:lnTo>
                  <a:lnTo>
                    <a:pt x="187" y="67"/>
                  </a:lnTo>
                  <a:lnTo>
                    <a:pt x="184" y="70"/>
                  </a:lnTo>
                  <a:lnTo>
                    <a:pt x="178" y="74"/>
                  </a:lnTo>
                  <a:lnTo>
                    <a:pt x="176" y="76"/>
                  </a:lnTo>
                  <a:lnTo>
                    <a:pt x="170" y="78"/>
                  </a:lnTo>
                  <a:lnTo>
                    <a:pt x="164" y="81"/>
                  </a:lnTo>
                  <a:lnTo>
                    <a:pt x="159" y="82"/>
                  </a:lnTo>
                  <a:lnTo>
                    <a:pt x="154" y="84"/>
                  </a:lnTo>
                  <a:lnTo>
                    <a:pt x="150" y="84"/>
                  </a:lnTo>
                  <a:lnTo>
                    <a:pt x="146" y="85"/>
                  </a:lnTo>
                  <a:lnTo>
                    <a:pt x="142" y="83"/>
                  </a:lnTo>
                  <a:lnTo>
                    <a:pt x="138" y="83"/>
                  </a:lnTo>
                  <a:lnTo>
                    <a:pt x="134" y="82"/>
                  </a:lnTo>
                  <a:lnTo>
                    <a:pt x="130" y="80"/>
                  </a:lnTo>
                  <a:lnTo>
                    <a:pt x="126" y="77"/>
                  </a:lnTo>
                  <a:lnTo>
                    <a:pt x="121" y="73"/>
                  </a:lnTo>
                  <a:lnTo>
                    <a:pt x="92" y="53"/>
                  </a:lnTo>
                  <a:lnTo>
                    <a:pt x="65" y="33"/>
                  </a:lnTo>
                  <a:lnTo>
                    <a:pt x="60" y="30"/>
                  </a:lnTo>
                  <a:lnTo>
                    <a:pt x="55" y="28"/>
                  </a:lnTo>
                  <a:lnTo>
                    <a:pt x="50" y="25"/>
                  </a:lnTo>
                  <a:lnTo>
                    <a:pt x="45" y="23"/>
                  </a:lnTo>
                  <a:lnTo>
                    <a:pt x="41" y="21"/>
                  </a:lnTo>
                  <a:lnTo>
                    <a:pt x="36" y="20"/>
                  </a:lnTo>
                  <a:lnTo>
                    <a:pt x="31" y="19"/>
                  </a:lnTo>
                  <a:lnTo>
                    <a:pt x="28" y="19"/>
                  </a:lnTo>
                  <a:lnTo>
                    <a:pt x="24" y="19"/>
                  </a:lnTo>
                  <a:lnTo>
                    <a:pt x="20" y="20"/>
                  </a:lnTo>
                  <a:lnTo>
                    <a:pt x="16" y="22"/>
                  </a:lnTo>
                  <a:lnTo>
                    <a:pt x="11" y="23"/>
                  </a:lnTo>
                  <a:lnTo>
                    <a:pt x="8" y="24"/>
                  </a:lnTo>
                  <a:lnTo>
                    <a:pt x="5" y="25"/>
                  </a:lnTo>
                  <a:lnTo>
                    <a:pt x="2" y="28"/>
                  </a:lnTo>
                  <a:lnTo>
                    <a:pt x="0" y="29"/>
                  </a:lnTo>
                  <a:lnTo>
                    <a:pt x="1" y="27"/>
                  </a:lnTo>
                  <a:lnTo>
                    <a:pt x="2" y="25"/>
                  </a:lnTo>
                  <a:lnTo>
                    <a:pt x="2" y="23"/>
                  </a:lnTo>
                  <a:lnTo>
                    <a:pt x="4" y="21"/>
                  </a:lnTo>
                  <a:lnTo>
                    <a:pt x="7" y="19"/>
                  </a:lnTo>
                  <a:lnTo>
                    <a:pt x="9" y="18"/>
                  </a:lnTo>
                  <a:lnTo>
                    <a:pt x="13" y="15"/>
                  </a:lnTo>
                  <a:lnTo>
                    <a:pt x="19" y="12"/>
                  </a:lnTo>
                  <a:lnTo>
                    <a:pt x="27" y="9"/>
                  </a:lnTo>
                  <a:lnTo>
                    <a:pt x="34" y="6"/>
                  </a:lnTo>
                  <a:lnTo>
                    <a:pt x="41" y="3"/>
                  </a:lnTo>
                  <a:lnTo>
                    <a:pt x="46" y="1"/>
                  </a:lnTo>
                  <a:lnTo>
                    <a:pt x="50" y="0"/>
                  </a:lnTo>
                  <a:lnTo>
                    <a:pt x="55" y="0"/>
                  </a:lnTo>
                  <a:lnTo>
                    <a:pt x="59" y="0"/>
                  </a:lnTo>
                  <a:lnTo>
                    <a:pt x="62" y="0"/>
                  </a:lnTo>
                  <a:lnTo>
                    <a:pt x="66" y="1"/>
                  </a:lnTo>
                  <a:lnTo>
                    <a:pt x="71" y="3"/>
                  </a:lnTo>
                  <a:lnTo>
                    <a:pt x="75" y="6"/>
                  </a:lnTo>
                  <a:lnTo>
                    <a:pt x="80" y="9"/>
                  </a:lnTo>
                  <a:lnTo>
                    <a:pt x="85" y="12"/>
                  </a:lnTo>
                  <a:lnTo>
                    <a:pt x="113" y="32"/>
                  </a:lnTo>
                  <a:lnTo>
                    <a:pt x="137" y="49"/>
                  </a:lnTo>
                  <a:lnTo>
                    <a:pt x="144" y="54"/>
                  </a:lnTo>
                  <a:lnTo>
                    <a:pt x="148" y="56"/>
                  </a:lnTo>
                  <a:lnTo>
                    <a:pt x="153" y="58"/>
                  </a:lnTo>
                  <a:lnTo>
                    <a:pt x="157" y="60"/>
                  </a:lnTo>
                  <a:lnTo>
                    <a:pt x="162" y="62"/>
                  </a:lnTo>
                  <a:lnTo>
                    <a:pt x="166" y="63"/>
                  </a:lnTo>
                  <a:lnTo>
                    <a:pt x="171" y="63"/>
                  </a:lnTo>
                  <a:lnTo>
                    <a:pt x="175" y="63"/>
                  </a:lnTo>
                  <a:lnTo>
                    <a:pt x="179" y="63"/>
                  </a:lnTo>
                  <a:lnTo>
                    <a:pt x="183" y="61"/>
                  </a:lnTo>
                  <a:lnTo>
                    <a:pt x="186" y="60"/>
                  </a:lnTo>
                  <a:lnTo>
                    <a:pt x="189" y="58"/>
                  </a:lnTo>
                  <a:lnTo>
                    <a:pt x="190" y="55"/>
                  </a:lnTo>
                </a:path>
              </a:pathLst>
            </a:custGeom>
            <a:solidFill>
              <a:srgbClr val="FF0000"/>
            </a:solidFill>
            <a:ln w="12700" cap="rnd">
              <a:solidFill>
                <a:srgbClr val="FF0000"/>
              </a:solidFill>
              <a:round/>
              <a:headEnd/>
              <a:tailEnd/>
            </a:ln>
          </p:spPr>
          <p:txBody>
            <a:bodyPr/>
            <a:lstStyle/>
            <a:p>
              <a:endParaRPr lang="en-US"/>
            </a:p>
          </p:txBody>
        </p:sp>
        <p:sp>
          <p:nvSpPr>
            <p:cNvPr id="71736" name="Freeform 140"/>
            <p:cNvSpPr>
              <a:spLocks/>
            </p:cNvSpPr>
            <p:nvPr/>
          </p:nvSpPr>
          <p:spPr bwMode="auto">
            <a:xfrm>
              <a:off x="4125" y="1503"/>
              <a:ext cx="197" cy="87"/>
            </a:xfrm>
            <a:custGeom>
              <a:avLst/>
              <a:gdLst>
                <a:gd name="T0" fmla="*/ 194 w 197"/>
                <a:gd name="T1" fmla="*/ 60 h 87"/>
                <a:gd name="T2" fmla="*/ 190 w 197"/>
                <a:gd name="T3" fmla="*/ 66 h 87"/>
                <a:gd name="T4" fmla="*/ 184 w 197"/>
                <a:gd name="T5" fmla="*/ 72 h 87"/>
                <a:gd name="T6" fmla="*/ 177 w 197"/>
                <a:gd name="T7" fmla="*/ 77 h 87"/>
                <a:gd name="T8" fmla="*/ 165 w 197"/>
                <a:gd name="T9" fmla="*/ 83 h 87"/>
                <a:gd name="T10" fmla="*/ 157 w 197"/>
                <a:gd name="T11" fmla="*/ 85 h 87"/>
                <a:gd name="T12" fmla="*/ 148 w 197"/>
                <a:gd name="T13" fmla="*/ 86 h 87"/>
                <a:gd name="T14" fmla="*/ 140 w 197"/>
                <a:gd name="T15" fmla="*/ 84 h 87"/>
                <a:gd name="T16" fmla="*/ 132 w 197"/>
                <a:gd name="T17" fmla="*/ 81 h 87"/>
                <a:gd name="T18" fmla="*/ 121 w 197"/>
                <a:gd name="T19" fmla="*/ 74 h 87"/>
                <a:gd name="T20" fmla="*/ 66 w 197"/>
                <a:gd name="T21" fmla="*/ 35 h 87"/>
                <a:gd name="T22" fmla="*/ 56 w 197"/>
                <a:gd name="T23" fmla="*/ 28 h 87"/>
                <a:gd name="T24" fmla="*/ 47 w 197"/>
                <a:gd name="T25" fmla="*/ 24 h 87"/>
                <a:gd name="T26" fmla="*/ 37 w 197"/>
                <a:gd name="T27" fmla="*/ 21 h 87"/>
                <a:gd name="T28" fmla="*/ 29 w 197"/>
                <a:gd name="T29" fmla="*/ 21 h 87"/>
                <a:gd name="T30" fmla="*/ 21 w 197"/>
                <a:gd name="T31" fmla="*/ 21 h 87"/>
                <a:gd name="T32" fmla="*/ 12 w 197"/>
                <a:gd name="T33" fmla="*/ 24 h 87"/>
                <a:gd name="T34" fmla="*/ 5 w 197"/>
                <a:gd name="T35" fmla="*/ 27 h 87"/>
                <a:gd name="T36" fmla="*/ 0 w 197"/>
                <a:gd name="T37" fmla="*/ 30 h 87"/>
                <a:gd name="T38" fmla="*/ 1 w 197"/>
                <a:gd name="T39" fmla="*/ 26 h 87"/>
                <a:gd name="T40" fmla="*/ 5 w 197"/>
                <a:gd name="T41" fmla="*/ 22 h 87"/>
                <a:gd name="T42" fmla="*/ 9 w 197"/>
                <a:gd name="T43" fmla="*/ 18 h 87"/>
                <a:gd name="T44" fmla="*/ 21 w 197"/>
                <a:gd name="T45" fmla="*/ 13 h 87"/>
                <a:gd name="T46" fmla="*/ 35 w 197"/>
                <a:gd name="T47" fmla="*/ 6 h 87"/>
                <a:gd name="T48" fmla="*/ 47 w 197"/>
                <a:gd name="T49" fmla="*/ 1 h 87"/>
                <a:gd name="T50" fmla="*/ 56 w 197"/>
                <a:gd name="T51" fmla="*/ 0 h 87"/>
                <a:gd name="T52" fmla="*/ 64 w 197"/>
                <a:gd name="T53" fmla="*/ 1 h 87"/>
                <a:gd name="T54" fmla="*/ 72 w 197"/>
                <a:gd name="T55" fmla="*/ 3 h 87"/>
                <a:gd name="T56" fmla="*/ 81 w 197"/>
                <a:gd name="T57" fmla="*/ 9 h 87"/>
                <a:gd name="T58" fmla="*/ 115 w 197"/>
                <a:gd name="T59" fmla="*/ 32 h 87"/>
                <a:gd name="T60" fmla="*/ 146 w 197"/>
                <a:gd name="T61" fmla="*/ 55 h 87"/>
                <a:gd name="T62" fmla="*/ 155 w 197"/>
                <a:gd name="T63" fmla="*/ 60 h 87"/>
                <a:gd name="T64" fmla="*/ 164 w 197"/>
                <a:gd name="T65" fmla="*/ 63 h 87"/>
                <a:gd name="T66" fmla="*/ 173 w 197"/>
                <a:gd name="T67" fmla="*/ 64 h 87"/>
                <a:gd name="T68" fmla="*/ 181 w 197"/>
                <a:gd name="T69" fmla="*/ 64 h 87"/>
                <a:gd name="T70" fmla="*/ 189 w 197"/>
                <a:gd name="T71" fmla="*/ 61 h 87"/>
                <a:gd name="T72" fmla="*/ 196 w 197"/>
                <a:gd name="T73" fmla="*/ 57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7"/>
                <a:gd name="T112" fmla="*/ 0 h 87"/>
                <a:gd name="T113" fmla="*/ 197 w 197"/>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7" h="87">
                  <a:moveTo>
                    <a:pt x="196" y="57"/>
                  </a:moveTo>
                  <a:lnTo>
                    <a:pt x="194" y="60"/>
                  </a:lnTo>
                  <a:lnTo>
                    <a:pt x="192" y="63"/>
                  </a:lnTo>
                  <a:lnTo>
                    <a:pt x="190" y="66"/>
                  </a:lnTo>
                  <a:lnTo>
                    <a:pt x="187" y="69"/>
                  </a:lnTo>
                  <a:lnTo>
                    <a:pt x="184" y="72"/>
                  </a:lnTo>
                  <a:lnTo>
                    <a:pt x="181" y="74"/>
                  </a:lnTo>
                  <a:lnTo>
                    <a:pt x="177" y="77"/>
                  </a:lnTo>
                  <a:lnTo>
                    <a:pt x="171" y="80"/>
                  </a:lnTo>
                  <a:lnTo>
                    <a:pt x="165" y="83"/>
                  </a:lnTo>
                  <a:lnTo>
                    <a:pt x="161" y="84"/>
                  </a:lnTo>
                  <a:lnTo>
                    <a:pt x="157" y="85"/>
                  </a:lnTo>
                  <a:lnTo>
                    <a:pt x="153" y="85"/>
                  </a:lnTo>
                  <a:lnTo>
                    <a:pt x="148" y="86"/>
                  </a:lnTo>
                  <a:lnTo>
                    <a:pt x="145" y="85"/>
                  </a:lnTo>
                  <a:lnTo>
                    <a:pt x="140" y="84"/>
                  </a:lnTo>
                  <a:lnTo>
                    <a:pt x="136" y="83"/>
                  </a:lnTo>
                  <a:lnTo>
                    <a:pt x="132" y="81"/>
                  </a:lnTo>
                  <a:lnTo>
                    <a:pt x="126" y="79"/>
                  </a:lnTo>
                  <a:lnTo>
                    <a:pt x="121" y="74"/>
                  </a:lnTo>
                  <a:lnTo>
                    <a:pt x="94" y="55"/>
                  </a:lnTo>
                  <a:lnTo>
                    <a:pt x="66" y="35"/>
                  </a:lnTo>
                  <a:lnTo>
                    <a:pt x="61" y="31"/>
                  </a:lnTo>
                  <a:lnTo>
                    <a:pt x="56" y="28"/>
                  </a:lnTo>
                  <a:lnTo>
                    <a:pt x="51" y="26"/>
                  </a:lnTo>
                  <a:lnTo>
                    <a:pt x="47" y="24"/>
                  </a:lnTo>
                  <a:lnTo>
                    <a:pt x="41" y="22"/>
                  </a:lnTo>
                  <a:lnTo>
                    <a:pt x="37" y="21"/>
                  </a:lnTo>
                  <a:lnTo>
                    <a:pt x="33" y="20"/>
                  </a:lnTo>
                  <a:lnTo>
                    <a:pt x="29" y="21"/>
                  </a:lnTo>
                  <a:lnTo>
                    <a:pt x="24" y="21"/>
                  </a:lnTo>
                  <a:lnTo>
                    <a:pt x="21" y="21"/>
                  </a:lnTo>
                  <a:lnTo>
                    <a:pt x="17" y="23"/>
                  </a:lnTo>
                  <a:lnTo>
                    <a:pt x="12" y="24"/>
                  </a:lnTo>
                  <a:lnTo>
                    <a:pt x="9" y="25"/>
                  </a:lnTo>
                  <a:lnTo>
                    <a:pt x="5" y="27"/>
                  </a:lnTo>
                  <a:lnTo>
                    <a:pt x="3" y="28"/>
                  </a:lnTo>
                  <a:lnTo>
                    <a:pt x="0" y="30"/>
                  </a:lnTo>
                  <a:lnTo>
                    <a:pt x="1" y="28"/>
                  </a:lnTo>
                  <a:lnTo>
                    <a:pt x="1" y="26"/>
                  </a:lnTo>
                  <a:lnTo>
                    <a:pt x="3" y="24"/>
                  </a:lnTo>
                  <a:lnTo>
                    <a:pt x="5" y="22"/>
                  </a:lnTo>
                  <a:lnTo>
                    <a:pt x="7" y="20"/>
                  </a:lnTo>
                  <a:lnTo>
                    <a:pt x="9" y="18"/>
                  </a:lnTo>
                  <a:lnTo>
                    <a:pt x="14" y="16"/>
                  </a:lnTo>
                  <a:lnTo>
                    <a:pt x="21" y="13"/>
                  </a:lnTo>
                  <a:lnTo>
                    <a:pt x="29" y="9"/>
                  </a:lnTo>
                  <a:lnTo>
                    <a:pt x="35" y="6"/>
                  </a:lnTo>
                  <a:lnTo>
                    <a:pt x="42" y="3"/>
                  </a:lnTo>
                  <a:lnTo>
                    <a:pt x="47" y="1"/>
                  </a:lnTo>
                  <a:lnTo>
                    <a:pt x="51" y="0"/>
                  </a:lnTo>
                  <a:lnTo>
                    <a:pt x="56" y="0"/>
                  </a:lnTo>
                  <a:lnTo>
                    <a:pt x="60" y="0"/>
                  </a:lnTo>
                  <a:lnTo>
                    <a:pt x="64" y="1"/>
                  </a:lnTo>
                  <a:lnTo>
                    <a:pt x="67" y="2"/>
                  </a:lnTo>
                  <a:lnTo>
                    <a:pt x="72" y="3"/>
                  </a:lnTo>
                  <a:lnTo>
                    <a:pt x="77" y="6"/>
                  </a:lnTo>
                  <a:lnTo>
                    <a:pt x="81" y="9"/>
                  </a:lnTo>
                  <a:lnTo>
                    <a:pt x="87" y="12"/>
                  </a:lnTo>
                  <a:lnTo>
                    <a:pt x="115" y="32"/>
                  </a:lnTo>
                  <a:lnTo>
                    <a:pt x="139" y="50"/>
                  </a:lnTo>
                  <a:lnTo>
                    <a:pt x="146" y="55"/>
                  </a:lnTo>
                  <a:lnTo>
                    <a:pt x="151" y="58"/>
                  </a:lnTo>
                  <a:lnTo>
                    <a:pt x="155" y="60"/>
                  </a:lnTo>
                  <a:lnTo>
                    <a:pt x="159" y="61"/>
                  </a:lnTo>
                  <a:lnTo>
                    <a:pt x="164" y="63"/>
                  </a:lnTo>
                  <a:lnTo>
                    <a:pt x="169" y="64"/>
                  </a:lnTo>
                  <a:lnTo>
                    <a:pt x="173" y="64"/>
                  </a:lnTo>
                  <a:lnTo>
                    <a:pt x="178" y="64"/>
                  </a:lnTo>
                  <a:lnTo>
                    <a:pt x="181" y="64"/>
                  </a:lnTo>
                  <a:lnTo>
                    <a:pt x="185" y="62"/>
                  </a:lnTo>
                  <a:lnTo>
                    <a:pt x="189" y="61"/>
                  </a:lnTo>
                  <a:lnTo>
                    <a:pt x="191" y="59"/>
                  </a:lnTo>
                  <a:lnTo>
                    <a:pt x="196" y="57"/>
                  </a:lnTo>
                </a:path>
              </a:pathLst>
            </a:custGeom>
            <a:solidFill>
              <a:srgbClr val="FF0000"/>
            </a:solidFill>
            <a:ln w="12700" cap="rnd">
              <a:solidFill>
                <a:srgbClr val="FF0000"/>
              </a:solidFill>
              <a:round/>
              <a:headEnd/>
              <a:tailEnd/>
            </a:ln>
          </p:spPr>
          <p:txBody>
            <a:bodyPr/>
            <a:lstStyle/>
            <a:p>
              <a:endParaRPr lang="en-US"/>
            </a:p>
          </p:txBody>
        </p:sp>
        <p:sp>
          <p:nvSpPr>
            <p:cNvPr id="71737" name="Freeform 141"/>
            <p:cNvSpPr>
              <a:spLocks/>
            </p:cNvSpPr>
            <p:nvPr/>
          </p:nvSpPr>
          <p:spPr bwMode="auto">
            <a:xfrm>
              <a:off x="4575" y="1284"/>
              <a:ext cx="195" cy="82"/>
            </a:xfrm>
            <a:custGeom>
              <a:avLst/>
              <a:gdLst>
                <a:gd name="T0" fmla="*/ 194 w 195"/>
                <a:gd name="T1" fmla="*/ 57 h 82"/>
                <a:gd name="T2" fmla="*/ 191 w 195"/>
                <a:gd name="T3" fmla="*/ 61 h 82"/>
                <a:gd name="T4" fmla="*/ 186 w 195"/>
                <a:gd name="T5" fmla="*/ 67 h 82"/>
                <a:gd name="T6" fmla="*/ 178 w 195"/>
                <a:gd name="T7" fmla="*/ 73 h 82"/>
                <a:gd name="T8" fmla="*/ 165 w 195"/>
                <a:gd name="T9" fmla="*/ 77 h 82"/>
                <a:gd name="T10" fmla="*/ 156 w 195"/>
                <a:gd name="T11" fmla="*/ 80 h 82"/>
                <a:gd name="T12" fmla="*/ 147 w 195"/>
                <a:gd name="T13" fmla="*/ 81 h 82"/>
                <a:gd name="T14" fmla="*/ 140 w 195"/>
                <a:gd name="T15" fmla="*/ 79 h 82"/>
                <a:gd name="T16" fmla="*/ 132 w 195"/>
                <a:gd name="T17" fmla="*/ 76 h 82"/>
                <a:gd name="T18" fmla="*/ 122 w 195"/>
                <a:gd name="T19" fmla="*/ 70 h 82"/>
                <a:gd name="T20" fmla="*/ 66 w 195"/>
                <a:gd name="T21" fmla="*/ 32 h 82"/>
                <a:gd name="T22" fmla="*/ 55 w 195"/>
                <a:gd name="T23" fmla="*/ 26 h 82"/>
                <a:gd name="T24" fmla="*/ 46 w 195"/>
                <a:gd name="T25" fmla="*/ 22 h 82"/>
                <a:gd name="T26" fmla="*/ 36 w 195"/>
                <a:gd name="T27" fmla="*/ 19 h 82"/>
                <a:gd name="T28" fmla="*/ 29 w 195"/>
                <a:gd name="T29" fmla="*/ 19 h 82"/>
                <a:gd name="T30" fmla="*/ 20 w 195"/>
                <a:gd name="T31" fmla="*/ 19 h 82"/>
                <a:gd name="T32" fmla="*/ 11 w 195"/>
                <a:gd name="T33" fmla="*/ 22 h 82"/>
                <a:gd name="T34" fmla="*/ 5 w 195"/>
                <a:gd name="T35" fmla="*/ 24 h 82"/>
                <a:gd name="T36" fmla="*/ 0 w 195"/>
                <a:gd name="T37" fmla="*/ 28 h 82"/>
                <a:gd name="T38" fmla="*/ 2 w 195"/>
                <a:gd name="T39" fmla="*/ 23 h 82"/>
                <a:gd name="T40" fmla="*/ 4 w 195"/>
                <a:gd name="T41" fmla="*/ 20 h 82"/>
                <a:gd name="T42" fmla="*/ 9 w 195"/>
                <a:gd name="T43" fmla="*/ 17 h 82"/>
                <a:gd name="T44" fmla="*/ 19 w 195"/>
                <a:gd name="T45" fmla="*/ 11 h 82"/>
                <a:gd name="T46" fmla="*/ 34 w 195"/>
                <a:gd name="T47" fmla="*/ 5 h 82"/>
                <a:gd name="T48" fmla="*/ 46 w 195"/>
                <a:gd name="T49" fmla="*/ 1 h 82"/>
                <a:gd name="T50" fmla="*/ 55 w 195"/>
                <a:gd name="T51" fmla="*/ 0 h 82"/>
                <a:gd name="T52" fmla="*/ 63 w 195"/>
                <a:gd name="T53" fmla="*/ 0 h 82"/>
                <a:gd name="T54" fmla="*/ 72 w 195"/>
                <a:gd name="T55" fmla="*/ 3 h 82"/>
                <a:gd name="T56" fmla="*/ 81 w 195"/>
                <a:gd name="T57" fmla="*/ 8 h 82"/>
                <a:gd name="T58" fmla="*/ 115 w 195"/>
                <a:gd name="T59" fmla="*/ 31 h 82"/>
                <a:gd name="T60" fmla="*/ 145 w 195"/>
                <a:gd name="T61" fmla="*/ 51 h 82"/>
                <a:gd name="T62" fmla="*/ 155 w 195"/>
                <a:gd name="T63" fmla="*/ 56 h 82"/>
                <a:gd name="T64" fmla="*/ 164 w 195"/>
                <a:gd name="T65" fmla="*/ 59 h 82"/>
                <a:gd name="T66" fmla="*/ 173 w 195"/>
                <a:gd name="T67" fmla="*/ 60 h 82"/>
                <a:gd name="T68" fmla="*/ 181 w 195"/>
                <a:gd name="T69" fmla="*/ 60 h 82"/>
                <a:gd name="T70" fmla="*/ 188 w 195"/>
                <a:gd name="T71" fmla="*/ 57 h 82"/>
                <a:gd name="T72" fmla="*/ 192 w 195"/>
                <a:gd name="T73" fmla="*/ 52 h 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5"/>
                <a:gd name="T112" fmla="*/ 0 h 82"/>
                <a:gd name="T113" fmla="*/ 195 w 195"/>
                <a:gd name="T114" fmla="*/ 82 h 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5" h="82">
                  <a:moveTo>
                    <a:pt x="192" y="52"/>
                  </a:moveTo>
                  <a:lnTo>
                    <a:pt x="194" y="57"/>
                  </a:lnTo>
                  <a:lnTo>
                    <a:pt x="192" y="59"/>
                  </a:lnTo>
                  <a:lnTo>
                    <a:pt x="191" y="61"/>
                  </a:lnTo>
                  <a:lnTo>
                    <a:pt x="189" y="64"/>
                  </a:lnTo>
                  <a:lnTo>
                    <a:pt x="186" y="67"/>
                  </a:lnTo>
                  <a:lnTo>
                    <a:pt x="180" y="70"/>
                  </a:lnTo>
                  <a:lnTo>
                    <a:pt x="178" y="73"/>
                  </a:lnTo>
                  <a:lnTo>
                    <a:pt x="171" y="75"/>
                  </a:lnTo>
                  <a:lnTo>
                    <a:pt x="165" y="77"/>
                  </a:lnTo>
                  <a:lnTo>
                    <a:pt x="161" y="78"/>
                  </a:lnTo>
                  <a:lnTo>
                    <a:pt x="156" y="80"/>
                  </a:lnTo>
                  <a:lnTo>
                    <a:pt x="152" y="80"/>
                  </a:lnTo>
                  <a:lnTo>
                    <a:pt x="147" y="81"/>
                  </a:lnTo>
                  <a:lnTo>
                    <a:pt x="144" y="79"/>
                  </a:lnTo>
                  <a:lnTo>
                    <a:pt x="140" y="79"/>
                  </a:lnTo>
                  <a:lnTo>
                    <a:pt x="135" y="78"/>
                  </a:lnTo>
                  <a:lnTo>
                    <a:pt x="132" y="76"/>
                  </a:lnTo>
                  <a:lnTo>
                    <a:pt x="127" y="73"/>
                  </a:lnTo>
                  <a:lnTo>
                    <a:pt x="122" y="70"/>
                  </a:lnTo>
                  <a:lnTo>
                    <a:pt x="93" y="51"/>
                  </a:lnTo>
                  <a:lnTo>
                    <a:pt x="66" y="32"/>
                  </a:lnTo>
                  <a:lnTo>
                    <a:pt x="60" y="28"/>
                  </a:lnTo>
                  <a:lnTo>
                    <a:pt x="55" y="26"/>
                  </a:lnTo>
                  <a:lnTo>
                    <a:pt x="51" y="24"/>
                  </a:lnTo>
                  <a:lnTo>
                    <a:pt x="46" y="22"/>
                  </a:lnTo>
                  <a:lnTo>
                    <a:pt x="41" y="20"/>
                  </a:lnTo>
                  <a:lnTo>
                    <a:pt x="36" y="19"/>
                  </a:lnTo>
                  <a:lnTo>
                    <a:pt x="32" y="19"/>
                  </a:lnTo>
                  <a:lnTo>
                    <a:pt x="29" y="19"/>
                  </a:lnTo>
                  <a:lnTo>
                    <a:pt x="25" y="19"/>
                  </a:lnTo>
                  <a:lnTo>
                    <a:pt x="20" y="19"/>
                  </a:lnTo>
                  <a:lnTo>
                    <a:pt x="16" y="21"/>
                  </a:lnTo>
                  <a:lnTo>
                    <a:pt x="11" y="22"/>
                  </a:lnTo>
                  <a:lnTo>
                    <a:pt x="8" y="23"/>
                  </a:lnTo>
                  <a:lnTo>
                    <a:pt x="5" y="24"/>
                  </a:lnTo>
                  <a:lnTo>
                    <a:pt x="2" y="26"/>
                  </a:lnTo>
                  <a:lnTo>
                    <a:pt x="0" y="28"/>
                  </a:lnTo>
                  <a:lnTo>
                    <a:pt x="1" y="26"/>
                  </a:lnTo>
                  <a:lnTo>
                    <a:pt x="2" y="23"/>
                  </a:lnTo>
                  <a:lnTo>
                    <a:pt x="2" y="22"/>
                  </a:lnTo>
                  <a:lnTo>
                    <a:pt x="4" y="20"/>
                  </a:lnTo>
                  <a:lnTo>
                    <a:pt x="7" y="19"/>
                  </a:lnTo>
                  <a:lnTo>
                    <a:pt x="9" y="17"/>
                  </a:lnTo>
                  <a:lnTo>
                    <a:pt x="13" y="14"/>
                  </a:lnTo>
                  <a:lnTo>
                    <a:pt x="19" y="11"/>
                  </a:lnTo>
                  <a:lnTo>
                    <a:pt x="28" y="8"/>
                  </a:lnTo>
                  <a:lnTo>
                    <a:pt x="34" y="5"/>
                  </a:lnTo>
                  <a:lnTo>
                    <a:pt x="41" y="3"/>
                  </a:lnTo>
                  <a:lnTo>
                    <a:pt x="46" y="1"/>
                  </a:lnTo>
                  <a:lnTo>
                    <a:pt x="51" y="0"/>
                  </a:lnTo>
                  <a:lnTo>
                    <a:pt x="55" y="0"/>
                  </a:lnTo>
                  <a:lnTo>
                    <a:pt x="59" y="0"/>
                  </a:lnTo>
                  <a:lnTo>
                    <a:pt x="63" y="0"/>
                  </a:lnTo>
                  <a:lnTo>
                    <a:pt x="67" y="1"/>
                  </a:lnTo>
                  <a:lnTo>
                    <a:pt x="72" y="3"/>
                  </a:lnTo>
                  <a:lnTo>
                    <a:pt x="76" y="5"/>
                  </a:lnTo>
                  <a:lnTo>
                    <a:pt x="81" y="8"/>
                  </a:lnTo>
                  <a:lnTo>
                    <a:pt x="86" y="12"/>
                  </a:lnTo>
                  <a:lnTo>
                    <a:pt x="115" y="31"/>
                  </a:lnTo>
                  <a:lnTo>
                    <a:pt x="138" y="47"/>
                  </a:lnTo>
                  <a:lnTo>
                    <a:pt x="145" y="51"/>
                  </a:lnTo>
                  <a:lnTo>
                    <a:pt x="150" y="54"/>
                  </a:lnTo>
                  <a:lnTo>
                    <a:pt x="155" y="56"/>
                  </a:lnTo>
                  <a:lnTo>
                    <a:pt x="159" y="57"/>
                  </a:lnTo>
                  <a:lnTo>
                    <a:pt x="164" y="59"/>
                  </a:lnTo>
                  <a:lnTo>
                    <a:pt x="168" y="60"/>
                  </a:lnTo>
                  <a:lnTo>
                    <a:pt x="173" y="60"/>
                  </a:lnTo>
                  <a:lnTo>
                    <a:pt x="177" y="60"/>
                  </a:lnTo>
                  <a:lnTo>
                    <a:pt x="181" y="60"/>
                  </a:lnTo>
                  <a:lnTo>
                    <a:pt x="185" y="58"/>
                  </a:lnTo>
                  <a:lnTo>
                    <a:pt x="188" y="57"/>
                  </a:lnTo>
                  <a:lnTo>
                    <a:pt x="191" y="56"/>
                  </a:lnTo>
                  <a:lnTo>
                    <a:pt x="192" y="52"/>
                  </a:lnTo>
                </a:path>
              </a:pathLst>
            </a:custGeom>
            <a:solidFill>
              <a:srgbClr val="FF0000"/>
            </a:solidFill>
            <a:ln w="12700" cap="rnd">
              <a:solidFill>
                <a:srgbClr val="FF0000"/>
              </a:solidFill>
              <a:round/>
              <a:headEnd/>
              <a:tailEnd/>
            </a:ln>
          </p:spPr>
          <p:txBody>
            <a:bodyPr/>
            <a:lstStyle/>
            <a:p>
              <a:endParaRPr lang="en-US"/>
            </a:p>
          </p:txBody>
        </p:sp>
        <p:sp>
          <p:nvSpPr>
            <p:cNvPr id="71738" name="Freeform 142"/>
            <p:cNvSpPr>
              <a:spLocks/>
            </p:cNvSpPr>
            <p:nvPr/>
          </p:nvSpPr>
          <p:spPr bwMode="auto">
            <a:xfrm>
              <a:off x="4423" y="1358"/>
              <a:ext cx="195" cy="83"/>
            </a:xfrm>
            <a:custGeom>
              <a:avLst/>
              <a:gdLst>
                <a:gd name="T0" fmla="*/ 192 w 195"/>
                <a:gd name="T1" fmla="*/ 57 h 83"/>
                <a:gd name="T2" fmla="*/ 188 w 195"/>
                <a:gd name="T3" fmla="*/ 63 h 83"/>
                <a:gd name="T4" fmla="*/ 182 w 195"/>
                <a:gd name="T5" fmla="*/ 69 h 83"/>
                <a:gd name="T6" fmla="*/ 175 w 195"/>
                <a:gd name="T7" fmla="*/ 74 h 83"/>
                <a:gd name="T8" fmla="*/ 164 w 195"/>
                <a:gd name="T9" fmla="*/ 79 h 83"/>
                <a:gd name="T10" fmla="*/ 155 w 195"/>
                <a:gd name="T11" fmla="*/ 81 h 83"/>
                <a:gd name="T12" fmla="*/ 147 w 195"/>
                <a:gd name="T13" fmla="*/ 82 h 83"/>
                <a:gd name="T14" fmla="*/ 139 w 195"/>
                <a:gd name="T15" fmla="*/ 80 h 83"/>
                <a:gd name="T16" fmla="*/ 131 w 195"/>
                <a:gd name="T17" fmla="*/ 77 h 83"/>
                <a:gd name="T18" fmla="*/ 120 w 195"/>
                <a:gd name="T19" fmla="*/ 71 h 83"/>
                <a:gd name="T20" fmla="*/ 66 w 195"/>
                <a:gd name="T21" fmla="*/ 33 h 83"/>
                <a:gd name="T22" fmla="*/ 55 w 195"/>
                <a:gd name="T23" fmla="*/ 27 h 83"/>
                <a:gd name="T24" fmla="*/ 46 w 195"/>
                <a:gd name="T25" fmla="*/ 23 h 83"/>
                <a:gd name="T26" fmla="*/ 37 w 195"/>
                <a:gd name="T27" fmla="*/ 20 h 83"/>
                <a:gd name="T28" fmla="*/ 29 w 195"/>
                <a:gd name="T29" fmla="*/ 20 h 83"/>
                <a:gd name="T30" fmla="*/ 21 w 195"/>
                <a:gd name="T31" fmla="*/ 20 h 83"/>
                <a:gd name="T32" fmla="*/ 12 w 195"/>
                <a:gd name="T33" fmla="*/ 23 h 83"/>
                <a:gd name="T34" fmla="*/ 5 w 195"/>
                <a:gd name="T35" fmla="*/ 26 h 83"/>
                <a:gd name="T36" fmla="*/ 0 w 195"/>
                <a:gd name="T37" fmla="*/ 28 h 83"/>
                <a:gd name="T38" fmla="*/ 1 w 195"/>
                <a:gd name="T39" fmla="*/ 25 h 83"/>
                <a:gd name="T40" fmla="*/ 5 w 195"/>
                <a:gd name="T41" fmla="*/ 21 h 83"/>
                <a:gd name="T42" fmla="*/ 9 w 195"/>
                <a:gd name="T43" fmla="*/ 17 h 83"/>
                <a:gd name="T44" fmla="*/ 21 w 195"/>
                <a:gd name="T45" fmla="*/ 12 h 83"/>
                <a:gd name="T46" fmla="*/ 35 w 195"/>
                <a:gd name="T47" fmla="*/ 5 h 83"/>
                <a:gd name="T48" fmla="*/ 47 w 195"/>
                <a:gd name="T49" fmla="*/ 1 h 83"/>
                <a:gd name="T50" fmla="*/ 55 w 195"/>
                <a:gd name="T51" fmla="*/ 0 h 83"/>
                <a:gd name="T52" fmla="*/ 63 w 195"/>
                <a:gd name="T53" fmla="*/ 1 h 83"/>
                <a:gd name="T54" fmla="*/ 71 w 195"/>
                <a:gd name="T55" fmla="*/ 3 h 83"/>
                <a:gd name="T56" fmla="*/ 80 w 195"/>
                <a:gd name="T57" fmla="*/ 9 h 83"/>
                <a:gd name="T58" fmla="*/ 114 w 195"/>
                <a:gd name="T59" fmla="*/ 31 h 83"/>
                <a:gd name="T60" fmla="*/ 144 w 195"/>
                <a:gd name="T61" fmla="*/ 52 h 83"/>
                <a:gd name="T62" fmla="*/ 154 w 195"/>
                <a:gd name="T63" fmla="*/ 57 h 83"/>
                <a:gd name="T64" fmla="*/ 162 w 195"/>
                <a:gd name="T65" fmla="*/ 60 h 83"/>
                <a:gd name="T66" fmla="*/ 171 w 195"/>
                <a:gd name="T67" fmla="*/ 61 h 83"/>
                <a:gd name="T68" fmla="*/ 179 w 195"/>
                <a:gd name="T69" fmla="*/ 61 h 83"/>
                <a:gd name="T70" fmla="*/ 187 w 195"/>
                <a:gd name="T71" fmla="*/ 58 h 83"/>
                <a:gd name="T72" fmla="*/ 194 w 195"/>
                <a:gd name="T73" fmla="*/ 54 h 8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5"/>
                <a:gd name="T112" fmla="*/ 0 h 83"/>
                <a:gd name="T113" fmla="*/ 195 w 195"/>
                <a:gd name="T114" fmla="*/ 83 h 8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5" h="83">
                  <a:moveTo>
                    <a:pt x="194" y="54"/>
                  </a:moveTo>
                  <a:lnTo>
                    <a:pt x="192" y="57"/>
                  </a:lnTo>
                  <a:lnTo>
                    <a:pt x="190" y="60"/>
                  </a:lnTo>
                  <a:lnTo>
                    <a:pt x="188" y="63"/>
                  </a:lnTo>
                  <a:lnTo>
                    <a:pt x="185" y="65"/>
                  </a:lnTo>
                  <a:lnTo>
                    <a:pt x="182" y="69"/>
                  </a:lnTo>
                  <a:lnTo>
                    <a:pt x="179" y="71"/>
                  </a:lnTo>
                  <a:lnTo>
                    <a:pt x="175" y="74"/>
                  </a:lnTo>
                  <a:lnTo>
                    <a:pt x="169" y="76"/>
                  </a:lnTo>
                  <a:lnTo>
                    <a:pt x="164" y="79"/>
                  </a:lnTo>
                  <a:lnTo>
                    <a:pt x="159" y="80"/>
                  </a:lnTo>
                  <a:lnTo>
                    <a:pt x="155" y="81"/>
                  </a:lnTo>
                  <a:lnTo>
                    <a:pt x="151" y="81"/>
                  </a:lnTo>
                  <a:lnTo>
                    <a:pt x="147" y="82"/>
                  </a:lnTo>
                  <a:lnTo>
                    <a:pt x="143" y="81"/>
                  </a:lnTo>
                  <a:lnTo>
                    <a:pt x="139" y="80"/>
                  </a:lnTo>
                  <a:lnTo>
                    <a:pt x="135" y="79"/>
                  </a:lnTo>
                  <a:lnTo>
                    <a:pt x="131" y="77"/>
                  </a:lnTo>
                  <a:lnTo>
                    <a:pt x="125" y="75"/>
                  </a:lnTo>
                  <a:lnTo>
                    <a:pt x="120" y="71"/>
                  </a:lnTo>
                  <a:lnTo>
                    <a:pt x="93" y="52"/>
                  </a:lnTo>
                  <a:lnTo>
                    <a:pt x="66" y="33"/>
                  </a:lnTo>
                  <a:lnTo>
                    <a:pt x="60" y="30"/>
                  </a:lnTo>
                  <a:lnTo>
                    <a:pt x="55" y="27"/>
                  </a:lnTo>
                  <a:lnTo>
                    <a:pt x="51" y="25"/>
                  </a:lnTo>
                  <a:lnTo>
                    <a:pt x="46" y="23"/>
                  </a:lnTo>
                  <a:lnTo>
                    <a:pt x="41" y="21"/>
                  </a:lnTo>
                  <a:lnTo>
                    <a:pt x="37" y="20"/>
                  </a:lnTo>
                  <a:lnTo>
                    <a:pt x="33" y="19"/>
                  </a:lnTo>
                  <a:lnTo>
                    <a:pt x="29" y="20"/>
                  </a:lnTo>
                  <a:lnTo>
                    <a:pt x="24" y="20"/>
                  </a:lnTo>
                  <a:lnTo>
                    <a:pt x="21" y="20"/>
                  </a:lnTo>
                  <a:lnTo>
                    <a:pt x="17" y="21"/>
                  </a:lnTo>
                  <a:lnTo>
                    <a:pt x="12" y="23"/>
                  </a:lnTo>
                  <a:lnTo>
                    <a:pt x="9" y="24"/>
                  </a:lnTo>
                  <a:lnTo>
                    <a:pt x="5" y="26"/>
                  </a:lnTo>
                  <a:lnTo>
                    <a:pt x="3" y="27"/>
                  </a:lnTo>
                  <a:lnTo>
                    <a:pt x="0" y="28"/>
                  </a:lnTo>
                  <a:lnTo>
                    <a:pt x="1" y="27"/>
                  </a:lnTo>
                  <a:lnTo>
                    <a:pt x="1" y="25"/>
                  </a:lnTo>
                  <a:lnTo>
                    <a:pt x="3" y="23"/>
                  </a:lnTo>
                  <a:lnTo>
                    <a:pt x="5" y="21"/>
                  </a:lnTo>
                  <a:lnTo>
                    <a:pt x="7" y="19"/>
                  </a:lnTo>
                  <a:lnTo>
                    <a:pt x="9" y="17"/>
                  </a:lnTo>
                  <a:lnTo>
                    <a:pt x="14" y="15"/>
                  </a:lnTo>
                  <a:lnTo>
                    <a:pt x="21" y="12"/>
                  </a:lnTo>
                  <a:lnTo>
                    <a:pt x="28" y="9"/>
                  </a:lnTo>
                  <a:lnTo>
                    <a:pt x="35" y="5"/>
                  </a:lnTo>
                  <a:lnTo>
                    <a:pt x="42" y="3"/>
                  </a:lnTo>
                  <a:lnTo>
                    <a:pt x="47" y="1"/>
                  </a:lnTo>
                  <a:lnTo>
                    <a:pt x="51" y="0"/>
                  </a:lnTo>
                  <a:lnTo>
                    <a:pt x="55" y="0"/>
                  </a:lnTo>
                  <a:lnTo>
                    <a:pt x="59" y="0"/>
                  </a:lnTo>
                  <a:lnTo>
                    <a:pt x="63" y="1"/>
                  </a:lnTo>
                  <a:lnTo>
                    <a:pt x="67" y="2"/>
                  </a:lnTo>
                  <a:lnTo>
                    <a:pt x="71" y="3"/>
                  </a:lnTo>
                  <a:lnTo>
                    <a:pt x="76" y="6"/>
                  </a:lnTo>
                  <a:lnTo>
                    <a:pt x="80" y="9"/>
                  </a:lnTo>
                  <a:lnTo>
                    <a:pt x="86" y="12"/>
                  </a:lnTo>
                  <a:lnTo>
                    <a:pt x="114" y="31"/>
                  </a:lnTo>
                  <a:lnTo>
                    <a:pt x="138" y="48"/>
                  </a:lnTo>
                  <a:lnTo>
                    <a:pt x="144" y="52"/>
                  </a:lnTo>
                  <a:lnTo>
                    <a:pt x="149" y="55"/>
                  </a:lnTo>
                  <a:lnTo>
                    <a:pt x="154" y="57"/>
                  </a:lnTo>
                  <a:lnTo>
                    <a:pt x="158" y="59"/>
                  </a:lnTo>
                  <a:lnTo>
                    <a:pt x="162" y="60"/>
                  </a:lnTo>
                  <a:lnTo>
                    <a:pt x="167" y="61"/>
                  </a:lnTo>
                  <a:lnTo>
                    <a:pt x="171" y="61"/>
                  </a:lnTo>
                  <a:lnTo>
                    <a:pt x="176" y="61"/>
                  </a:lnTo>
                  <a:lnTo>
                    <a:pt x="179" y="61"/>
                  </a:lnTo>
                  <a:lnTo>
                    <a:pt x="183" y="59"/>
                  </a:lnTo>
                  <a:lnTo>
                    <a:pt x="187" y="58"/>
                  </a:lnTo>
                  <a:lnTo>
                    <a:pt x="189" y="56"/>
                  </a:lnTo>
                  <a:lnTo>
                    <a:pt x="194" y="54"/>
                  </a:lnTo>
                </a:path>
              </a:pathLst>
            </a:custGeom>
            <a:solidFill>
              <a:srgbClr val="FF0000"/>
            </a:solidFill>
            <a:ln w="12700" cap="rnd">
              <a:solidFill>
                <a:srgbClr val="FF0000"/>
              </a:solidFill>
              <a:round/>
              <a:headEnd/>
              <a:tailEnd/>
            </a:ln>
          </p:spPr>
          <p:txBody>
            <a:bodyPr/>
            <a:lstStyle/>
            <a:p>
              <a:endParaRPr lang="en-US"/>
            </a:p>
          </p:txBody>
        </p:sp>
        <p:sp>
          <p:nvSpPr>
            <p:cNvPr id="71739" name="Freeform 143"/>
            <p:cNvSpPr>
              <a:spLocks/>
            </p:cNvSpPr>
            <p:nvPr/>
          </p:nvSpPr>
          <p:spPr bwMode="auto">
            <a:xfrm>
              <a:off x="5021" y="1060"/>
              <a:ext cx="196" cy="87"/>
            </a:xfrm>
            <a:custGeom>
              <a:avLst/>
              <a:gdLst>
                <a:gd name="T0" fmla="*/ 192 w 196"/>
                <a:gd name="T1" fmla="*/ 60 h 87"/>
                <a:gd name="T2" fmla="*/ 189 w 196"/>
                <a:gd name="T3" fmla="*/ 65 h 87"/>
                <a:gd name="T4" fmla="*/ 183 w 196"/>
                <a:gd name="T5" fmla="*/ 72 h 87"/>
                <a:gd name="T6" fmla="*/ 177 w 196"/>
                <a:gd name="T7" fmla="*/ 77 h 87"/>
                <a:gd name="T8" fmla="*/ 165 w 196"/>
                <a:gd name="T9" fmla="*/ 82 h 87"/>
                <a:gd name="T10" fmla="*/ 156 w 196"/>
                <a:gd name="T11" fmla="*/ 85 h 87"/>
                <a:gd name="T12" fmla="*/ 147 w 196"/>
                <a:gd name="T13" fmla="*/ 86 h 87"/>
                <a:gd name="T14" fmla="*/ 140 w 196"/>
                <a:gd name="T15" fmla="*/ 84 h 87"/>
                <a:gd name="T16" fmla="*/ 132 w 196"/>
                <a:gd name="T17" fmla="*/ 81 h 87"/>
                <a:gd name="T18" fmla="*/ 121 w 196"/>
                <a:gd name="T19" fmla="*/ 74 h 87"/>
                <a:gd name="T20" fmla="*/ 65 w 196"/>
                <a:gd name="T21" fmla="*/ 34 h 87"/>
                <a:gd name="T22" fmla="*/ 56 w 196"/>
                <a:gd name="T23" fmla="*/ 28 h 87"/>
                <a:gd name="T24" fmla="*/ 47 w 196"/>
                <a:gd name="T25" fmla="*/ 24 h 87"/>
                <a:gd name="T26" fmla="*/ 37 w 196"/>
                <a:gd name="T27" fmla="*/ 21 h 87"/>
                <a:gd name="T28" fmla="*/ 29 w 196"/>
                <a:gd name="T29" fmla="*/ 20 h 87"/>
                <a:gd name="T30" fmla="*/ 21 w 196"/>
                <a:gd name="T31" fmla="*/ 21 h 87"/>
                <a:gd name="T32" fmla="*/ 12 w 196"/>
                <a:gd name="T33" fmla="*/ 24 h 87"/>
                <a:gd name="T34" fmla="*/ 5 w 196"/>
                <a:gd name="T35" fmla="*/ 26 h 87"/>
                <a:gd name="T36" fmla="*/ 0 w 196"/>
                <a:gd name="T37" fmla="*/ 29 h 87"/>
                <a:gd name="T38" fmla="*/ 1 w 196"/>
                <a:gd name="T39" fmla="*/ 25 h 87"/>
                <a:gd name="T40" fmla="*/ 5 w 196"/>
                <a:gd name="T41" fmla="*/ 21 h 87"/>
                <a:gd name="T42" fmla="*/ 9 w 196"/>
                <a:gd name="T43" fmla="*/ 18 h 87"/>
                <a:gd name="T44" fmla="*/ 20 w 196"/>
                <a:gd name="T45" fmla="*/ 13 h 87"/>
                <a:gd name="T46" fmla="*/ 35 w 196"/>
                <a:gd name="T47" fmla="*/ 6 h 87"/>
                <a:gd name="T48" fmla="*/ 47 w 196"/>
                <a:gd name="T49" fmla="*/ 1 h 87"/>
                <a:gd name="T50" fmla="*/ 55 w 196"/>
                <a:gd name="T51" fmla="*/ 0 h 87"/>
                <a:gd name="T52" fmla="*/ 63 w 196"/>
                <a:gd name="T53" fmla="*/ 0 h 87"/>
                <a:gd name="T54" fmla="*/ 71 w 196"/>
                <a:gd name="T55" fmla="*/ 3 h 87"/>
                <a:gd name="T56" fmla="*/ 81 w 196"/>
                <a:gd name="T57" fmla="*/ 9 h 87"/>
                <a:gd name="T58" fmla="*/ 114 w 196"/>
                <a:gd name="T59" fmla="*/ 32 h 87"/>
                <a:gd name="T60" fmla="*/ 145 w 196"/>
                <a:gd name="T61" fmla="*/ 55 h 87"/>
                <a:gd name="T62" fmla="*/ 154 w 196"/>
                <a:gd name="T63" fmla="*/ 60 h 87"/>
                <a:gd name="T64" fmla="*/ 163 w 196"/>
                <a:gd name="T65" fmla="*/ 63 h 87"/>
                <a:gd name="T66" fmla="*/ 172 w 196"/>
                <a:gd name="T67" fmla="*/ 65 h 87"/>
                <a:gd name="T68" fmla="*/ 180 w 196"/>
                <a:gd name="T69" fmla="*/ 63 h 87"/>
                <a:gd name="T70" fmla="*/ 187 w 196"/>
                <a:gd name="T71" fmla="*/ 61 h 87"/>
                <a:gd name="T72" fmla="*/ 195 w 196"/>
                <a:gd name="T73" fmla="*/ 57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6"/>
                <a:gd name="T112" fmla="*/ 0 h 87"/>
                <a:gd name="T113" fmla="*/ 196 w 196"/>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6" h="87">
                  <a:moveTo>
                    <a:pt x="195" y="57"/>
                  </a:moveTo>
                  <a:lnTo>
                    <a:pt x="192" y="60"/>
                  </a:lnTo>
                  <a:lnTo>
                    <a:pt x="191" y="63"/>
                  </a:lnTo>
                  <a:lnTo>
                    <a:pt x="189" y="65"/>
                  </a:lnTo>
                  <a:lnTo>
                    <a:pt x="186" y="68"/>
                  </a:lnTo>
                  <a:lnTo>
                    <a:pt x="183" y="72"/>
                  </a:lnTo>
                  <a:lnTo>
                    <a:pt x="180" y="74"/>
                  </a:lnTo>
                  <a:lnTo>
                    <a:pt x="177" y="77"/>
                  </a:lnTo>
                  <a:lnTo>
                    <a:pt x="171" y="80"/>
                  </a:lnTo>
                  <a:lnTo>
                    <a:pt x="165" y="82"/>
                  </a:lnTo>
                  <a:lnTo>
                    <a:pt x="161" y="85"/>
                  </a:lnTo>
                  <a:lnTo>
                    <a:pt x="156" y="85"/>
                  </a:lnTo>
                  <a:lnTo>
                    <a:pt x="152" y="85"/>
                  </a:lnTo>
                  <a:lnTo>
                    <a:pt x="147" y="86"/>
                  </a:lnTo>
                  <a:lnTo>
                    <a:pt x="143" y="85"/>
                  </a:lnTo>
                  <a:lnTo>
                    <a:pt x="140" y="84"/>
                  </a:lnTo>
                  <a:lnTo>
                    <a:pt x="136" y="83"/>
                  </a:lnTo>
                  <a:lnTo>
                    <a:pt x="132" y="81"/>
                  </a:lnTo>
                  <a:lnTo>
                    <a:pt x="126" y="78"/>
                  </a:lnTo>
                  <a:lnTo>
                    <a:pt x="121" y="74"/>
                  </a:lnTo>
                  <a:lnTo>
                    <a:pt x="94" y="54"/>
                  </a:lnTo>
                  <a:lnTo>
                    <a:pt x="65" y="34"/>
                  </a:lnTo>
                  <a:lnTo>
                    <a:pt x="60" y="31"/>
                  </a:lnTo>
                  <a:lnTo>
                    <a:pt x="56" y="28"/>
                  </a:lnTo>
                  <a:lnTo>
                    <a:pt x="52" y="25"/>
                  </a:lnTo>
                  <a:lnTo>
                    <a:pt x="47" y="24"/>
                  </a:lnTo>
                  <a:lnTo>
                    <a:pt x="42" y="21"/>
                  </a:lnTo>
                  <a:lnTo>
                    <a:pt x="37" y="21"/>
                  </a:lnTo>
                  <a:lnTo>
                    <a:pt x="33" y="20"/>
                  </a:lnTo>
                  <a:lnTo>
                    <a:pt x="29" y="20"/>
                  </a:lnTo>
                  <a:lnTo>
                    <a:pt x="24" y="20"/>
                  </a:lnTo>
                  <a:lnTo>
                    <a:pt x="21" y="21"/>
                  </a:lnTo>
                  <a:lnTo>
                    <a:pt x="17" y="23"/>
                  </a:lnTo>
                  <a:lnTo>
                    <a:pt x="12" y="24"/>
                  </a:lnTo>
                  <a:lnTo>
                    <a:pt x="9" y="24"/>
                  </a:lnTo>
                  <a:lnTo>
                    <a:pt x="5" y="26"/>
                  </a:lnTo>
                  <a:lnTo>
                    <a:pt x="3" y="28"/>
                  </a:lnTo>
                  <a:lnTo>
                    <a:pt x="0" y="29"/>
                  </a:lnTo>
                  <a:lnTo>
                    <a:pt x="1" y="27"/>
                  </a:lnTo>
                  <a:lnTo>
                    <a:pt x="1" y="25"/>
                  </a:lnTo>
                  <a:lnTo>
                    <a:pt x="3" y="24"/>
                  </a:lnTo>
                  <a:lnTo>
                    <a:pt x="5" y="21"/>
                  </a:lnTo>
                  <a:lnTo>
                    <a:pt x="7" y="20"/>
                  </a:lnTo>
                  <a:lnTo>
                    <a:pt x="9" y="18"/>
                  </a:lnTo>
                  <a:lnTo>
                    <a:pt x="14" y="16"/>
                  </a:lnTo>
                  <a:lnTo>
                    <a:pt x="20" y="13"/>
                  </a:lnTo>
                  <a:lnTo>
                    <a:pt x="29" y="9"/>
                  </a:lnTo>
                  <a:lnTo>
                    <a:pt x="35" y="6"/>
                  </a:lnTo>
                  <a:lnTo>
                    <a:pt x="43" y="3"/>
                  </a:lnTo>
                  <a:lnTo>
                    <a:pt x="47" y="1"/>
                  </a:lnTo>
                  <a:lnTo>
                    <a:pt x="51" y="1"/>
                  </a:lnTo>
                  <a:lnTo>
                    <a:pt x="55" y="0"/>
                  </a:lnTo>
                  <a:lnTo>
                    <a:pt x="59" y="0"/>
                  </a:lnTo>
                  <a:lnTo>
                    <a:pt x="63" y="0"/>
                  </a:lnTo>
                  <a:lnTo>
                    <a:pt x="67" y="2"/>
                  </a:lnTo>
                  <a:lnTo>
                    <a:pt x="71" y="3"/>
                  </a:lnTo>
                  <a:lnTo>
                    <a:pt x="76" y="6"/>
                  </a:lnTo>
                  <a:lnTo>
                    <a:pt x="81" y="9"/>
                  </a:lnTo>
                  <a:lnTo>
                    <a:pt x="87" y="12"/>
                  </a:lnTo>
                  <a:lnTo>
                    <a:pt x="114" y="32"/>
                  </a:lnTo>
                  <a:lnTo>
                    <a:pt x="139" y="50"/>
                  </a:lnTo>
                  <a:lnTo>
                    <a:pt x="145" y="55"/>
                  </a:lnTo>
                  <a:lnTo>
                    <a:pt x="150" y="57"/>
                  </a:lnTo>
                  <a:lnTo>
                    <a:pt x="154" y="60"/>
                  </a:lnTo>
                  <a:lnTo>
                    <a:pt x="159" y="61"/>
                  </a:lnTo>
                  <a:lnTo>
                    <a:pt x="163" y="63"/>
                  </a:lnTo>
                  <a:lnTo>
                    <a:pt x="168" y="64"/>
                  </a:lnTo>
                  <a:lnTo>
                    <a:pt x="172" y="65"/>
                  </a:lnTo>
                  <a:lnTo>
                    <a:pt x="176" y="64"/>
                  </a:lnTo>
                  <a:lnTo>
                    <a:pt x="180" y="63"/>
                  </a:lnTo>
                  <a:lnTo>
                    <a:pt x="185" y="62"/>
                  </a:lnTo>
                  <a:lnTo>
                    <a:pt x="187" y="61"/>
                  </a:lnTo>
                  <a:lnTo>
                    <a:pt x="191" y="59"/>
                  </a:lnTo>
                  <a:lnTo>
                    <a:pt x="195" y="57"/>
                  </a:lnTo>
                </a:path>
              </a:pathLst>
            </a:custGeom>
            <a:solidFill>
              <a:srgbClr val="FF0000"/>
            </a:solidFill>
            <a:ln w="12700" cap="rnd">
              <a:solidFill>
                <a:srgbClr val="FF0000"/>
              </a:solidFill>
              <a:round/>
              <a:headEnd/>
              <a:tailEnd/>
            </a:ln>
          </p:spPr>
          <p:txBody>
            <a:bodyPr/>
            <a:lstStyle/>
            <a:p>
              <a:endParaRPr lang="en-US"/>
            </a:p>
          </p:txBody>
        </p:sp>
        <p:sp>
          <p:nvSpPr>
            <p:cNvPr id="71740" name="Freeform 144"/>
            <p:cNvSpPr>
              <a:spLocks/>
            </p:cNvSpPr>
            <p:nvPr/>
          </p:nvSpPr>
          <p:spPr bwMode="auto">
            <a:xfrm>
              <a:off x="4874" y="1136"/>
              <a:ext cx="192" cy="82"/>
            </a:xfrm>
            <a:custGeom>
              <a:avLst/>
              <a:gdLst>
                <a:gd name="T0" fmla="*/ 191 w 192"/>
                <a:gd name="T1" fmla="*/ 57 h 82"/>
                <a:gd name="T2" fmla="*/ 188 w 192"/>
                <a:gd name="T3" fmla="*/ 61 h 82"/>
                <a:gd name="T4" fmla="*/ 183 w 192"/>
                <a:gd name="T5" fmla="*/ 67 h 82"/>
                <a:gd name="T6" fmla="*/ 175 w 192"/>
                <a:gd name="T7" fmla="*/ 73 h 82"/>
                <a:gd name="T8" fmla="*/ 163 w 192"/>
                <a:gd name="T9" fmla="*/ 77 h 82"/>
                <a:gd name="T10" fmla="*/ 153 w 192"/>
                <a:gd name="T11" fmla="*/ 80 h 82"/>
                <a:gd name="T12" fmla="*/ 145 w 192"/>
                <a:gd name="T13" fmla="*/ 81 h 82"/>
                <a:gd name="T14" fmla="*/ 138 w 192"/>
                <a:gd name="T15" fmla="*/ 79 h 82"/>
                <a:gd name="T16" fmla="*/ 130 w 192"/>
                <a:gd name="T17" fmla="*/ 76 h 82"/>
                <a:gd name="T18" fmla="*/ 120 w 192"/>
                <a:gd name="T19" fmla="*/ 70 h 82"/>
                <a:gd name="T20" fmla="*/ 65 w 192"/>
                <a:gd name="T21" fmla="*/ 32 h 82"/>
                <a:gd name="T22" fmla="*/ 54 w 192"/>
                <a:gd name="T23" fmla="*/ 26 h 82"/>
                <a:gd name="T24" fmla="*/ 45 w 192"/>
                <a:gd name="T25" fmla="*/ 22 h 82"/>
                <a:gd name="T26" fmla="*/ 36 w 192"/>
                <a:gd name="T27" fmla="*/ 19 h 82"/>
                <a:gd name="T28" fmla="*/ 28 w 192"/>
                <a:gd name="T29" fmla="*/ 19 h 82"/>
                <a:gd name="T30" fmla="*/ 20 w 192"/>
                <a:gd name="T31" fmla="*/ 19 h 82"/>
                <a:gd name="T32" fmla="*/ 11 w 192"/>
                <a:gd name="T33" fmla="*/ 22 h 82"/>
                <a:gd name="T34" fmla="*/ 5 w 192"/>
                <a:gd name="T35" fmla="*/ 24 h 82"/>
                <a:gd name="T36" fmla="*/ 0 w 192"/>
                <a:gd name="T37" fmla="*/ 28 h 82"/>
                <a:gd name="T38" fmla="*/ 2 w 192"/>
                <a:gd name="T39" fmla="*/ 23 h 82"/>
                <a:gd name="T40" fmla="*/ 4 w 192"/>
                <a:gd name="T41" fmla="*/ 20 h 82"/>
                <a:gd name="T42" fmla="*/ 9 w 192"/>
                <a:gd name="T43" fmla="*/ 17 h 82"/>
                <a:gd name="T44" fmla="*/ 19 w 192"/>
                <a:gd name="T45" fmla="*/ 11 h 82"/>
                <a:gd name="T46" fmla="*/ 34 w 192"/>
                <a:gd name="T47" fmla="*/ 5 h 82"/>
                <a:gd name="T48" fmla="*/ 45 w 192"/>
                <a:gd name="T49" fmla="*/ 1 h 82"/>
                <a:gd name="T50" fmla="*/ 54 w 192"/>
                <a:gd name="T51" fmla="*/ 0 h 82"/>
                <a:gd name="T52" fmla="*/ 62 w 192"/>
                <a:gd name="T53" fmla="*/ 0 h 82"/>
                <a:gd name="T54" fmla="*/ 71 w 192"/>
                <a:gd name="T55" fmla="*/ 3 h 82"/>
                <a:gd name="T56" fmla="*/ 80 w 192"/>
                <a:gd name="T57" fmla="*/ 8 h 82"/>
                <a:gd name="T58" fmla="*/ 113 w 192"/>
                <a:gd name="T59" fmla="*/ 31 h 82"/>
                <a:gd name="T60" fmla="*/ 143 w 192"/>
                <a:gd name="T61" fmla="*/ 51 h 82"/>
                <a:gd name="T62" fmla="*/ 152 w 192"/>
                <a:gd name="T63" fmla="*/ 56 h 82"/>
                <a:gd name="T64" fmla="*/ 161 w 192"/>
                <a:gd name="T65" fmla="*/ 59 h 82"/>
                <a:gd name="T66" fmla="*/ 170 w 192"/>
                <a:gd name="T67" fmla="*/ 60 h 82"/>
                <a:gd name="T68" fmla="*/ 178 w 192"/>
                <a:gd name="T69" fmla="*/ 60 h 82"/>
                <a:gd name="T70" fmla="*/ 185 w 192"/>
                <a:gd name="T71" fmla="*/ 57 h 82"/>
                <a:gd name="T72" fmla="*/ 189 w 192"/>
                <a:gd name="T73" fmla="*/ 52 h 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2"/>
                <a:gd name="T112" fmla="*/ 0 h 82"/>
                <a:gd name="T113" fmla="*/ 192 w 192"/>
                <a:gd name="T114" fmla="*/ 82 h 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2" h="82">
                  <a:moveTo>
                    <a:pt x="189" y="52"/>
                  </a:moveTo>
                  <a:lnTo>
                    <a:pt x="191" y="57"/>
                  </a:lnTo>
                  <a:lnTo>
                    <a:pt x="189" y="59"/>
                  </a:lnTo>
                  <a:lnTo>
                    <a:pt x="188" y="61"/>
                  </a:lnTo>
                  <a:lnTo>
                    <a:pt x="186" y="64"/>
                  </a:lnTo>
                  <a:lnTo>
                    <a:pt x="183" y="67"/>
                  </a:lnTo>
                  <a:lnTo>
                    <a:pt x="177" y="70"/>
                  </a:lnTo>
                  <a:lnTo>
                    <a:pt x="175" y="73"/>
                  </a:lnTo>
                  <a:lnTo>
                    <a:pt x="169" y="75"/>
                  </a:lnTo>
                  <a:lnTo>
                    <a:pt x="163" y="77"/>
                  </a:lnTo>
                  <a:lnTo>
                    <a:pt x="158" y="78"/>
                  </a:lnTo>
                  <a:lnTo>
                    <a:pt x="153" y="80"/>
                  </a:lnTo>
                  <a:lnTo>
                    <a:pt x="150" y="80"/>
                  </a:lnTo>
                  <a:lnTo>
                    <a:pt x="145" y="81"/>
                  </a:lnTo>
                  <a:lnTo>
                    <a:pt x="142" y="79"/>
                  </a:lnTo>
                  <a:lnTo>
                    <a:pt x="138" y="79"/>
                  </a:lnTo>
                  <a:lnTo>
                    <a:pt x="133" y="78"/>
                  </a:lnTo>
                  <a:lnTo>
                    <a:pt x="130" y="76"/>
                  </a:lnTo>
                  <a:lnTo>
                    <a:pt x="125" y="73"/>
                  </a:lnTo>
                  <a:lnTo>
                    <a:pt x="120" y="70"/>
                  </a:lnTo>
                  <a:lnTo>
                    <a:pt x="92" y="51"/>
                  </a:lnTo>
                  <a:lnTo>
                    <a:pt x="65" y="32"/>
                  </a:lnTo>
                  <a:lnTo>
                    <a:pt x="59" y="28"/>
                  </a:lnTo>
                  <a:lnTo>
                    <a:pt x="54" y="26"/>
                  </a:lnTo>
                  <a:lnTo>
                    <a:pt x="50" y="24"/>
                  </a:lnTo>
                  <a:lnTo>
                    <a:pt x="45" y="22"/>
                  </a:lnTo>
                  <a:lnTo>
                    <a:pt x="41" y="20"/>
                  </a:lnTo>
                  <a:lnTo>
                    <a:pt x="36" y="19"/>
                  </a:lnTo>
                  <a:lnTo>
                    <a:pt x="31" y="19"/>
                  </a:lnTo>
                  <a:lnTo>
                    <a:pt x="28" y="19"/>
                  </a:lnTo>
                  <a:lnTo>
                    <a:pt x="24" y="19"/>
                  </a:lnTo>
                  <a:lnTo>
                    <a:pt x="20" y="19"/>
                  </a:lnTo>
                  <a:lnTo>
                    <a:pt x="16" y="21"/>
                  </a:lnTo>
                  <a:lnTo>
                    <a:pt x="11" y="22"/>
                  </a:lnTo>
                  <a:lnTo>
                    <a:pt x="8" y="23"/>
                  </a:lnTo>
                  <a:lnTo>
                    <a:pt x="5" y="24"/>
                  </a:lnTo>
                  <a:lnTo>
                    <a:pt x="2" y="26"/>
                  </a:lnTo>
                  <a:lnTo>
                    <a:pt x="0" y="28"/>
                  </a:lnTo>
                  <a:lnTo>
                    <a:pt x="1" y="26"/>
                  </a:lnTo>
                  <a:lnTo>
                    <a:pt x="2" y="23"/>
                  </a:lnTo>
                  <a:lnTo>
                    <a:pt x="2" y="22"/>
                  </a:lnTo>
                  <a:lnTo>
                    <a:pt x="4" y="20"/>
                  </a:lnTo>
                  <a:lnTo>
                    <a:pt x="7" y="19"/>
                  </a:lnTo>
                  <a:lnTo>
                    <a:pt x="9" y="17"/>
                  </a:lnTo>
                  <a:lnTo>
                    <a:pt x="13" y="14"/>
                  </a:lnTo>
                  <a:lnTo>
                    <a:pt x="19" y="11"/>
                  </a:lnTo>
                  <a:lnTo>
                    <a:pt x="27" y="8"/>
                  </a:lnTo>
                  <a:lnTo>
                    <a:pt x="34" y="5"/>
                  </a:lnTo>
                  <a:lnTo>
                    <a:pt x="41" y="3"/>
                  </a:lnTo>
                  <a:lnTo>
                    <a:pt x="45" y="1"/>
                  </a:lnTo>
                  <a:lnTo>
                    <a:pt x="50" y="0"/>
                  </a:lnTo>
                  <a:lnTo>
                    <a:pt x="54" y="0"/>
                  </a:lnTo>
                  <a:lnTo>
                    <a:pt x="58" y="0"/>
                  </a:lnTo>
                  <a:lnTo>
                    <a:pt x="62" y="0"/>
                  </a:lnTo>
                  <a:lnTo>
                    <a:pt x="66" y="1"/>
                  </a:lnTo>
                  <a:lnTo>
                    <a:pt x="71" y="3"/>
                  </a:lnTo>
                  <a:lnTo>
                    <a:pt x="75" y="5"/>
                  </a:lnTo>
                  <a:lnTo>
                    <a:pt x="80" y="8"/>
                  </a:lnTo>
                  <a:lnTo>
                    <a:pt x="85" y="12"/>
                  </a:lnTo>
                  <a:lnTo>
                    <a:pt x="113" y="31"/>
                  </a:lnTo>
                  <a:lnTo>
                    <a:pt x="136" y="47"/>
                  </a:lnTo>
                  <a:lnTo>
                    <a:pt x="143" y="51"/>
                  </a:lnTo>
                  <a:lnTo>
                    <a:pt x="148" y="54"/>
                  </a:lnTo>
                  <a:lnTo>
                    <a:pt x="152" y="56"/>
                  </a:lnTo>
                  <a:lnTo>
                    <a:pt x="156" y="57"/>
                  </a:lnTo>
                  <a:lnTo>
                    <a:pt x="161" y="59"/>
                  </a:lnTo>
                  <a:lnTo>
                    <a:pt x="165" y="60"/>
                  </a:lnTo>
                  <a:lnTo>
                    <a:pt x="170" y="60"/>
                  </a:lnTo>
                  <a:lnTo>
                    <a:pt x="174" y="60"/>
                  </a:lnTo>
                  <a:lnTo>
                    <a:pt x="178" y="60"/>
                  </a:lnTo>
                  <a:lnTo>
                    <a:pt x="182" y="58"/>
                  </a:lnTo>
                  <a:lnTo>
                    <a:pt x="185" y="57"/>
                  </a:lnTo>
                  <a:lnTo>
                    <a:pt x="188" y="56"/>
                  </a:lnTo>
                  <a:lnTo>
                    <a:pt x="189" y="52"/>
                  </a:lnTo>
                </a:path>
              </a:pathLst>
            </a:custGeom>
            <a:solidFill>
              <a:srgbClr val="FF0000"/>
            </a:solidFill>
            <a:ln w="12700" cap="rnd">
              <a:solidFill>
                <a:srgbClr val="FF0000"/>
              </a:solidFill>
              <a:round/>
              <a:headEnd/>
              <a:tailEnd/>
            </a:ln>
          </p:spPr>
          <p:txBody>
            <a:bodyPr/>
            <a:lstStyle/>
            <a:p>
              <a:endParaRPr lang="en-US"/>
            </a:p>
          </p:txBody>
        </p:sp>
        <p:sp>
          <p:nvSpPr>
            <p:cNvPr id="71741" name="Freeform 145"/>
            <p:cNvSpPr>
              <a:spLocks/>
            </p:cNvSpPr>
            <p:nvPr/>
          </p:nvSpPr>
          <p:spPr bwMode="auto">
            <a:xfrm>
              <a:off x="4724" y="1210"/>
              <a:ext cx="193" cy="84"/>
            </a:xfrm>
            <a:custGeom>
              <a:avLst/>
              <a:gdLst>
                <a:gd name="T0" fmla="*/ 190 w 193"/>
                <a:gd name="T1" fmla="*/ 58 h 84"/>
                <a:gd name="T2" fmla="*/ 187 w 193"/>
                <a:gd name="T3" fmla="*/ 63 h 84"/>
                <a:gd name="T4" fmla="*/ 181 w 193"/>
                <a:gd name="T5" fmla="*/ 70 h 84"/>
                <a:gd name="T6" fmla="*/ 174 w 193"/>
                <a:gd name="T7" fmla="*/ 75 h 84"/>
                <a:gd name="T8" fmla="*/ 162 w 193"/>
                <a:gd name="T9" fmla="*/ 80 h 84"/>
                <a:gd name="T10" fmla="*/ 154 w 193"/>
                <a:gd name="T11" fmla="*/ 82 h 84"/>
                <a:gd name="T12" fmla="*/ 145 w 193"/>
                <a:gd name="T13" fmla="*/ 83 h 84"/>
                <a:gd name="T14" fmla="*/ 137 w 193"/>
                <a:gd name="T15" fmla="*/ 81 h 84"/>
                <a:gd name="T16" fmla="*/ 129 w 193"/>
                <a:gd name="T17" fmla="*/ 78 h 84"/>
                <a:gd name="T18" fmla="*/ 119 w 193"/>
                <a:gd name="T19" fmla="*/ 72 h 84"/>
                <a:gd name="T20" fmla="*/ 65 w 193"/>
                <a:gd name="T21" fmla="*/ 33 h 84"/>
                <a:gd name="T22" fmla="*/ 55 w 193"/>
                <a:gd name="T23" fmla="*/ 27 h 84"/>
                <a:gd name="T24" fmla="*/ 46 w 193"/>
                <a:gd name="T25" fmla="*/ 23 h 84"/>
                <a:gd name="T26" fmla="*/ 36 w 193"/>
                <a:gd name="T27" fmla="*/ 20 h 84"/>
                <a:gd name="T28" fmla="*/ 28 w 193"/>
                <a:gd name="T29" fmla="*/ 20 h 84"/>
                <a:gd name="T30" fmla="*/ 21 w 193"/>
                <a:gd name="T31" fmla="*/ 20 h 84"/>
                <a:gd name="T32" fmla="*/ 11 w 193"/>
                <a:gd name="T33" fmla="*/ 23 h 84"/>
                <a:gd name="T34" fmla="*/ 5 w 193"/>
                <a:gd name="T35" fmla="*/ 26 h 84"/>
                <a:gd name="T36" fmla="*/ 0 w 193"/>
                <a:gd name="T37" fmla="*/ 29 h 84"/>
                <a:gd name="T38" fmla="*/ 1 w 193"/>
                <a:gd name="T39" fmla="*/ 25 h 84"/>
                <a:gd name="T40" fmla="*/ 5 w 193"/>
                <a:gd name="T41" fmla="*/ 21 h 84"/>
                <a:gd name="T42" fmla="*/ 9 w 193"/>
                <a:gd name="T43" fmla="*/ 18 h 84"/>
                <a:gd name="T44" fmla="*/ 20 w 193"/>
                <a:gd name="T45" fmla="*/ 12 h 84"/>
                <a:gd name="T46" fmla="*/ 34 w 193"/>
                <a:gd name="T47" fmla="*/ 6 h 84"/>
                <a:gd name="T48" fmla="*/ 46 w 193"/>
                <a:gd name="T49" fmla="*/ 1 h 84"/>
                <a:gd name="T50" fmla="*/ 54 w 193"/>
                <a:gd name="T51" fmla="*/ 0 h 84"/>
                <a:gd name="T52" fmla="*/ 62 w 193"/>
                <a:gd name="T53" fmla="*/ 1 h 84"/>
                <a:gd name="T54" fmla="*/ 70 w 193"/>
                <a:gd name="T55" fmla="*/ 3 h 84"/>
                <a:gd name="T56" fmla="*/ 79 w 193"/>
                <a:gd name="T57" fmla="*/ 9 h 84"/>
                <a:gd name="T58" fmla="*/ 113 w 193"/>
                <a:gd name="T59" fmla="*/ 31 h 84"/>
                <a:gd name="T60" fmla="*/ 143 w 193"/>
                <a:gd name="T61" fmla="*/ 53 h 84"/>
                <a:gd name="T62" fmla="*/ 152 w 193"/>
                <a:gd name="T63" fmla="*/ 58 h 84"/>
                <a:gd name="T64" fmla="*/ 161 w 193"/>
                <a:gd name="T65" fmla="*/ 61 h 84"/>
                <a:gd name="T66" fmla="*/ 170 w 193"/>
                <a:gd name="T67" fmla="*/ 62 h 84"/>
                <a:gd name="T68" fmla="*/ 178 w 193"/>
                <a:gd name="T69" fmla="*/ 62 h 84"/>
                <a:gd name="T70" fmla="*/ 185 w 193"/>
                <a:gd name="T71" fmla="*/ 59 h 84"/>
                <a:gd name="T72" fmla="*/ 192 w 193"/>
                <a:gd name="T73" fmla="*/ 55 h 8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3"/>
                <a:gd name="T112" fmla="*/ 0 h 84"/>
                <a:gd name="T113" fmla="*/ 193 w 193"/>
                <a:gd name="T114" fmla="*/ 84 h 8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3" h="84">
                  <a:moveTo>
                    <a:pt x="192" y="55"/>
                  </a:moveTo>
                  <a:lnTo>
                    <a:pt x="190" y="58"/>
                  </a:lnTo>
                  <a:lnTo>
                    <a:pt x="189" y="61"/>
                  </a:lnTo>
                  <a:lnTo>
                    <a:pt x="187" y="63"/>
                  </a:lnTo>
                  <a:lnTo>
                    <a:pt x="184" y="66"/>
                  </a:lnTo>
                  <a:lnTo>
                    <a:pt x="181" y="70"/>
                  </a:lnTo>
                  <a:lnTo>
                    <a:pt x="177" y="72"/>
                  </a:lnTo>
                  <a:lnTo>
                    <a:pt x="174" y="75"/>
                  </a:lnTo>
                  <a:lnTo>
                    <a:pt x="168" y="77"/>
                  </a:lnTo>
                  <a:lnTo>
                    <a:pt x="162" y="80"/>
                  </a:lnTo>
                  <a:lnTo>
                    <a:pt x="158" y="81"/>
                  </a:lnTo>
                  <a:lnTo>
                    <a:pt x="154" y="82"/>
                  </a:lnTo>
                  <a:lnTo>
                    <a:pt x="150" y="82"/>
                  </a:lnTo>
                  <a:lnTo>
                    <a:pt x="145" y="83"/>
                  </a:lnTo>
                  <a:lnTo>
                    <a:pt x="142" y="82"/>
                  </a:lnTo>
                  <a:lnTo>
                    <a:pt x="137" y="81"/>
                  </a:lnTo>
                  <a:lnTo>
                    <a:pt x="134" y="80"/>
                  </a:lnTo>
                  <a:lnTo>
                    <a:pt x="129" y="78"/>
                  </a:lnTo>
                  <a:lnTo>
                    <a:pt x="124" y="76"/>
                  </a:lnTo>
                  <a:lnTo>
                    <a:pt x="119" y="72"/>
                  </a:lnTo>
                  <a:lnTo>
                    <a:pt x="92" y="53"/>
                  </a:lnTo>
                  <a:lnTo>
                    <a:pt x="65" y="33"/>
                  </a:lnTo>
                  <a:lnTo>
                    <a:pt x="59" y="30"/>
                  </a:lnTo>
                  <a:lnTo>
                    <a:pt x="55" y="27"/>
                  </a:lnTo>
                  <a:lnTo>
                    <a:pt x="50" y="25"/>
                  </a:lnTo>
                  <a:lnTo>
                    <a:pt x="46" y="23"/>
                  </a:lnTo>
                  <a:lnTo>
                    <a:pt x="40" y="21"/>
                  </a:lnTo>
                  <a:lnTo>
                    <a:pt x="36" y="20"/>
                  </a:lnTo>
                  <a:lnTo>
                    <a:pt x="32" y="19"/>
                  </a:lnTo>
                  <a:lnTo>
                    <a:pt x="28" y="20"/>
                  </a:lnTo>
                  <a:lnTo>
                    <a:pt x="24" y="20"/>
                  </a:lnTo>
                  <a:lnTo>
                    <a:pt x="21" y="20"/>
                  </a:lnTo>
                  <a:lnTo>
                    <a:pt x="16" y="22"/>
                  </a:lnTo>
                  <a:lnTo>
                    <a:pt x="11" y="23"/>
                  </a:lnTo>
                  <a:lnTo>
                    <a:pt x="8" y="24"/>
                  </a:lnTo>
                  <a:lnTo>
                    <a:pt x="5" y="26"/>
                  </a:lnTo>
                  <a:lnTo>
                    <a:pt x="2" y="27"/>
                  </a:lnTo>
                  <a:lnTo>
                    <a:pt x="0" y="29"/>
                  </a:lnTo>
                  <a:lnTo>
                    <a:pt x="0" y="27"/>
                  </a:lnTo>
                  <a:lnTo>
                    <a:pt x="1" y="25"/>
                  </a:lnTo>
                  <a:lnTo>
                    <a:pt x="3" y="23"/>
                  </a:lnTo>
                  <a:lnTo>
                    <a:pt x="5" y="21"/>
                  </a:lnTo>
                  <a:lnTo>
                    <a:pt x="6" y="19"/>
                  </a:lnTo>
                  <a:lnTo>
                    <a:pt x="9" y="18"/>
                  </a:lnTo>
                  <a:lnTo>
                    <a:pt x="14" y="15"/>
                  </a:lnTo>
                  <a:lnTo>
                    <a:pt x="20" y="12"/>
                  </a:lnTo>
                  <a:lnTo>
                    <a:pt x="28" y="9"/>
                  </a:lnTo>
                  <a:lnTo>
                    <a:pt x="34" y="6"/>
                  </a:lnTo>
                  <a:lnTo>
                    <a:pt x="41" y="3"/>
                  </a:lnTo>
                  <a:lnTo>
                    <a:pt x="46" y="1"/>
                  </a:lnTo>
                  <a:lnTo>
                    <a:pt x="50" y="0"/>
                  </a:lnTo>
                  <a:lnTo>
                    <a:pt x="54" y="0"/>
                  </a:lnTo>
                  <a:lnTo>
                    <a:pt x="59" y="0"/>
                  </a:lnTo>
                  <a:lnTo>
                    <a:pt x="62" y="1"/>
                  </a:lnTo>
                  <a:lnTo>
                    <a:pt x="66" y="2"/>
                  </a:lnTo>
                  <a:lnTo>
                    <a:pt x="70" y="3"/>
                  </a:lnTo>
                  <a:lnTo>
                    <a:pt x="75" y="6"/>
                  </a:lnTo>
                  <a:lnTo>
                    <a:pt x="79" y="9"/>
                  </a:lnTo>
                  <a:lnTo>
                    <a:pt x="85" y="12"/>
                  </a:lnTo>
                  <a:lnTo>
                    <a:pt x="113" y="31"/>
                  </a:lnTo>
                  <a:lnTo>
                    <a:pt x="136" y="49"/>
                  </a:lnTo>
                  <a:lnTo>
                    <a:pt x="143" y="53"/>
                  </a:lnTo>
                  <a:lnTo>
                    <a:pt x="148" y="56"/>
                  </a:lnTo>
                  <a:lnTo>
                    <a:pt x="152" y="58"/>
                  </a:lnTo>
                  <a:lnTo>
                    <a:pt x="156" y="59"/>
                  </a:lnTo>
                  <a:lnTo>
                    <a:pt x="161" y="61"/>
                  </a:lnTo>
                  <a:lnTo>
                    <a:pt x="166" y="62"/>
                  </a:lnTo>
                  <a:lnTo>
                    <a:pt x="170" y="62"/>
                  </a:lnTo>
                  <a:lnTo>
                    <a:pt x="174" y="62"/>
                  </a:lnTo>
                  <a:lnTo>
                    <a:pt x="178" y="62"/>
                  </a:lnTo>
                  <a:lnTo>
                    <a:pt x="182" y="60"/>
                  </a:lnTo>
                  <a:lnTo>
                    <a:pt x="185" y="59"/>
                  </a:lnTo>
                  <a:lnTo>
                    <a:pt x="188" y="57"/>
                  </a:lnTo>
                  <a:lnTo>
                    <a:pt x="192" y="55"/>
                  </a:lnTo>
                </a:path>
              </a:pathLst>
            </a:custGeom>
            <a:solidFill>
              <a:srgbClr val="FF0000"/>
            </a:solidFill>
            <a:ln w="12700" cap="rnd">
              <a:solidFill>
                <a:srgbClr val="FF0000"/>
              </a:solidFill>
              <a:round/>
              <a:headEnd/>
              <a:tailEnd/>
            </a:ln>
          </p:spPr>
          <p:txBody>
            <a:bodyPr/>
            <a:lstStyle/>
            <a:p>
              <a:endParaRPr lang="en-US"/>
            </a:p>
          </p:txBody>
        </p:sp>
      </p:grpSp>
    </p:spTree>
    <p:extLst>
      <p:ext uri="{BB962C8B-B14F-4D97-AF65-F5344CB8AC3E}">
        <p14:creationId xmlns:p14="http://schemas.microsoft.com/office/powerpoint/2010/main" val="40383072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11370</TotalTime>
  <Words>4801</Words>
  <Application>Microsoft Macintosh PowerPoint</Application>
  <PresentationFormat>On-screen Show (4:3)</PresentationFormat>
  <Paragraphs>768</Paragraphs>
  <Slides>86</Slides>
  <Notes>70</Notes>
  <HiddenSlides>18</HiddenSlides>
  <MMClips>0</MMClips>
  <ScaleCrop>false</ScaleCrop>
  <HeadingPairs>
    <vt:vector size="4" baseType="variant">
      <vt:variant>
        <vt:lpstr>Theme</vt:lpstr>
      </vt:variant>
      <vt:variant>
        <vt:i4>1</vt:i4>
      </vt:variant>
      <vt:variant>
        <vt:lpstr>Slide Titles</vt:lpstr>
      </vt:variant>
      <vt:variant>
        <vt:i4>86</vt:i4>
      </vt:variant>
    </vt:vector>
  </HeadingPairs>
  <TitlesOfParts>
    <vt:vector size="87" baseType="lpstr">
      <vt:lpstr>Office Theme</vt:lpstr>
      <vt:lpstr>4</vt:lpstr>
      <vt:lpstr>By the end of this activity…</vt:lpstr>
      <vt:lpstr>About geodesy</vt:lpstr>
      <vt:lpstr>Anatomy of a GPS station </vt:lpstr>
      <vt:lpstr>Modeling GPS</vt:lpstr>
      <vt:lpstr>GPS basics</vt:lpstr>
      <vt:lpstr>One way to find your location –   4 intersecting spheres</vt:lpstr>
      <vt:lpstr>Instantaneous positioning with GPS </vt:lpstr>
      <vt:lpstr>High-precision GPS </vt:lpstr>
      <vt:lpstr>Movement of GPS stations</vt:lpstr>
      <vt:lpstr>Movement of GPS stations</vt:lpstr>
      <vt:lpstr>Part 1: Modeling GPS</vt:lpstr>
      <vt:lpstr>PowerPoint Presentation</vt:lpstr>
      <vt:lpstr>GPS Velocity Viewer</vt:lpstr>
      <vt:lpstr>Nearby PBO GPS Stations</vt:lpstr>
      <vt:lpstr>Velocities –  North America reference frame</vt:lpstr>
      <vt:lpstr>Velocities compared to Eurasia</vt:lpstr>
      <vt:lpstr>Plate motions from another perspective: world reference frame</vt:lpstr>
      <vt:lpstr>Part 2:  Measuring movement</vt:lpstr>
      <vt:lpstr>GPS time series plots</vt:lpstr>
      <vt:lpstr>Sources of Error</vt:lpstr>
      <vt:lpstr>Which way are we going? </vt:lpstr>
      <vt:lpstr>Which way are we going?</vt:lpstr>
      <vt:lpstr>Which way are we going? </vt:lpstr>
      <vt:lpstr>Which way are we going?</vt:lpstr>
      <vt:lpstr>Time series plots</vt:lpstr>
      <vt:lpstr>Gaps in data</vt:lpstr>
      <vt:lpstr>Iceland’s GPS data </vt:lpstr>
      <vt:lpstr>Iceland’s GPS data </vt:lpstr>
      <vt:lpstr>Iceland’s GPS data</vt:lpstr>
      <vt:lpstr>Units on time series plots</vt:lpstr>
      <vt:lpstr>GPS monument HOFN: north</vt:lpstr>
      <vt:lpstr>GPS monument HOFN: north</vt:lpstr>
      <vt:lpstr>GPS monument HOFN:  east</vt:lpstr>
      <vt:lpstr>GPS monument HOFN: east</vt:lpstr>
      <vt:lpstr>GPS monument HOFN</vt:lpstr>
      <vt:lpstr>GPS monument REYK</vt:lpstr>
      <vt:lpstr>GPS monument REYK</vt:lpstr>
      <vt:lpstr>GPS monument REYK</vt:lpstr>
      <vt:lpstr>Displaying velocities on a map</vt:lpstr>
      <vt:lpstr>Are REYK and HOFN moving…</vt:lpstr>
      <vt:lpstr>What is a vector?</vt:lpstr>
      <vt:lpstr>Graph paper as a map</vt:lpstr>
      <vt:lpstr>Graph paper as a map</vt:lpstr>
      <vt:lpstr>Plotting REYK vectors</vt:lpstr>
      <vt:lpstr>Plotting REYK vectors</vt:lpstr>
      <vt:lpstr>Plotting REYK vectors</vt:lpstr>
      <vt:lpstr>Adding REYK vectors</vt:lpstr>
      <vt:lpstr>Adding vectors</vt:lpstr>
      <vt:lpstr>Mapping vectors</vt:lpstr>
      <vt:lpstr>What is happening to Iceland?</vt:lpstr>
      <vt:lpstr>What is happening to Iceland?</vt:lpstr>
      <vt:lpstr>Rifting</vt:lpstr>
      <vt:lpstr>Fissures opening</vt:lpstr>
      <vt:lpstr>Mid-Atlantic Ridge</vt:lpstr>
      <vt:lpstr>East Africa Mystery - worldview</vt:lpstr>
      <vt:lpstr>Mapping plate movement</vt:lpstr>
      <vt:lpstr>East Africa Mystery - revisited</vt:lpstr>
      <vt:lpstr>East Africa Mystery - revisited</vt:lpstr>
      <vt:lpstr>East Africa Mystery - revisited</vt:lpstr>
      <vt:lpstr>Part 3: Applying knowledge</vt:lpstr>
      <vt:lpstr>Match cars and graphs</vt:lpstr>
      <vt:lpstr>Match cars and graphs</vt:lpstr>
      <vt:lpstr>Match cars and graphs</vt:lpstr>
      <vt:lpstr>Match cars and graphs</vt:lpstr>
      <vt:lpstr>What direction is car D moving?</vt:lpstr>
      <vt:lpstr>What direction is car D moving?</vt:lpstr>
      <vt:lpstr>GPS Velocity Viewer</vt:lpstr>
      <vt:lpstr>Let’s explore</vt:lpstr>
      <vt:lpstr>Summary</vt:lpstr>
      <vt:lpstr>PowerPoint Presentation</vt:lpstr>
      <vt:lpstr>Other tools to explore</vt:lpstr>
      <vt:lpstr>Comparing Plate Movement</vt:lpstr>
      <vt:lpstr>Measuring the Crust and Mantle Move</vt:lpstr>
      <vt:lpstr>Measuring the Land Rebound (or Sink)</vt:lpstr>
      <vt:lpstr>PowerPoint Presentation</vt:lpstr>
      <vt:lpstr>PowerPoint Presentation</vt:lpstr>
      <vt:lpstr>Horizontal GPS Motions</vt:lpstr>
      <vt:lpstr>PowerPoint Presentation</vt:lpstr>
      <vt:lpstr>PowerPoint Presentation</vt:lpstr>
      <vt:lpstr>PowerPoint Presentation</vt:lpstr>
      <vt:lpstr>PowerPoint Presentation</vt:lpstr>
      <vt:lpstr>Websites shown during demonstration</vt:lpstr>
      <vt:lpstr>Websites shown during demonstration</vt:lpstr>
      <vt:lpstr>About GRACE</vt:lpstr>
      <vt:lpstr>Measuring the Plates Move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seolds</dc:creator>
  <cp:lastModifiedBy>Shelley Olds</cp:lastModifiedBy>
  <cp:revision>387</cp:revision>
  <cp:lastPrinted>2013-09-09T19:31:56Z</cp:lastPrinted>
  <dcterms:created xsi:type="dcterms:W3CDTF">2010-06-22T05:50:40Z</dcterms:created>
  <dcterms:modified xsi:type="dcterms:W3CDTF">2015-08-03T14:42:29Z</dcterms:modified>
</cp:coreProperties>
</file>