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6" name="Lisa Lone Figh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4">
    <p:pos x="6000" y="0"/>
    <p:text>http://earthlodge.net/index.php/photography/</p:text>
  </p:cm>
  <p:cm authorId="0" idx="5">
    <p:pos x="6000" y="100"/>
    <p:text>I have shared the link to download google earth pro</p:text>
  </p:cm>
  <p:cm authorId="0" idx="6">
    <p:pos x="6000" y="200"/>
    <p:text>http://google-latlong.blogspot.com/2015/01/google-earth-pro-is-now-free.html</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http://www.google.com/earth/outreach/tutorials/index.html</p:text>
  </p:cm>
  <p:cm authorId="0" idx="2">
    <p:pos x="6000" y="100"/>
    <p:text>this is just a suggestion
for later NOW that we have the question....I THINK IT IS GREAT
JUST SHARING</p:text>
  </p:cm>
  <p:cm authorId="0" idx="3">
    <p:pos x="6000" y="200"/>
    <p:text>Ok
Interpretation of situated narratives of Western and Indigenous science interaction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 name="Shape 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7" name="Shape 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5" name="Shape 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Clr>
                <a:schemeClr val="dk1"/>
              </a:buClr>
              <a:buSzPct val="100000"/>
              <a:buNone/>
              <a:defRPr sz="1800">
                <a:solidFill>
                  <a:schemeClr val="dk1"/>
                </a:solidFill>
              </a:defRPr>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www.youtube.com/watch?v=2B5nP21eq-k?hd=1&amp;autoplay=1" TargetMode="External"/><Relationship Id="rId4" Type="http://schemas.openxmlformats.org/officeDocument/2006/relationships/hyperlink" Target="https://www.youtube.com/watch?v=rlKKPQH8vj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omments" Target="../comments/comment2.xml"/><Relationship Id="rId4" Type="http://schemas.openxmlformats.org/officeDocument/2006/relationships/image" Target="../media/image12.png"/><Relationship Id="rId5"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youtube.com/watch?v=BPbHDKgBBxA" TargetMode="External"/><Relationship Id="rId4"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685800" y="1583342"/>
            <a:ext cx="7772400" cy="1159856"/>
          </a:xfrm>
          <a:prstGeom prst="rect">
            <a:avLst/>
          </a:prstGeom>
        </p:spPr>
        <p:txBody>
          <a:bodyPr anchorCtr="0" anchor="b" bIns="91425" lIns="91425" rIns="91425" tIns="91425">
            <a:noAutofit/>
          </a:bodyPr>
          <a:lstStyle/>
          <a:p>
            <a:pPr>
              <a:spcBef>
                <a:spcPts val="0"/>
              </a:spcBef>
              <a:buNone/>
            </a:pPr>
            <a:r>
              <a:rPr lang="en"/>
              <a:t>Phenology Across Minnesota</a:t>
            </a:r>
          </a:p>
        </p:txBody>
      </p:sp>
      <p:sp>
        <p:nvSpPr>
          <p:cNvPr id="31" name="Shape 31"/>
          <p:cNvSpPr txBox="1"/>
          <p:nvPr>
            <p:ph idx="1" type="subTitle"/>
          </p:nvPr>
        </p:nvSpPr>
        <p:spPr>
          <a:xfrm>
            <a:off x="685800" y="2840050"/>
            <a:ext cx="7772400" cy="1564499"/>
          </a:xfrm>
          <a:prstGeom prst="rect">
            <a:avLst/>
          </a:prstGeom>
        </p:spPr>
        <p:txBody>
          <a:bodyPr anchorCtr="0" anchor="t" bIns="91425" lIns="91425" rIns="91425" tIns="91425">
            <a:noAutofit/>
          </a:bodyPr>
          <a:lstStyle/>
          <a:p>
            <a:pPr>
              <a:spcBef>
                <a:spcPts val="0"/>
              </a:spcBef>
              <a:buNone/>
            </a:pPr>
            <a:r>
              <a:rPr lang="en"/>
              <a:t>Sharing phenological events from my place to yours.  Native science and phenology across Minnesota.</a:t>
            </a:r>
          </a:p>
        </p:txBody>
      </p:sp>
      <p:pic>
        <p:nvPicPr>
          <p:cNvPr id="32" name="Shape 32"/>
          <p:cNvPicPr preferRelativeResize="0"/>
          <p:nvPr/>
        </p:nvPicPr>
        <p:blipFill>
          <a:blip r:embed="rId4">
            <a:alphaModFix amt="22000"/>
          </a:blip>
          <a:stretch>
            <a:fillRect/>
          </a:stretch>
        </p:blipFill>
        <p:spPr>
          <a:xfrm>
            <a:off x="0" y="0"/>
            <a:ext cx="9113049" cy="51434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57200" y="205978"/>
            <a:ext cx="8229600" cy="857400"/>
          </a:xfrm>
          <a:prstGeom prst="rect">
            <a:avLst/>
          </a:prstGeom>
        </p:spPr>
        <p:txBody>
          <a:bodyPr anchorCtr="0" anchor="b" bIns="91425" lIns="91425" rIns="91425" tIns="91425">
            <a:noAutofit/>
          </a:bodyPr>
          <a:lstStyle/>
          <a:p>
            <a:pPr lvl="0" algn="ctr">
              <a:spcBef>
                <a:spcPts val="600"/>
              </a:spcBef>
              <a:buClr>
                <a:schemeClr val="dk1"/>
              </a:buClr>
              <a:buSzPct val="30555"/>
              <a:buFont typeface="Arial"/>
              <a:buNone/>
            </a:pPr>
            <a:r>
              <a:rPr lang="en"/>
              <a:t>Fall - Dagwaagin</a:t>
            </a:r>
          </a:p>
        </p:txBody>
      </p:sp>
      <p:sp>
        <p:nvSpPr>
          <p:cNvPr id="95" name="Shape 95"/>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gn="ctr">
              <a:spcBef>
                <a:spcPts val="0"/>
              </a:spcBef>
              <a:buClr>
                <a:schemeClr val="dk1"/>
              </a:buClr>
              <a:buSzPct val="45833"/>
              <a:buFont typeface="Arial"/>
              <a:buNone/>
            </a:pPr>
            <a:r>
              <a:rPr lang="en" sz="2400"/>
              <a:t>September - Waatebaagaa-giizis</a:t>
            </a:r>
          </a:p>
          <a:p>
            <a:pPr lvl="0" rtl="0" algn="ctr">
              <a:spcBef>
                <a:spcPts val="0"/>
              </a:spcBef>
              <a:buClr>
                <a:schemeClr val="dk1"/>
              </a:buClr>
              <a:buSzPct val="45833"/>
              <a:buFont typeface="Arial"/>
              <a:buNone/>
            </a:pPr>
            <a:r>
              <a:rPr lang="en" sz="2400"/>
              <a:t>(Leaves Turning Color Moon)</a:t>
            </a:r>
          </a:p>
          <a:p>
            <a:pPr lvl="0" rtl="0" algn="ctr">
              <a:spcBef>
                <a:spcPts val="0"/>
              </a:spcBef>
              <a:buClr>
                <a:schemeClr val="dk1"/>
              </a:buClr>
              <a:buSzPct val="45833"/>
              <a:buFont typeface="Arial"/>
              <a:buNone/>
            </a:pPr>
            <a:r>
              <a:rPr lang="en" sz="2400"/>
              <a:t>October - Binaakwe-giizis</a:t>
            </a:r>
          </a:p>
          <a:p>
            <a:pPr lvl="0" rtl="0" algn="ctr">
              <a:spcBef>
                <a:spcPts val="0"/>
              </a:spcBef>
              <a:buClr>
                <a:schemeClr val="dk1"/>
              </a:buClr>
              <a:buSzPct val="45833"/>
              <a:buFont typeface="Arial"/>
              <a:buNone/>
            </a:pPr>
            <a:r>
              <a:rPr lang="en" sz="2400"/>
              <a:t>(Leaves Falling Moon)</a:t>
            </a:r>
          </a:p>
          <a:p>
            <a:pPr lvl="0" rtl="0" algn="ctr">
              <a:spcBef>
                <a:spcPts val="0"/>
              </a:spcBef>
              <a:buClr>
                <a:schemeClr val="dk1"/>
              </a:buClr>
              <a:buSzPct val="45833"/>
              <a:buFont typeface="Arial"/>
              <a:buNone/>
            </a:pPr>
            <a:r>
              <a:rPr lang="en" sz="2400"/>
              <a:t>November - Gashkadino-giizis</a:t>
            </a:r>
          </a:p>
          <a:p>
            <a:pPr lvl="0" rtl="0" algn="ctr">
              <a:spcBef>
                <a:spcPts val="0"/>
              </a:spcBef>
              <a:buClr>
                <a:schemeClr val="dk1"/>
              </a:buClr>
              <a:buSzPct val="45833"/>
              <a:buFont typeface="Arial"/>
              <a:buNone/>
            </a:pPr>
            <a:r>
              <a:rPr lang="en" sz="2400"/>
              <a:t>(Freezing Over Moon)</a:t>
            </a:r>
          </a:p>
          <a:p>
            <a:pPr>
              <a:spcBef>
                <a:spcPts val="0"/>
              </a:spcBef>
              <a:buNone/>
            </a:pPr>
            <a:r>
              <a:t/>
            </a:r>
            <a:endParaRPr/>
          </a:p>
        </p:txBody>
      </p:sp>
      <p:pic>
        <p:nvPicPr>
          <p:cNvPr id="96" name="Shape 96"/>
          <p:cNvPicPr preferRelativeResize="0"/>
          <p:nvPr/>
        </p:nvPicPr>
        <p:blipFill>
          <a:blip r:embed="rId3">
            <a:alphaModFix amt="68000"/>
          </a:blip>
          <a:stretch>
            <a:fillRect/>
          </a:stretch>
        </p:blipFill>
        <p:spPr>
          <a:xfrm>
            <a:off x="6974400" y="2677950"/>
            <a:ext cx="2038350" cy="22479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nvSpPr>
        <p:spPr>
          <a:xfrm>
            <a:off x="77075" y="402525"/>
            <a:ext cx="8933999" cy="3658499"/>
          </a:xfrm>
          <a:prstGeom prst="rect">
            <a:avLst/>
          </a:prstGeom>
          <a:noFill/>
          <a:ln>
            <a:noFill/>
          </a:ln>
        </p:spPr>
        <p:txBody>
          <a:bodyPr anchorCtr="0" anchor="t" bIns="91425" lIns="91425" rIns="91425" tIns="91425">
            <a:noAutofit/>
          </a:bodyPr>
          <a:lstStyle/>
          <a:p>
            <a:pPr rtl="0">
              <a:spcBef>
                <a:spcPts val="0"/>
              </a:spcBef>
              <a:buNone/>
            </a:pPr>
            <a:r>
              <a:rPr lang="en" sz="2400"/>
              <a:t>In each season, the research partners will compare specific events in their own area and share their observations with the students in the other parts of the state.  </a:t>
            </a:r>
          </a:p>
          <a:p>
            <a:pPr rtl="0">
              <a:spcBef>
                <a:spcPts val="0"/>
              </a:spcBef>
              <a:buNone/>
            </a:pPr>
            <a:r>
              <a:t/>
            </a:r>
            <a:endParaRPr sz="2400"/>
          </a:p>
          <a:p>
            <a:pPr rtl="0">
              <a:spcBef>
                <a:spcPts val="0"/>
              </a:spcBef>
              <a:buNone/>
            </a:pPr>
            <a:r>
              <a:t/>
            </a:r>
            <a:endParaRPr sz="2400"/>
          </a:p>
          <a:p>
            <a:pPr rtl="0">
              <a:spcBef>
                <a:spcPts val="0"/>
              </a:spcBef>
              <a:buNone/>
            </a:pPr>
            <a:r>
              <a:rPr lang="en" sz="2400"/>
              <a:t>This will provide a framework for presenting Western Science and Native Science in ways that are most effective for our students.</a:t>
            </a:r>
          </a:p>
          <a:p>
            <a:pPr rtl="0">
              <a:spcBef>
                <a:spcPts val="0"/>
              </a:spcBef>
              <a:buNone/>
            </a:pPr>
            <a:r>
              <a:rPr lang="en"/>
              <a:t> </a:t>
            </a:r>
          </a:p>
          <a:p>
            <a:pPr rtl="0">
              <a:spcBef>
                <a:spcPts val="0"/>
              </a:spcBef>
              <a:buNone/>
            </a:pPr>
            <a:r>
              <a:rPr lang="en" u="sng">
                <a:solidFill>
                  <a:schemeClr val="hlink"/>
                </a:solidFill>
                <a:hlinkClick r:id="rId3"/>
              </a:rPr>
              <a:t>http://www.youtube.com/watch?v=2B5nP21eq-k?hd=1&amp;autoplay=1</a:t>
            </a:r>
          </a:p>
          <a:p>
            <a:pPr rtl="0">
              <a:spcBef>
                <a:spcPts val="0"/>
              </a:spcBef>
              <a:buNone/>
            </a:pPr>
            <a:r>
              <a:t/>
            </a:r>
            <a:endParaRPr/>
          </a:p>
          <a:p>
            <a:pPr>
              <a:spcBef>
                <a:spcPts val="0"/>
              </a:spcBef>
              <a:buNone/>
            </a:pPr>
            <a:r>
              <a:rPr lang="en" u="sng">
                <a:solidFill>
                  <a:schemeClr val="hlink"/>
                </a:solidFill>
                <a:hlinkClick r:id="rId4"/>
              </a:rPr>
              <a:t>https://www.youtube.com/watch?v=rlKKPQH8vj4</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7300650" y="2754723"/>
            <a:ext cx="1752600" cy="2279899"/>
          </a:xfrm>
          <a:prstGeom prst="rect">
            <a:avLst/>
          </a:prstGeom>
          <a:noFill/>
          <a:ln>
            <a:noFill/>
          </a:ln>
        </p:spPr>
      </p:pic>
      <p:sp>
        <p:nvSpPr>
          <p:cNvPr id="107" name="Shape 107"/>
          <p:cNvSpPr txBox="1"/>
          <p:nvPr>
            <p:ph type="title"/>
          </p:nvPr>
        </p:nvSpPr>
        <p:spPr>
          <a:xfrm>
            <a:off x="457199" y="205978"/>
            <a:ext cx="8229600" cy="857400"/>
          </a:xfrm>
          <a:prstGeom prst="rect">
            <a:avLst/>
          </a:prstGeom>
        </p:spPr>
        <p:txBody>
          <a:bodyPr anchorCtr="0" anchor="b" bIns="91425" lIns="91425" rIns="91425" tIns="91425">
            <a:noAutofit/>
          </a:bodyPr>
          <a:lstStyle/>
          <a:p>
            <a:pPr lvl="0" rtl="0" algn="ctr">
              <a:spcBef>
                <a:spcPts val="600"/>
              </a:spcBef>
              <a:buNone/>
            </a:pPr>
            <a:r>
              <a:t/>
            </a:r>
            <a:endParaRPr/>
          </a:p>
          <a:p>
            <a:pPr lvl="0" rtl="0" algn="ctr">
              <a:spcBef>
                <a:spcPts val="600"/>
              </a:spcBef>
              <a:buNone/>
            </a:pPr>
            <a:r>
              <a:t/>
            </a:r>
            <a:endParaRPr/>
          </a:p>
          <a:p>
            <a:pPr lvl="0" rtl="0" algn="ctr">
              <a:spcBef>
                <a:spcPts val="600"/>
              </a:spcBef>
              <a:buNone/>
            </a:pPr>
            <a:r>
              <a:t/>
            </a:r>
            <a:endParaRPr/>
          </a:p>
          <a:p>
            <a:pPr lvl="0" rtl="0" algn="ctr">
              <a:spcBef>
                <a:spcPts val="600"/>
              </a:spcBef>
              <a:buNone/>
            </a:pPr>
            <a:r>
              <a:t/>
            </a:r>
            <a:endParaRPr/>
          </a:p>
          <a:p>
            <a:pPr lvl="0" rtl="0" algn="ctr">
              <a:spcBef>
                <a:spcPts val="600"/>
              </a:spcBef>
              <a:buNone/>
            </a:pPr>
            <a:r>
              <a:t/>
            </a:r>
            <a:endParaRPr/>
          </a:p>
          <a:p>
            <a:pPr lvl="0" rtl="0" algn="ctr">
              <a:spcBef>
                <a:spcPts val="600"/>
              </a:spcBef>
              <a:buClr>
                <a:schemeClr val="dk1"/>
              </a:buClr>
              <a:buFont typeface="Arial"/>
              <a:buNone/>
            </a:pPr>
            <a:r>
              <a:t/>
            </a:r>
            <a:endParaRPr/>
          </a:p>
          <a:p>
            <a:pPr lvl="0" rtl="0" algn="ctr">
              <a:spcBef>
                <a:spcPts val="600"/>
              </a:spcBef>
              <a:buClr>
                <a:schemeClr val="dk1"/>
              </a:buClr>
              <a:buFont typeface="Arial"/>
              <a:buNone/>
            </a:pPr>
            <a:r>
              <a:t/>
            </a:r>
            <a:endParaRPr/>
          </a:p>
          <a:p>
            <a:pPr lvl="0" rtl="0" algn="ctr">
              <a:spcBef>
                <a:spcPts val="600"/>
              </a:spcBef>
              <a:buClr>
                <a:schemeClr val="dk1"/>
              </a:buClr>
              <a:buFont typeface="Arial"/>
              <a:buNone/>
            </a:pPr>
            <a:r>
              <a:t/>
            </a:r>
            <a:endParaRPr/>
          </a:p>
          <a:p>
            <a:pPr lvl="0" rtl="0" algn="l">
              <a:spcBef>
                <a:spcPts val="600"/>
              </a:spcBef>
              <a:buClr>
                <a:schemeClr val="dk1"/>
              </a:buClr>
              <a:buFont typeface="Arial"/>
              <a:buNone/>
            </a:pPr>
            <a:r>
              <a:t/>
            </a:r>
            <a:endParaRPr/>
          </a:p>
          <a:p>
            <a:pPr lvl="0" rtl="0">
              <a:spcBef>
                <a:spcPts val="600"/>
              </a:spcBef>
              <a:buNone/>
            </a:pPr>
            <a:r>
              <a:rPr lang="en"/>
              <a:t>Winter - Biboon</a:t>
            </a:r>
          </a:p>
        </p:txBody>
      </p:sp>
      <p:sp>
        <p:nvSpPr>
          <p:cNvPr id="108" name="Shape 108"/>
          <p:cNvSpPr txBox="1"/>
          <p:nvPr>
            <p:ph idx="1" type="body"/>
          </p:nvPr>
        </p:nvSpPr>
        <p:spPr>
          <a:xfrm>
            <a:off x="457200" y="1155575"/>
            <a:ext cx="8229600" cy="3770400"/>
          </a:xfrm>
          <a:prstGeom prst="rect">
            <a:avLst/>
          </a:prstGeom>
        </p:spPr>
        <p:txBody>
          <a:bodyPr anchorCtr="0" anchor="t" bIns="91425" lIns="91425" rIns="91425" tIns="91425">
            <a:noAutofit/>
          </a:bodyPr>
          <a:lstStyle/>
          <a:p>
            <a:pPr rtl="0" algn="ctr">
              <a:spcBef>
                <a:spcPts val="0"/>
              </a:spcBef>
              <a:buNone/>
            </a:pPr>
            <a:r>
              <a:rPr lang="en" sz="2400"/>
              <a:t>December - Manidoo-giizisoons</a:t>
            </a:r>
          </a:p>
          <a:p>
            <a:pPr lvl="0" rtl="0" algn="ctr">
              <a:spcBef>
                <a:spcPts val="0"/>
              </a:spcBef>
              <a:buNone/>
            </a:pPr>
            <a:r>
              <a:rPr lang="en" sz="2400"/>
              <a:t>(Little Spirit Moon)</a:t>
            </a:r>
          </a:p>
          <a:p>
            <a:pPr lvl="0" rtl="0" algn="ctr">
              <a:spcBef>
                <a:spcPts val="0"/>
              </a:spcBef>
              <a:buClr>
                <a:schemeClr val="dk1"/>
              </a:buClr>
              <a:buFont typeface="Arial"/>
              <a:buNone/>
            </a:pPr>
            <a:r>
              <a:t/>
            </a:r>
            <a:endParaRPr sz="2400"/>
          </a:p>
          <a:p>
            <a:pPr indent="0" marL="0" rtl="0" algn="ctr">
              <a:spcBef>
                <a:spcPts val="0"/>
              </a:spcBef>
              <a:buNone/>
            </a:pPr>
            <a:r>
              <a:rPr lang="en" sz="2400"/>
              <a:t>January - Gichi-manidoo-giizis</a:t>
            </a:r>
          </a:p>
          <a:p>
            <a:pPr indent="0" lvl="0" marL="0" rtl="0" algn="ctr">
              <a:spcBef>
                <a:spcPts val="0"/>
              </a:spcBef>
              <a:buNone/>
            </a:pPr>
            <a:r>
              <a:rPr lang="en" sz="2400"/>
              <a:t>(Great Spirit Moon)</a:t>
            </a:r>
          </a:p>
          <a:p>
            <a:pPr indent="0" lvl="0" marL="0" rtl="0" algn="ctr">
              <a:spcBef>
                <a:spcPts val="0"/>
              </a:spcBef>
              <a:buClr>
                <a:schemeClr val="dk1"/>
              </a:buClr>
              <a:buFont typeface="Arial"/>
              <a:buNone/>
            </a:pPr>
            <a:r>
              <a:t/>
            </a:r>
            <a:endParaRPr sz="2400"/>
          </a:p>
          <a:p>
            <a:pPr indent="0" lvl="0" marL="0" rtl="0" algn="ctr">
              <a:spcBef>
                <a:spcPts val="0"/>
              </a:spcBef>
              <a:buClr>
                <a:schemeClr val="dk1"/>
              </a:buClr>
              <a:buSzPct val="45833"/>
              <a:buFont typeface="Arial"/>
              <a:buNone/>
            </a:pPr>
            <a:r>
              <a:rPr lang="en" sz="2400"/>
              <a:t>February - Namebini-giizis</a:t>
            </a:r>
          </a:p>
          <a:p>
            <a:pPr indent="0" lvl="0" marL="0" rtl="0" algn="ctr">
              <a:spcBef>
                <a:spcPts val="0"/>
              </a:spcBef>
              <a:buClr>
                <a:schemeClr val="dk1"/>
              </a:buClr>
              <a:buSzPct val="45833"/>
              <a:buFont typeface="Arial"/>
              <a:buNone/>
            </a:pPr>
            <a:r>
              <a:rPr lang="en" sz="2400"/>
              <a:t>(Sucker Fish Moon)		</a:t>
            </a:r>
          </a:p>
          <a:p>
            <a:pPr>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pic>
        <p:nvPicPr>
          <p:cNvPr id="113" name="Shape 113"/>
          <p:cNvPicPr preferRelativeResize="0"/>
          <p:nvPr/>
        </p:nvPicPr>
        <p:blipFill>
          <a:blip r:embed="rId3">
            <a:alphaModFix/>
          </a:blip>
          <a:stretch>
            <a:fillRect/>
          </a:stretch>
        </p:blipFill>
        <p:spPr>
          <a:xfrm>
            <a:off x="97674" y="3519575"/>
            <a:ext cx="2040800" cy="1528650"/>
          </a:xfrm>
          <a:prstGeom prst="rect">
            <a:avLst/>
          </a:prstGeom>
          <a:noFill/>
          <a:ln>
            <a:noFill/>
          </a:ln>
        </p:spPr>
      </p:pic>
      <p:sp>
        <p:nvSpPr>
          <p:cNvPr id="114" name="Shape 114"/>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Spring - Ziigwan</a:t>
            </a:r>
          </a:p>
        </p:txBody>
      </p:sp>
      <p:sp>
        <p:nvSpPr>
          <p:cNvPr id="115" name="Shape 115"/>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lgn="ctr">
              <a:spcBef>
                <a:spcPts val="0"/>
              </a:spcBef>
              <a:buNone/>
            </a:pPr>
            <a:r>
              <a:rPr lang="en"/>
              <a:t>March - Onaabani-giizis (Crust on Snow Moon)</a:t>
            </a:r>
          </a:p>
          <a:p>
            <a:pPr rtl="0" algn="ctr">
              <a:spcBef>
                <a:spcPts val="0"/>
              </a:spcBef>
              <a:buNone/>
            </a:pPr>
            <a:r>
              <a:t/>
            </a:r>
            <a:endParaRPr/>
          </a:p>
          <a:p>
            <a:pPr rtl="0" algn="ctr">
              <a:spcBef>
                <a:spcPts val="0"/>
              </a:spcBef>
              <a:buNone/>
            </a:pPr>
            <a:r>
              <a:rPr lang="en"/>
              <a:t>April - Iskigamizige-giizis (Sap Boiling Moon)</a:t>
            </a:r>
          </a:p>
          <a:p>
            <a:pPr rtl="0" algn="ctr">
              <a:spcBef>
                <a:spcPts val="0"/>
              </a:spcBef>
              <a:buNone/>
            </a:pPr>
            <a:r>
              <a:t/>
            </a:r>
            <a:endParaRPr/>
          </a:p>
          <a:p>
            <a:pPr algn="ctr">
              <a:spcBef>
                <a:spcPts val="0"/>
              </a:spcBef>
              <a:buNone/>
            </a:pPr>
            <a:r>
              <a:rPr lang="en"/>
              <a:t>May - Zaagibaa-giizis (Budding Moon)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Summer - Niibin</a:t>
            </a:r>
          </a:p>
        </p:txBody>
      </p:sp>
      <p:sp>
        <p:nvSpPr>
          <p:cNvPr id="121" name="Shape 121"/>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lgn="ctr">
              <a:spcBef>
                <a:spcPts val="0"/>
              </a:spcBef>
              <a:buNone/>
            </a:pPr>
            <a:r>
              <a:rPr lang="en"/>
              <a:t>June - Ode’mini-giizis</a:t>
            </a:r>
          </a:p>
          <a:p>
            <a:pPr rtl="0" algn="ctr">
              <a:spcBef>
                <a:spcPts val="0"/>
              </a:spcBef>
              <a:buNone/>
            </a:pPr>
            <a:r>
              <a:rPr lang="en"/>
              <a:t>(Strawberry Moon)</a:t>
            </a:r>
          </a:p>
          <a:p>
            <a:pPr rtl="0" algn="ctr">
              <a:spcBef>
                <a:spcPts val="0"/>
              </a:spcBef>
              <a:buNone/>
            </a:pPr>
            <a:r>
              <a:rPr lang="en"/>
              <a:t>July - Miini-giizis</a:t>
            </a:r>
          </a:p>
          <a:p>
            <a:pPr rtl="0" algn="ctr">
              <a:spcBef>
                <a:spcPts val="0"/>
              </a:spcBef>
              <a:buNone/>
            </a:pPr>
            <a:r>
              <a:rPr lang="en"/>
              <a:t>(Blueberry Moon)</a:t>
            </a:r>
          </a:p>
          <a:p>
            <a:pPr rtl="0" algn="ctr">
              <a:spcBef>
                <a:spcPts val="0"/>
              </a:spcBef>
              <a:buNone/>
            </a:pPr>
            <a:r>
              <a:rPr lang="en"/>
              <a:t>August - Manoominike-giizis </a:t>
            </a:r>
          </a:p>
          <a:p>
            <a:pPr algn="ctr">
              <a:spcBef>
                <a:spcPts val="0"/>
              </a:spcBef>
              <a:buNone/>
            </a:pPr>
            <a:r>
              <a:rPr lang="en"/>
              <a:t>(Ricing Moon)</a:t>
            </a:r>
          </a:p>
        </p:txBody>
      </p:sp>
      <p:pic>
        <p:nvPicPr>
          <p:cNvPr id="122" name="Shape 122"/>
          <p:cNvPicPr preferRelativeResize="0"/>
          <p:nvPr/>
        </p:nvPicPr>
        <p:blipFill>
          <a:blip r:embed="rId3">
            <a:alphaModFix amt="60000"/>
          </a:blip>
          <a:stretch>
            <a:fillRect/>
          </a:stretch>
        </p:blipFill>
        <p:spPr>
          <a:xfrm>
            <a:off x="253750" y="424575"/>
            <a:ext cx="2286000" cy="19812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2581275" y="757237"/>
            <a:ext cx="3981450" cy="36290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Minnesota State Standards	</a:t>
            </a:r>
          </a:p>
        </p:txBody>
      </p:sp>
      <p:sp>
        <p:nvSpPr>
          <p:cNvPr id="133" name="Shape 133"/>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t>5.1.3.2.1  Describe how science and engineering are influenced by local traditions and beliefs.</a:t>
            </a:r>
          </a:p>
          <a:p>
            <a:pPr rtl="0">
              <a:spcBef>
                <a:spcPts val="0"/>
              </a:spcBef>
              <a:buNone/>
            </a:pPr>
            <a:r>
              <a:rPr lang="en" sz="1800"/>
              <a:t>5.1.3.4.2  Create and analyze different kinds of maps of the students’ communities and of Minnesota.</a:t>
            </a:r>
          </a:p>
          <a:p>
            <a:pPr rtl="0">
              <a:spcBef>
                <a:spcPts val="0"/>
              </a:spcBef>
              <a:buNone/>
            </a:pPr>
            <a:r>
              <a:t/>
            </a:r>
            <a:endParaRPr sz="600"/>
          </a:p>
          <a:p>
            <a:pPr rtl="0">
              <a:spcBef>
                <a:spcPts val="0"/>
              </a:spcBef>
              <a:buNone/>
            </a:pPr>
            <a:r>
              <a:rPr lang="en" sz="1800"/>
              <a:t>9.1.1.1.2  Science is a way of knowing about the natural world and is characterized by emperical criteria, logical argument and skeptical review. </a:t>
            </a:r>
          </a:p>
          <a:p>
            <a:pPr rtl="0">
              <a:spcBef>
                <a:spcPts val="0"/>
              </a:spcBef>
              <a:buNone/>
            </a:pPr>
            <a:r>
              <a:t/>
            </a:r>
            <a:endParaRPr sz="600"/>
          </a:p>
          <a:p>
            <a:pPr rtl="0">
              <a:spcBef>
                <a:spcPts val="0"/>
              </a:spcBef>
              <a:buNone/>
            </a:pPr>
            <a:r>
              <a:rPr lang="en" sz="1800"/>
              <a:t>9.1.3.2.1 2. Men and women throughout the history of all cultures, including Minnesota American Indian tribes and communities, have been involved in engineering design and scientific inquiry.</a:t>
            </a:r>
          </a:p>
          <a:p>
            <a:pPr rtl="0">
              <a:spcBef>
                <a:spcPts val="0"/>
              </a:spcBef>
              <a:buNone/>
            </a:pPr>
            <a:r>
              <a:t/>
            </a:r>
            <a:endParaRPr sz="600"/>
          </a:p>
          <a:p>
            <a:pPr rtl="0">
              <a:spcBef>
                <a:spcPts val="0"/>
              </a:spcBef>
              <a:buNone/>
            </a:pPr>
            <a:r>
              <a:rPr lang="en" sz="1800"/>
              <a:t>9.4.4.1.3 1. Human activity has consequences on living organisms and ecosystems. </a:t>
            </a:r>
          </a:p>
          <a:p>
            <a:pPr rtl="0">
              <a:spcBef>
                <a:spcPts val="0"/>
              </a:spcBef>
              <a:buNone/>
            </a:pPr>
            <a:r>
              <a:t/>
            </a:r>
            <a:endParaRPr sz="1800"/>
          </a:p>
          <a:p>
            <a:pPr rtl="0">
              <a:spcBef>
                <a:spcPts val="0"/>
              </a:spcBef>
              <a:buNone/>
            </a:pPr>
            <a:r>
              <a:t/>
            </a:r>
            <a:endParaRPr sz="1800"/>
          </a:p>
          <a:p>
            <a:pPr rtl="0">
              <a:spcBef>
                <a:spcPts val="0"/>
              </a:spcBef>
              <a:buNone/>
            </a:pPr>
            <a:r>
              <a:t/>
            </a:r>
            <a:endParaRPr sz="1800"/>
          </a:p>
          <a:p>
            <a:pPr rtl="0">
              <a:spcBef>
                <a:spcPts val="0"/>
              </a:spcBef>
              <a:buNone/>
            </a:pPr>
            <a:r>
              <a:t/>
            </a:r>
            <a:endParaRPr sz="2400"/>
          </a:p>
          <a:p>
            <a:pPr rtl="0">
              <a:spcBef>
                <a:spcPts val="0"/>
              </a:spcBef>
              <a:buNone/>
            </a:pPr>
            <a:r>
              <a:t/>
            </a:r>
            <a:endParaRPr sz="2400"/>
          </a:p>
          <a:p>
            <a:pPr rtl="0">
              <a:spcBef>
                <a:spcPts val="0"/>
              </a:spcBef>
              <a:buNone/>
            </a:pPr>
            <a:r>
              <a:t/>
            </a:r>
            <a:endParaRPr sz="2400"/>
          </a:p>
          <a:p>
            <a:pPr>
              <a:spcBef>
                <a:spcPts val="0"/>
              </a:spcBef>
              <a:buNone/>
            </a:pPr>
            <a:r>
              <a:t/>
            </a:r>
            <a:endParaRPr sz="240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Additional Resources</a:t>
            </a:r>
          </a:p>
        </p:txBody>
      </p:sp>
      <p:sp>
        <p:nvSpPr>
          <p:cNvPr id="139" name="Shape 139"/>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G-WOW </a:t>
            </a:r>
          </a:p>
          <a:p>
            <a:pPr rtl="0">
              <a:spcBef>
                <a:spcPts val="0"/>
              </a:spcBef>
              <a:buNone/>
            </a:pPr>
            <a:r>
              <a:rPr lang="en"/>
              <a:t>http://www.g-wow.org/en-us/default.aspx</a:t>
            </a:r>
          </a:p>
          <a:p>
            <a:pPr rtl="0">
              <a:spcBef>
                <a:spcPts val="0"/>
              </a:spcBef>
              <a:buNone/>
            </a:pPr>
            <a:r>
              <a:t/>
            </a:r>
            <a:endParaRPr/>
          </a:p>
          <a:p>
            <a:pPr rtl="0">
              <a:spcBef>
                <a:spcPts val="0"/>
              </a:spcBef>
              <a:buNone/>
            </a:pPr>
            <a:r>
              <a:rPr lang="en"/>
              <a:t>Jeffer's Foundation</a:t>
            </a:r>
          </a:p>
          <a:p>
            <a:pPr>
              <a:spcBef>
                <a:spcPts val="0"/>
              </a:spcBef>
              <a:buNone/>
            </a:pPr>
            <a:r>
              <a:rPr lang="en"/>
              <a:t>http://www.jeffersfoundation.org </a:t>
            </a:r>
          </a:p>
        </p:txBody>
      </p:sp>
      <p:pic>
        <p:nvPicPr>
          <p:cNvPr id="140" name="Shape 140"/>
          <p:cNvPicPr preferRelativeResize="0"/>
          <p:nvPr/>
        </p:nvPicPr>
        <p:blipFill>
          <a:blip r:embed="rId4">
            <a:alphaModFix/>
          </a:blip>
          <a:stretch>
            <a:fillRect/>
          </a:stretch>
        </p:blipFill>
        <p:spPr>
          <a:xfrm>
            <a:off x="2260600" y="1282700"/>
            <a:ext cx="5486400" cy="647700"/>
          </a:xfrm>
          <a:prstGeom prst="rect">
            <a:avLst/>
          </a:prstGeom>
          <a:noFill/>
          <a:ln>
            <a:noFill/>
          </a:ln>
        </p:spPr>
      </p:pic>
      <p:pic>
        <p:nvPicPr>
          <p:cNvPr id="141" name="Shape 141"/>
          <p:cNvPicPr preferRelativeResize="0"/>
          <p:nvPr/>
        </p:nvPicPr>
        <p:blipFill>
          <a:blip r:embed="rId5">
            <a:alphaModFix/>
          </a:blip>
          <a:stretch>
            <a:fillRect/>
          </a:stretch>
        </p:blipFill>
        <p:spPr>
          <a:xfrm>
            <a:off x="6070600" y="2895600"/>
            <a:ext cx="1676400" cy="12954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x="0" y="0"/>
          <a:ext cx="0" cy="0"/>
          <a:chOff x="0" y="0"/>
          <a:chExt cx="0" cy="0"/>
        </a:xfrm>
      </p:grpSpPr>
      <p:sp>
        <p:nvSpPr>
          <p:cNvPr id="37" name="Shape 3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Our Essential Question</a:t>
            </a:r>
          </a:p>
        </p:txBody>
      </p:sp>
      <p:sp>
        <p:nvSpPr>
          <p:cNvPr id="38" name="Shape 38"/>
          <p:cNvSpPr txBox="1"/>
          <p:nvPr/>
        </p:nvSpPr>
        <p:spPr>
          <a:xfrm>
            <a:off x="190321" y="1223650"/>
            <a:ext cx="7735199" cy="2199899"/>
          </a:xfrm>
          <a:prstGeom prst="rect">
            <a:avLst/>
          </a:prstGeom>
          <a:noFill/>
          <a:ln>
            <a:noFill/>
          </a:ln>
        </p:spPr>
        <p:txBody>
          <a:bodyPr anchorCtr="0" anchor="t" bIns="91425" lIns="91425" rIns="91425" tIns="91425">
            <a:noAutofit/>
          </a:bodyPr>
          <a:lstStyle/>
          <a:p>
            <a:pPr>
              <a:spcBef>
                <a:spcPts val="0"/>
              </a:spcBef>
              <a:buNone/>
            </a:pPr>
            <a:r>
              <a:rPr lang="en" sz="2800"/>
              <a:t>How can our students use place based data collection, observation, and story sharing to interpret natural events from the perspectives of both Indigenous and Western Science?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57200" y="77174"/>
            <a:ext cx="8229600" cy="614999"/>
          </a:xfrm>
          <a:prstGeom prst="rect">
            <a:avLst/>
          </a:prstGeom>
        </p:spPr>
        <p:txBody>
          <a:bodyPr anchorCtr="0" anchor="b" bIns="91425" lIns="91425" rIns="91425" tIns="91425">
            <a:noAutofit/>
          </a:bodyPr>
          <a:lstStyle/>
          <a:p>
            <a:pPr>
              <a:spcBef>
                <a:spcPts val="0"/>
              </a:spcBef>
              <a:buNone/>
            </a:pPr>
            <a:r>
              <a:rPr lang="en"/>
              <a:t>Our Places</a:t>
            </a:r>
          </a:p>
        </p:txBody>
      </p:sp>
      <p:pic>
        <p:nvPicPr>
          <p:cNvPr id="44" name="Shape 44"/>
          <p:cNvPicPr preferRelativeResize="0"/>
          <p:nvPr/>
        </p:nvPicPr>
        <p:blipFill>
          <a:blip r:embed="rId3">
            <a:alphaModFix/>
          </a:blip>
          <a:stretch>
            <a:fillRect/>
          </a:stretch>
        </p:blipFill>
        <p:spPr>
          <a:xfrm>
            <a:off x="600075" y="700087"/>
            <a:ext cx="7943850" cy="43529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Potential Shared Events:</a:t>
            </a:r>
          </a:p>
        </p:txBody>
      </p:sp>
      <p:sp>
        <p:nvSpPr>
          <p:cNvPr id="50" name="Shape 50"/>
          <p:cNvSpPr txBox="1"/>
          <p:nvPr>
            <p:ph idx="1" type="body"/>
          </p:nvPr>
        </p:nvSpPr>
        <p:spPr>
          <a:xfrm>
            <a:off x="457200" y="1063375"/>
            <a:ext cx="8229600" cy="3725699"/>
          </a:xfrm>
          <a:prstGeom prst="rect">
            <a:avLst/>
          </a:prstGeom>
        </p:spPr>
        <p:txBody>
          <a:bodyPr anchorCtr="0" anchor="t" bIns="91425" lIns="91425" rIns="91425" tIns="91425">
            <a:noAutofit/>
          </a:bodyPr>
          <a:lstStyle/>
          <a:p>
            <a:pPr indent="-419100" lvl="0" marL="457200" rtl="0">
              <a:spcBef>
                <a:spcPts val="0"/>
              </a:spcBef>
              <a:buClr>
                <a:srgbClr val="000000"/>
              </a:buClr>
              <a:buSzPct val="100000"/>
              <a:buFont typeface="Arial"/>
              <a:buChar char="●"/>
            </a:pPr>
            <a:r>
              <a:rPr lang="en"/>
              <a:t>Ice in on local lake</a:t>
            </a:r>
          </a:p>
          <a:p>
            <a:pPr indent="-419100" lvl="0" marL="457200" rtl="0">
              <a:spcBef>
                <a:spcPts val="0"/>
              </a:spcBef>
              <a:buClr>
                <a:srgbClr val="000000"/>
              </a:buClr>
              <a:buSzPct val="100000"/>
              <a:buFont typeface="Arial"/>
              <a:buChar char="●"/>
            </a:pPr>
            <a:r>
              <a:rPr lang="en"/>
              <a:t>Ice out on local lake</a:t>
            </a:r>
          </a:p>
          <a:p>
            <a:pPr indent="-419100" lvl="0" marL="457200" rtl="0">
              <a:spcBef>
                <a:spcPts val="0"/>
              </a:spcBef>
              <a:buClr>
                <a:srgbClr val="000000"/>
              </a:buClr>
              <a:buSzPct val="100000"/>
              <a:buFont typeface="Arial"/>
              <a:buChar char="●"/>
            </a:pPr>
            <a:r>
              <a:rPr lang="en"/>
              <a:t>Sugar maple: bud to full leaf, including sap </a:t>
            </a:r>
          </a:p>
          <a:p>
            <a:pPr indent="-419100" lvl="0" marL="457200" rtl="0">
              <a:spcBef>
                <a:spcPts val="0"/>
              </a:spcBef>
              <a:buClr>
                <a:srgbClr val="000000"/>
              </a:buClr>
              <a:buSzPct val="100000"/>
              <a:buFont typeface="Arial"/>
              <a:buChar char="●"/>
            </a:pPr>
            <a:r>
              <a:rPr lang="en"/>
              <a:t>Wild rice gathering and processing</a:t>
            </a:r>
          </a:p>
          <a:p>
            <a:pPr indent="-419100" lvl="0" marL="457200" rtl="0">
              <a:spcBef>
                <a:spcPts val="0"/>
              </a:spcBef>
              <a:buClr>
                <a:srgbClr val="000000"/>
              </a:buClr>
              <a:buSzPct val="100000"/>
              <a:buFont typeface="Arial"/>
              <a:buChar char="●"/>
            </a:pPr>
            <a:r>
              <a:rPr lang="en"/>
              <a:t>Blueberry picking</a:t>
            </a:r>
          </a:p>
          <a:p>
            <a:pPr indent="-419100" lvl="0" marL="457200">
              <a:spcBef>
                <a:spcPts val="0"/>
              </a:spcBef>
              <a:buClr>
                <a:srgbClr val="000000"/>
              </a:buClr>
              <a:buSzPct val="100000"/>
              <a:buFont typeface="Arial"/>
              <a:buChar char="●"/>
            </a:pPr>
            <a:r>
              <a:rPr lang="en"/>
              <a:t>Mississippi River</a:t>
            </a:r>
          </a:p>
        </p:txBody>
      </p:sp>
      <p:pic>
        <p:nvPicPr>
          <p:cNvPr id="51" name="Shape 51"/>
          <p:cNvPicPr preferRelativeResize="0"/>
          <p:nvPr/>
        </p:nvPicPr>
        <p:blipFill>
          <a:blip r:embed="rId3">
            <a:alphaModFix amt="83000"/>
          </a:blip>
          <a:stretch>
            <a:fillRect/>
          </a:stretch>
        </p:blipFill>
        <p:spPr>
          <a:xfrm>
            <a:off x="6919300" y="112837"/>
            <a:ext cx="2095500" cy="2181225"/>
          </a:xfrm>
          <a:prstGeom prst="rect">
            <a:avLst/>
          </a:prstGeom>
          <a:noFill/>
          <a:ln>
            <a:noFill/>
          </a:ln>
        </p:spPr>
      </p:pic>
      <p:sp>
        <p:nvSpPr>
          <p:cNvPr id="52" name="Shape 52"/>
          <p:cNvSpPr txBox="1"/>
          <p:nvPr/>
        </p:nvSpPr>
        <p:spPr>
          <a:xfrm>
            <a:off x="670560" y="2116582"/>
            <a:ext cx="7803000" cy="910200"/>
          </a:xfrm>
          <a:prstGeom prst="rect">
            <a:avLst/>
          </a:prstGeom>
          <a:noFill/>
          <a:ln>
            <a:noFill/>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x="0" y="0"/>
          <a:ext cx="0" cy="0"/>
          <a:chOff x="0" y="0"/>
          <a:chExt cx="0" cy="0"/>
        </a:xfrm>
      </p:grpSpPr>
      <p:sp>
        <p:nvSpPr>
          <p:cNvPr id="57" name="Shape 5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Data Sharing</a:t>
            </a:r>
          </a:p>
        </p:txBody>
      </p:sp>
      <p:sp>
        <p:nvSpPr>
          <p:cNvPr id="58" name="Shape 58"/>
          <p:cNvSpPr txBox="1"/>
          <p:nvPr>
            <p:ph idx="1" type="body"/>
          </p:nvPr>
        </p:nvSpPr>
        <p:spPr>
          <a:xfrm>
            <a:off x="457200" y="968125"/>
            <a:ext cx="8229600" cy="3725699"/>
          </a:xfrm>
          <a:prstGeom prst="rect">
            <a:avLst/>
          </a:prstGeom>
        </p:spPr>
        <p:txBody>
          <a:bodyPr anchorCtr="0" anchor="t" bIns="91425" lIns="91425" rIns="91425" tIns="91425">
            <a:noAutofit/>
          </a:bodyPr>
          <a:lstStyle/>
          <a:p>
            <a:pPr rtl="0">
              <a:spcBef>
                <a:spcPts val="0"/>
              </a:spcBef>
              <a:buNone/>
            </a:pPr>
            <a:r>
              <a:rPr lang="en"/>
              <a:t>Nature’s Notebook - MN Phenology Network</a:t>
            </a:r>
          </a:p>
          <a:p>
            <a:pPr rtl="0">
              <a:spcBef>
                <a:spcPts val="0"/>
              </a:spcBef>
              <a:buNone/>
            </a:pPr>
            <a:r>
              <a:rPr lang="en"/>
              <a:t>Project Bud Burst</a:t>
            </a:r>
          </a:p>
          <a:p>
            <a:pPr rtl="0">
              <a:spcBef>
                <a:spcPts val="0"/>
              </a:spcBef>
              <a:buNone/>
            </a:pPr>
            <a:r>
              <a:rPr lang="en"/>
              <a:t>Google Earth using Landsat data</a:t>
            </a:r>
          </a:p>
          <a:p>
            <a:pPr>
              <a:spcBef>
                <a:spcPts val="0"/>
              </a:spcBef>
              <a:buNone/>
            </a:pPr>
            <a:r>
              <a:rPr lang="en"/>
              <a:t>Skype</a:t>
            </a:r>
          </a:p>
        </p:txBody>
      </p:sp>
      <p:pic>
        <p:nvPicPr>
          <p:cNvPr id="59" name="Shape 59"/>
          <p:cNvPicPr preferRelativeResize="0"/>
          <p:nvPr/>
        </p:nvPicPr>
        <p:blipFill>
          <a:blip r:embed="rId3">
            <a:alphaModFix/>
          </a:blip>
          <a:stretch>
            <a:fillRect/>
          </a:stretch>
        </p:blipFill>
        <p:spPr>
          <a:xfrm>
            <a:off x="5454712" y="2985050"/>
            <a:ext cx="3248025" cy="14097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idx="1" type="subTitle"/>
          </p:nvPr>
        </p:nvSpPr>
        <p:spPr>
          <a:xfrm>
            <a:off x="685800" y="2840053"/>
            <a:ext cx="7772400" cy="784799"/>
          </a:xfrm>
          <a:prstGeom prst="rect">
            <a:avLst/>
          </a:prstGeom>
        </p:spPr>
        <p:txBody>
          <a:bodyPr anchorCtr="0" anchor="t" bIns="91425" lIns="91425" rIns="91425" tIns="91425">
            <a:noAutofit/>
          </a:bodyPr>
          <a:lstStyle/>
          <a:p>
            <a:pPr>
              <a:spcBef>
                <a:spcPts val="0"/>
              </a:spcBef>
              <a:buNone/>
            </a:pPr>
            <a:r>
              <a:rPr lang="en" u="sng">
                <a:solidFill>
                  <a:schemeClr val="hlink"/>
                </a:solidFill>
                <a:hlinkClick r:id="rId3"/>
              </a:rPr>
              <a:t>https://www.youtube.com/watch?v=BPbHDKgBBxA</a:t>
            </a:r>
          </a:p>
        </p:txBody>
      </p:sp>
      <p:sp>
        <p:nvSpPr>
          <p:cNvPr id="65" name="Shape 65"/>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rPr lang="en"/>
              <a:t>What is Landsat</a:t>
            </a:r>
          </a:p>
        </p:txBody>
      </p:sp>
      <p:pic>
        <p:nvPicPr>
          <p:cNvPr id="66" name="Shape 66"/>
          <p:cNvPicPr preferRelativeResize="0"/>
          <p:nvPr/>
        </p:nvPicPr>
        <p:blipFill>
          <a:blip r:embed="rId4">
            <a:alphaModFix/>
          </a:blip>
          <a:stretch>
            <a:fillRect/>
          </a:stretch>
        </p:blipFill>
        <p:spPr>
          <a:xfrm>
            <a:off x="3379775" y="305350"/>
            <a:ext cx="2351624" cy="16689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t/>
            </a:r>
            <a:endParaRPr/>
          </a:p>
        </p:txBody>
      </p:sp>
      <p:sp>
        <p:nvSpPr>
          <p:cNvPr id="72" name="Shape 72"/>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solidFill>
                <a:srgbClr val="F3F3F3"/>
              </a:solidFill>
            </a:endParaRPr>
          </a:p>
        </p:txBody>
      </p:sp>
      <p:pic>
        <p:nvPicPr>
          <p:cNvPr id="73" name="Shape 73"/>
          <p:cNvPicPr preferRelativeResize="0"/>
          <p:nvPr/>
        </p:nvPicPr>
        <p:blipFill>
          <a:blip r:embed="rId3">
            <a:alphaModFix/>
          </a:blip>
          <a:stretch>
            <a:fillRect/>
          </a:stretch>
        </p:blipFill>
        <p:spPr>
          <a:xfrm>
            <a:off x="384950" y="185025"/>
            <a:ext cx="8301849" cy="4873825"/>
          </a:xfrm>
          <a:prstGeom prst="rect">
            <a:avLst/>
          </a:prstGeom>
          <a:noFill/>
          <a:ln>
            <a:noFill/>
          </a:ln>
        </p:spPr>
      </p:pic>
      <p:sp>
        <p:nvSpPr>
          <p:cNvPr id="74" name="Shape 74"/>
          <p:cNvSpPr txBox="1"/>
          <p:nvPr/>
        </p:nvSpPr>
        <p:spPr>
          <a:xfrm>
            <a:off x="518825" y="286250"/>
            <a:ext cx="3899999" cy="2620800"/>
          </a:xfrm>
          <a:prstGeom prst="rect">
            <a:avLst/>
          </a:prstGeom>
          <a:noFill/>
          <a:ln>
            <a:noFill/>
          </a:ln>
        </p:spPr>
        <p:txBody>
          <a:bodyPr anchorCtr="0" anchor="t" bIns="91425" lIns="91425" rIns="91425" tIns="91425">
            <a:noAutofit/>
          </a:bodyPr>
          <a:lstStyle/>
          <a:p>
            <a:pPr rtl="0">
              <a:spcBef>
                <a:spcPts val="0"/>
              </a:spcBef>
              <a:buNone/>
            </a:pPr>
            <a:r>
              <a:rPr lang="en">
                <a:solidFill>
                  <a:srgbClr val="F3F3F3"/>
                </a:solidFill>
              </a:rPr>
              <a:t>Our communities are tied together by the Mississippi River (Misiziibing).  The river is a common “place” (danakamigizi) that all of the students have their own unique understanding of.</a:t>
            </a:r>
          </a:p>
          <a:p>
            <a:pPr rtl="0">
              <a:spcBef>
                <a:spcPts val="0"/>
              </a:spcBef>
              <a:buNone/>
            </a:pPr>
            <a:r>
              <a:t/>
            </a:r>
            <a:endParaRPr>
              <a:solidFill>
                <a:srgbClr val="F3F3F3"/>
              </a:solidFill>
            </a:endParaRPr>
          </a:p>
          <a:p>
            <a:pPr>
              <a:spcBef>
                <a:spcPts val="0"/>
              </a:spcBef>
              <a:buNone/>
            </a:pPr>
            <a:r>
              <a:rPr lang="en">
                <a:solidFill>
                  <a:srgbClr val="F3F3F3"/>
                </a:solidFill>
              </a:rPr>
              <a:t>Students will use Google Earth Pro and Landsat data to define and share their Place with their research partners around Minnesota.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Phenology Defined	</a:t>
            </a:r>
          </a:p>
        </p:txBody>
      </p:sp>
      <p:sp>
        <p:nvSpPr>
          <p:cNvPr id="80" name="Shape 80"/>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The relation between climate and </a:t>
            </a:r>
          </a:p>
          <a:p>
            <a:pPr rtl="0">
              <a:spcBef>
                <a:spcPts val="0"/>
              </a:spcBef>
              <a:buNone/>
            </a:pPr>
            <a:r>
              <a:rPr lang="en"/>
              <a:t>periodic biological phenomena.</a:t>
            </a:r>
          </a:p>
          <a:p>
            <a:pPr rtl="0">
              <a:spcBef>
                <a:spcPts val="0"/>
              </a:spcBef>
              <a:buNone/>
            </a:pPr>
            <a:r>
              <a:t/>
            </a:r>
            <a:endParaRPr/>
          </a:p>
          <a:p>
            <a:pPr rtl="0">
              <a:spcBef>
                <a:spcPts val="0"/>
              </a:spcBef>
              <a:buNone/>
            </a:pPr>
            <a:r>
              <a:rPr lang="en" sz="2400"/>
              <a:t>For example:  Birds migrating or flowers blooming</a:t>
            </a:r>
          </a:p>
          <a:p>
            <a:pPr rtl="0">
              <a:spcBef>
                <a:spcPts val="0"/>
              </a:spcBef>
              <a:buNone/>
            </a:pPr>
            <a:r>
              <a:t/>
            </a:r>
            <a:endParaRPr sz="2400"/>
          </a:p>
          <a:p>
            <a:pPr rtl="0">
              <a:spcBef>
                <a:spcPts val="0"/>
              </a:spcBef>
              <a:buNone/>
            </a:pPr>
            <a:r>
              <a:rPr lang="en" sz="2400"/>
              <a:t>In Ojibwemowin:  azhigwa (at this time)</a:t>
            </a:r>
          </a:p>
          <a:p>
            <a:pPr>
              <a:spcBef>
                <a:spcPts val="0"/>
              </a:spcBef>
              <a:buNone/>
            </a:pPr>
            <a:r>
              <a:t/>
            </a:r>
            <a:endParaRPr sz="2400"/>
          </a:p>
        </p:txBody>
      </p:sp>
      <p:pic>
        <p:nvPicPr>
          <p:cNvPr id="81" name="Shape 81"/>
          <p:cNvPicPr preferRelativeResize="0"/>
          <p:nvPr/>
        </p:nvPicPr>
        <p:blipFill>
          <a:blip r:embed="rId3">
            <a:alphaModFix/>
          </a:blip>
          <a:stretch>
            <a:fillRect/>
          </a:stretch>
        </p:blipFill>
        <p:spPr>
          <a:xfrm>
            <a:off x="6843373" y="3406423"/>
            <a:ext cx="2190250" cy="1590625"/>
          </a:xfrm>
          <a:prstGeom prst="rect">
            <a:avLst/>
          </a:prstGeom>
          <a:noFill/>
          <a:ln>
            <a:noFill/>
          </a:ln>
        </p:spPr>
      </p:pic>
      <p:pic>
        <p:nvPicPr>
          <p:cNvPr id="82" name="Shape 82"/>
          <p:cNvPicPr preferRelativeResize="0"/>
          <p:nvPr/>
        </p:nvPicPr>
        <p:blipFill>
          <a:blip r:embed="rId4">
            <a:alphaModFix/>
          </a:blip>
          <a:stretch>
            <a:fillRect/>
          </a:stretch>
        </p:blipFill>
        <p:spPr>
          <a:xfrm>
            <a:off x="7123625" y="127725"/>
            <a:ext cx="1833800" cy="26477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57200" y="217153"/>
            <a:ext cx="8229600" cy="857400"/>
          </a:xfrm>
          <a:prstGeom prst="rect">
            <a:avLst/>
          </a:prstGeom>
        </p:spPr>
        <p:txBody>
          <a:bodyPr anchorCtr="0" anchor="b" bIns="91425" lIns="91425" rIns="91425" tIns="91425">
            <a:noAutofit/>
          </a:bodyPr>
          <a:lstStyle/>
          <a:p>
            <a:pPr>
              <a:spcBef>
                <a:spcPts val="0"/>
              </a:spcBef>
              <a:buNone/>
            </a:pPr>
            <a:r>
              <a:rPr lang="en"/>
              <a:t>Seasons</a:t>
            </a:r>
          </a:p>
        </p:txBody>
      </p:sp>
      <p:pic>
        <p:nvPicPr>
          <p:cNvPr id="88" name="Shape 88"/>
          <p:cNvPicPr preferRelativeResize="0"/>
          <p:nvPr/>
        </p:nvPicPr>
        <p:blipFill>
          <a:blip r:embed="rId3">
            <a:alphaModFix amt="21000"/>
          </a:blip>
          <a:stretch>
            <a:fillRect/>
          </a:stretch>
        </p:blipFill>
        <p:spPr>
          <a:xfrm>
            <a:off x="2266275" y="193800"/>
            <a:ext cx="4873500" cy="4873500"/>
          </a:xfrm>
          <a:prstGeom prst="rect">
            <a:avLst/>
          </a:prstGeom>
          <a:noFill/>
          <a:ln>
            <a:noFill/>
          </a:ln>
        </p:spPr>
      </p:pic>
      <p:sp>
        <p:nvSpPr>
          <p:cNvPr id="89" name="Shape 89"/>
          <p:cNvSpPr txBox="1"/>
          <p:nvPr>
            <p:ph idx="1" type="body"/>
          </p:nvPr>
        </p:nvSpPr>
        <p:spPr>
          <a:xfrm>
            <a:off x="65875" y="1016425"/>
            <a:ext cx="9023400" cy="3909299"/>
          </a:xfrm>
          <a:prstGeom prst="rect">
            <a:avLst/>
          </a:prstGeom>
        </p:spPr>
        <p:txBody>
          <a:bodyPr anchorCtr="0" anchor="t" bIns="91425" lIns="91425" rIns="91425" tIns="91425">
            <a:noAutofit/>
          </a:bodyPr>
          <a:lstStyle/>
          <a:p>
            <a:pPr lvl="0" rtl="0">
              <a:spcBef>
                <a:spcPts val="0"/>
              </a:spcBef>
              <a:buNone/>
            </a:pPr>
            <a:r>
              <a:rPr lang="en" sz="2400"/>
              <a:t>Months of the year are often named by many Indigenous tribes for the activities that took place during that time.  In a sense, this is a type of verbal phenology in the oral traditions.  For the Ojibwe of Minnesota the changes in the natural world that take place with the changes of the seasons where closely observed and signified the time to move or take action.</a:t>
            </a:r>
          </a:p>
          <a:p>
            <a:pPr lvl="0" rtl="0">
              <a:spcBef>
                <a:spcPts val="0"/>
              </a:spcBef>
              <a:buNone/>
            </a:pPr>
            <a:r>
              <a:t/>
            </a:r>
            <a:endParaRPr sz="1800"/>
          </a:p>
          <a:p>
            <a:pPr lvl="0" rtl="0">
              <a:spcBef>
                <a:spcPts val="0"/>
              </a:spcBef>
              <a:buNone/>
            </a:pPr>
            <a:r>
              <a:rPr lang="en" sz="2400"/>
              <a:t>Students of all cultures are encouraged to share the seasonal traditions and words associated with their own cultural teachings as they pertain to the environment and personal observations.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