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unknown"/>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 id="2147483985" r:id="rId2"/>
  </p:sldMasterIdLst>
  <p:notesMasterIdLst>
    <p:notesMasterId r:id="rId31"/>
  </p:notesMasterIdLst>
  <p:handoutMasterIdLst>
    <p:handoutMasterId r:id="rId32"/>
  </p:handoutMasterIdLst>
  <p:sldIdLst>
    <p:sldId id="316" r:id="rId3"/>
    <p:sldId id="476" r:id="rId4"/>
    <p:sldId id="462" r:id="rId5"/>
    <p:sldId id="463" r:id="rId6"/>
    <p:sldId id="464" r:id="rId7"/>
    <p:sldId id="465" r:id="rId8"/>
    <p:sldId id="466" r:id="rId9"/>
    <p:sldId id="479" r:id="rId10"/>
    <p:sldId id="406" r:id="rId11"/>
    <p:sldId id="483" r:id="rId12"/>
    <p:sldId id="323" r:id="rId13"/>
    <p:sldId id="353" r:id="rId14"/>
    <p:sldId id="432" r:id="rId15"/>
    <p:sldId id="484" r:id="rId16"/>
    <p:sldId id="481" r:id="rId17"/>
    <p:sldId id="444" r:id="rId18"/>
    <p:sldId id="471" r:id="rId19"/>
    <p:sldId id="473" r:id="rId20"/>
    <p:sldId id="488" r:id="rId21"/>
    <p:sldId id="474" r:id="rId22"/>
    <p:sldId id="475" r:id="rId23"/>
    <p:sldId id="486" r:id="rId24"/>
    <p:sldId id="487" r:id="rId25"/>
    <p:sldId id="477" r:id="rId26"/>
    <p:sldId id="420" r:id="rId27"/>
    <p:sldId id="421" r:id="rId28"/>
    <p:sldId id="485" r:id="rId29"/>
    <p:sldId id="422" r:id="rId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B2"/>
    <a:srgbClr val="FF0000"/>
    <a:srgbClr val="1C0BFF"/>
    <a:srgbClr val="0000FF"/>
    <a:srgbClr val="000080"/>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06" autoAdjust="0"/>
  </p:normalViewPr>
  <p:slideViewPr>
    <p:cSldViewPr>
      <p:cViewPr varScale="1">
        <p:scale>
          <a:sx n="47" d="100"/>
          <a:sy n="47" d="100"/>
        </p:scale>
        <p:origin x="-155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DD7FF58-1FC8-1F44-98E0-643E678F728D}" type="datetimeFigureOut">
              <a:rPr lang="en-US" smtClean="0"/>
              <a:pPr/>
              <a:t>3/14/15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6ED0F0-0712-744D-8FE0-53A263FE4057}" type="slidenum">
              <a:rPr lang="en-US" smtClean="0"/>
              <a:pPr/>
              <a:t>‹#›</a:t>
            </a:fld>
            <a:endParaRPr lang="en-US"/>
          </a:p>
        </p:txBody>
      </p:sp>
    </p:spTree>
    <p:extLst>
      <p:ext uri="{BB962C8B-B14F-4D97-AF65-F5344CB8AC3E}">
        <p14:creationId xmlns:p14="http://schemas.microsoft.com/office/powerpoint/2010/main" val="76908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105" charset="0"/>
                <a:ea typeface="ＭＳ Ｐゴシック" pitchFamily="-105" charset="-128"/>
                <a:cs typeface="ＭＳ Ｐゴシック" pitchFamily="-105" charset="-128"/>
              </a:defRPr>
            </a:lvl1pPr>
          </a:lstStyle>
          <a:p>
            <a:pPr>
              <a:defRPr/>
            </a:pPr>
            <a:fld id="{9C4AB4A0-A166-EC41-8C87-03525CF3A655}" type="slidenum">
              <a:rPr lang="en-US"/>
              <a:pPr>
                <a:defRPr/>
              </a:pPr>
              <a:t>‹#›</a:t>
            </a:fld>
            <a:endParaRPr lang="en-US"/>
          </a:p>
        </p:txBody>
      </p:sp>
    </p:spTree>
    <p:extLst>
      <p:ext uri="{BB962C8B-B14F-4D97-AF65-F5344CB8AC3E}">
        <p14:creationId xmlns:p14="http://schemas.microsoft.com/office/powerpoint/2010/main" val="20838258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9BEE81CB-6562-F745-8DBC-37D5DCE3D3BA}"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5363" name="Rectangle 2"/>
          <p:cNvSpPr>
            <a:spLocks noGrp="1" noRot="1" noChangeAspect="1" noChangeArrowheads="1"/>
          </p:cNvSpPr>
          <p:nvPr>
            <p:ph type="sldImg"/>
          </p:nvPr>
        </p:nvSpPr>
        <p:spPr>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6B7FC8C2-2624-5546-BB5F-33B0532E53FB}" type="slidenum">
              <a:rPr lang="en-US">
                <a:latin typeface="Arial" charset="0"/>
                <a:ea typeface="ＭＳ Ｐゴシック" charset="-128"/>
                <a:cs typeface="ＭＳ Ｐゴシック" charset="-128"/>
              </a:rPr>
              <a:pPr/>
              <a:t>13</a:t>
            </a:fld>
            <a:endParaRPr lang="en-US">
              <a:latin typeface="Arial" charset="0"/>
              <a:ea typeface="ＭＳ Ｐゴシック" charset="-128"/>
              <a:cs typeface="ＭＳ Ｐゴシック" charset="-128"/>
            </a:endParaRPr>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ＭＳ Ｐゴシック" charset="-128"/>
                <a:cs typeface="ＭＳ Ｐゴシック" charset="-128"/>
              </a:rPr>
              <a:t>We want to involve the community in seismic data collection that will be very</a:t>
            </a:r>
            <a:r>
              <a:rPr lang="en-US" baseline="0" dirty="0" smtClean="0">
                <a:latin typeface="Arial" charset="0"/>
                <a:ea typeface="ＭＳ Ｐゴシック" charset="-128"/>
                <a:cs typeface="ＭＳ Ｐゴシック" charset="-128"/>
              </a:rPr>
              <a:t> valuable for advancing the fields of seismology and earthquake engineering. The key here is to get sensors into homes, offices, and schools to understand what the ground shaking is for the places where people are located. </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4AB4A0-A166-EC41-8C87-03525CF3A655}" type="slidenum">
              <a:rPr lang="en-US" smtClean="0"/>
              <a:pPr>
                <a:defRPr/>
              </a:pPr>
              <a:t>15</a:t>
            </a:fld>
            <a:endParaRPr lang="en-US"/>
          </a:p>
        </p:txBody>
      </p:sp>
    </p:spTree>
    <p:extLst>
      <p:ext uri="{BB962C8B-B14F-4D97-AF65-F5344CB8AC3E}">
        <p14:creationId xmlns:p14="http://schemas.microsoft.com/office/powerpoint/2010/main" val="297380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3E45139-6289-E142-A9BD-9DD0AFC9814E}" type="slidenum">
              <a:rPr lang="en-US" sz="1200"/>
              <a:pPr/>
              <a:t>16</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there is the potential</a:t>
            </a:r>
            <a:r>
              <a:rPr lang="en-US" baseline="0" dirty="0" smtClean="0"/>
              <a:t> to provide information that is useful for earthquake early warning. </a:t>
            </a:r>
          </a:p>
          <a:p>
            <a:endParaRPr lang="en-US" baseline="0" dirty="0" smtClean="0"/>
          </a:p>
          <a:p>
            <a:r>
              <a:rPr lang="en-US" baseline="0" dirty="0" smtClean="0"/>
              <a:t>EEW use fact that seismic waves travel slower than information over the internet or through telephone lines. So, once an earthquake starts, if you can rapidly detect the earthquake and figure out the location and magnitude you can use this information to warn people who are at greater distances from the earthquake hypocenter.</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9C4AB4A0-A166-EC41-8C87-03525CF3A655}" type="slidenum">
              <a:rPr lang="en-US" smtClean="0"/>
              <a:pPr>
                <a:defRPr/>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Currently there are several EEW</a:t>
            </a:r>
            <a:r>
              <a:rPr lang="en-US" baseline="0" dirty="0" smtClean="0"/>
              <a:t> systems that are either active or under development throughout the world. The premier system is the one in Japan which sends warning out to slow bullet trains, possibly shut off gas to certain areas, and give warning to the general public. </a:t>
            </a:r>
          </a:p>
          <a:p>
            <a:endParaRPr lang="en-US" baseline="0" dirty="0" smtClean="0"/>
          </a:p>
          <a:p>
            <a:r>
              <a:rPr lang="en-US" baseline="0" dirty="0" smtClean="0"/>
              <a:t>These systems are able to get warning out sooner with more instrumentation which allows you to detect and characterize the earthquake much sooner to be able to warn more people</a:t>
            </a:r>
            <a:endParaRPr lang="en-US" dirty="0"/>
          </a:p>
        </p:txBody>
      </p:sp>
      <p:sp>
        <p:nvSpPr>
          <p:cNvPr id="4" name="Slide Number Placeholder 3"/>
          <p:cNvSpPr>
            <a:spLocks noGrp="1"/>
          </p:cNvSpPr>
          <p:nvPr>
            <p:ph type="sldNum" sz="quarter" idx="10"/>
          </p:nvPr>
        </p:nvSpPr>
        <p:spPr/>
        <p:txBody>
          <a:bodyPr/>
          <a:lstStyle/>
          <a:p>
            <a:pPr>
              <a:defRPr/>
            </a:pPr>
            <a:fld id="{9C4AB4A0-A166-EC41-8C87-03525CF3A655}" type="slidenum">
              <a:rPr lang="en-US" smtClean="0"/>
              <a:pPr>
                <a:defRPr/>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p:spPr>
        <p:txBody>
          <a:bodyPr/>
          <a:lstStyle/>
          <a:p>
            <a:fld id="{4F0B04D5-08D2-5749-8674-7D1985133AD4}" type="slidenum">
              <a:rPr lang="en-US">
                <a:latin typeface="Arial" charset="0"/>
                <a:ea typeface="ＭＳ Ｐゴシック" charset="-128"/>
                <a:cs typeface="ＭＳ Ｐゴシック" charset="-128"/>
              </a:rPr>
              <a:pPr/>
              <a:t>25</a:t>
            </a:fld>
            <a:endParaRPr lang="en-US">
              <a:latin typeface="Arial" charset="0"/>
              <a:ea typeface="ＭＳ Ｐゴシック" charset="-128"/>
              <a:cs typeface="ＭＳ Ｐゴシック"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65E27F88-6879-A846-A7E5-E69C0A74C4C8}" type="slidenum">
              <a:rPr lang="en-US">
                <a:latin typeface="Arial" charset="0"/>
                <a:ea typeface="ＭＳ Ｐゴシック" charset="-128"/>
                <a:cs typeface="ＭＳ Ｐゴシック" charset="-128"/>
              </a:rPr>
              <a:pPr/>
              <a:t>26</a:t>
            </a:fld>
            <a:endParaRPr lang="en-US">
              <a:latin typeface="Arial" charset="0"/>
              <a:ea typeface="ＭＳ Ｐゴシック" charset="-128"/>
              <a:cs typeface="ＭＳ Ｐゴシック"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p:spPr>
        <p:txBody>
          <a:bodyPr/>
          <a:lstStyle/>
          <a:p>
            <a:fld id="{6C7F2448-8AC8-6A42-8DEA-23321E9661D8}" type="slidenum">
              <a:rPr lang="en-US">
                <a:latin typeface="Arial" charset="0"/>
                <a:ea typeface="ＭＳ Ｐゴシック" charset="-128"/>
                <a:cs typeface="ＭＳ Ｐゴシック" charset="-128"/>
              </a:rPr>
              <a:pPr/>
              <a:t>28</a:t>
            </a:fld>
            <a:endParaRPr lang="en-US">
              <a:latin typeface="Arial"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of the goals of the network is to better understand seismic hazard and the associated seismic risk. This is especially important to determine where there are vulnerable populations which would benefit from improved earthquake monitoring.</a:t>
            </a:r>
          </a:p>
          <a:p>
            <a:endParaRPr lang="en-US" baseline="0" dirty="0" smtClean="0"/>
          </a:p>
          <a:p>
            <a:r>
              <a:rPr lang="en-US" baseline="0" dirty="0" smtClean="0"/>
              <a:t>The three main considerations when determining seismic risk:</a:t>
            </a:r>
          </a:p>
          <a:p>
            <a:pPr marL="228600" indent="-228600">
              <a:buAutoNum type="arabicParenR"/>
            </a:pPr>
            <a:r>
              <a:rPr lang="en-US" baseline="0" dirty="0" smtClean="0"/>
              <a:t>Proximity to faults. </a:t>
            </a:r>
          </a:p>
          <a:p>
            <a:pPr marL="228600" indent="-228600">
              <a:buAutoNum type="arabicParenR"/>
            </a:pPr>
            <a:r>
              <a:rPr lang="en-US" baseline="0" dirty="0" smtClean="0"/>
              <a:t>Population density</a:t>
            </a:r>
          </a:p>
          <a:p>
            <a:pPr marL="228600" indent="-228600">
              <a:buAutoNum type="arabicParenR"/>
            </a:pPr>
            <a:r>
              <a:rPr lang="en-US" baseline="0" dirty="0" smtClean="0"/>
              <a:t>Construction standards</a:t>
            </a:r>
          </a:p>
          <a:p>
            <a:pPr marL="228600" indent="-228600">
              <a:buNone/>
            </a:pPr>
            <a:endParaRPr lang="en-US" baseline="0" dirty="0" smtClean="0"/>
          </a:p>
          <a:p>
            <a:pPr marL="228600" indent="-228600">
              <a:buNone/>
            </a:pPr>
            <a:r>
              <a:rPr lang="en-US" baseline="0" dirty="0" smtClean="0"/>
              <a:t>Let us consider each of these briefly</a:t>
            </a:r>
          </a:p>
        </p:txBody>
      </p:sp>
      <p:sp>
        <p:nvSpPr>
          <p:cNvPr id="4" name="Slide Number Placeholder 3"/>
          <p:cNvSpPr>
            <a:spLocks noGrp="1"/>
          </p:cNvSpPr>
          <p:nvPr>
            <p:ph type="sldNum" sz="quarter" idx="10"/>
          </p:nvPr>
        </p:nvSpPr>
        <p:spPr/>
        <p:txBody>
          <a:bodyPr/>
          <a:lstStyle/>
          <a:p>
            <a:pPr>
              <a:defRPr/>
            </a:pPr>
            <a:fld id="{9C4AB4A0-A166-EC41-8C87-03525CF3A655}"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7C0FC4F3-AADE-814C-B813-29A70A53F14C}" type="slidenum">
              <a:rPr lang="en-US">
                <a:latin typeface="Arial" charset="0"/>
                <a:ea typeface="ＭＳ Ｐゴシック" charset="-128"/>
                <a:cs typeface="ＭＳ Ｐゴシック" charset="-128"/>
              </a:rPr>
              <a:pPr/>
              <a:t>4</a:t>
            </a:fld>
            <a:endParaRPr lang="en-US">
              <a:latin typeface="Arial" charset="0"/>
              <a:ea typeface="ＭＳ Ｐゴシック" charset="-128"/>
              <a:cs typeface="ＭＳ Ｐゴシック" charset="-128"/>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ＭＳ Ｐゴシック" charset="-128"/>
                <a:cs typeface="ＭＳ Ｐゴシック" charset="-128"/>
              </a:rPr>
              <a:t>To better understand</a:t>
            </a:r>
            <a:r>
              <a:rPr lang="en-US" baseline="0" dirty="0" smtClean="0">
                <a:latin typeface="Arial" charset="0"/>
                <a:ea typeface="ＭＳ Ｐゴシック" charset="-128"/>
                <a:cs typeface="ＭＳ Ｐゴシック" charset="-128"/>
              </a:rPr>
              <a:t> seismic risk, we much have a clear picture of the earthquake rupture, the propagation of seismic waves through various materials, and the response of structures to seismic shaking.</a:t>
            </a:r>
          </a:p>
          <a:p>
            <a:pPr eaLnBrk="1" hangingPunct="1"/>
            <a:endParaRPr lang="en-US" baseline="0" dirty="0" smtClean="0">
              <a:latin typeface="Arial" charset="0"/>
              <a:ea typeface="ＭＳ Ｐゴシック" charset="-128"/>
              <a:cs typeface="ＭＳ Ｐゴシック" charset="-128"/>
            </a:endParaRPr>
          </a:p>
          <a:p>
            <a:pPr eaLnBrk="1" hangingPunct="1"/>
            <a:r>
              <a:rPr lang="en-US" baseline="0" dirty="0" smtClean="0">
                <a:latin typeface="Arial" charset="0"/>
                <a:ea typeface="ＭＳ Ｐゴシック" charset="-128"/>
                <a:cs typeface="ＭＳ Ｐゴシック" charset="-128"/>
              </a:rPr>
              <a:t>I will give a brief overview of recent advances that seismologists and earthquake engineers have made in understanding each of these phenomena. Many of the advances are due in large part to the recent explosion in computing capabilities that has taken place in recent years.</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7C0FC4F3-AADE-814C-B813-29A70A53F14C}" type="slidenum">
              <a:rPr lang="en-US">
                <a:latin typeface="Arial" charset="0"/>
                <a:ea typeface="ＭＳ Ｐゴシック" charset="-128"/>
                <a:cs typeface="ＭＳ Ｐゴシック" charset="-128"/>
              </a:rPr>
              <a:pPr/>
              <a:t>5</a:t>
            </a:fld>
            <a:endParaRPr lang="en-US">
              <a:latin typeface="Arial" charset="0"/>
              <a:ea typeface="ＭＳ Ｐゴシック" charset="-128"/>
              <a:cs typeface="ＭＳ Ｐゴシック" charset="-128"/>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ＭＳ Ｐゴシック" charset="-128"/>
                <a:cs typeface="ＭＳ Ｐゴシック" charset="-128"/>
              </a:rPr>
              <a:t>First,</a:t>
            </a:r>
            <a:r>
              <a:rPr lang="en-US" baseline="0" dirty="0" smtClean="0">
                <a:latin typeface="Arial" charset="0"/>
                <a:ea typeface="ＭＳ Ｐゴシック" charset="-128"/>
                <a:cs typeface="ＭＳ Ｐゴシック" charset="-128"/>
              </a:rPr>
              <a:t> we must understand the earthquake rupture itself. </a:t>
            </a:r>
            <a:r>
              <a:rPr lang="en-US" baseline="0" dirty="0" smtClean="0">
                <a:latin typeface="Arial" charset="0"/>
                <a:ea typeface="ＭＳ Ｐゴシック" charset="-128"/>
                <a:cs typeface="ＭＳ Ｐゴシック" charset="-128"/>
              </a:rPr>
              <a:t>This </a:t>
            </a:r>
            <a:r>
              <a:rPr lang="en-US" baseline="0" dirty="0" smtClean="0">
                <a:latin typeface="Arial" charset="0"/>
                <a:ea typeface="ＭＳ Ｐゴシック" charset="-128"/>
                <a:cs typeface="ＭＳ Ｐゴシック" charset="-128"/>
              </a:rPr>
              <a:t>shows an animation developed through a collaborative effort between seismologists and computer scientists from the Southern California Earthquake Center and Community Modeling Environment. What you see here is an image of a fault plane, so we are looking into the earth to see what is happening on the fault plane. This animation shows a simulation of M7.7 rupture along the southern San Andreas in California. The colors represent slip velocity with red/pink indicating high slip velocities. From this simulation, you can see the complexity of the earthquake rupture. Currently we do not have the density of observations necessary to know how complex slip is especially away from the surface of the earth. In addition, we do not have a good understanding of why the slip might be so complex, it could be due to change in geologic material along the fault, different stress conditions along the fault, or other unknown effects. </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we need to understand how seismic</a:t>
            </a:r>
            <a:r>
              <a:rPr lang="en-US" baseline="0" dirty="0" smtClean="0"/>
              <a:t> waves </a:t>
            </a:r>
            <a:r>
              <a:rPr lang="en-US" dirty="0" smtClean="0"/>
              <a:t>propagate out away</a:t>
            </a:r>
            <a:r>
              <a:rPr lang="en-US" baseline="0" dirty="0" smtClean="0"/>
              <a:t> from the rupture. </a:t>
            </a:r>
            <a:r>
              <a:rPr lang="en-US" baseline="0" dirty="0" smtClean="0"/>
              <a:t>Depending </a:t>
            </a:r>
            <a:r>
              <a:rPr lang="en-US" baseline="0" dirty="0" smtClean="0"/>
              <a:t>on the type of geologic material, shape of sedimentary basins, and other conditions the amplitude of shaking varies significantly on small spatial scales. We need to understand in detail how seismic wave properties change while they propagate. </a:t>
            </a:r>
          </a:p>
          <a:p>
            <a:endParaRPr lang="en-US" baseline="0" dirty="0" smtClean="0"/>
          </a:p>
          <a:p>
            <a:r>
              <a:rPr lang="en-US" baseline="0" dirty="0" smtClean="0"/>
              <a:t>This animations shows the propagation of waves throughout southern California during and after a rupture on the southern San Andreas. This is the same rupture we just saw, but taking that earthquake rupture and propagating waves away from the rupture.</a:t>
            </a:r>
            <a:endParaRPr lang="en-US" dirty="0"/>
          </a:p>
        </p:txBody>
      </p:sp>
      <p:sp>
        <p:nvSpPr>
          <p:cNvPr id="4" name="Slide Number Placeholder 3"/>
          <p:cNvSpPr>
            <a:spLocks noGrp="1"/>
          </p:cNvSpPr>
          <p:nvPr>
            <p:ph type="sldNum" sz="quarter" idx="10"/>
          </p:nvPr>
        </p:nvSpPr>
        <p:spPr/>
        <p:txBody>
          <a:bodyPr/>
          <a:lstStyle/>
          <a:p>
            <a:pPr>
              <a:defRPr/>
            </a:pPr>
            <a:fld id="{9C4AB4A0-A166-EC41-8C87-03525CF3A655}"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UC San Diego</a:t>
            </a:r>
            <a:r>
              <a:rPr lang="en-US" baseline="0" dirty="0" smtClean="0"/>
              <a:t> School of Engineering shook a full-size, 275-ton building erected on a shake table, duplicating ground motion from the January 14, 1994 Northridge earthquake in Los Angeles </a:t>
            </a:r>
          </a:p>
          <a:p>
            <a:endParaRPr lang="en-US" dirty="0" smtClean="0"/>
          </a:p>
          <a:p>
            <a:r>
              <a:rPr lang="en-US" dirty="0" smtClean="0"/>
              <a:t>Building was fitted with 600 sensors and filmed</a:t>
            </a:r>
            <a:r>
              <a:rPr lang="en-US" baseline="0" dirty="0" smtClean="0"/>
              <a:t> as it was shaken</a:t>
            </a:r>
          </a:p>
          <a:p>
            <a:endParaRPr lang="en-US" baseline="0" dirty="0" smtClean="0"/>
          </a:p>
          <a:p>
            <a:r>
              <a:rPr lang="en-US" baseline="0" dirty="0" smtClean="0"/>
              <a:t>Building motions were then recreated by the San Diego Supercomputer Center</a:t>
            </a:r>
          </a:p>
          <a:p>
            <a:endParaRPr lang="en-US" baseline="0" dirty="0" smtClean="0"/>
          </a:p>
          <a:p>
            <a:r>
              <a:rPr lang="en-US" baseline="0" dirty="0" smtClean="0"/>
              <a:t>However, very little data has been collected in buildings and it would be impractical to run shake table tests of many different types of buildings and very large buildings (e.g. skyscrapers). </a:t>
            </a:r>
          </a:p>
          <a:p>
            <a:endParaRPr lang="en-US" baseline="0" dirty="0" smtClean="0"/>
          </a:p>
          <a:p>
            <a:r>
              <a:rPr lang="en-US" baseline="0" dirty="0" smtClean="0"/>
              <a:t>With the recent incredible advances in modeling fault rupture, wave propagation, and building response, we are in a position where we are lacking the observations at the same resolution as the models. So, we need some way to greatly increase the number of seismic stations around the world. However, very few countries can afford large numbers of traditional seismic stations. At a cost of $10,000 per station, it would require millions of dollars to increase the number of stations in the Los Angeles region by 1000 stations. So, especially in the current economic climate it is difficult to get the funding for such a network even in relatively wealthy countries. </a:t>
            </a:r>
          </a:p>
          <a:p>
            <a:endParaRPr lang="en-US" baseline="0" dirty="0" smtClean="0"/>
          </a:p>
          <a:p>
            <a:r>
              <a:rPr lang="en-US" baseline="0" dirty="0" smtClean="0"/>
              <a:t>But, with new low-costs MEMS sensor technologies that have become ubiquitous it may be possible to have thousands of sensors in a city at relatively low cost. </a:t>
            </a:r>
            <a:endParaRPr lang="en-US" dirty="0"/>
          </a:p>
        </p:txBody>
      </p:sp>
      <p:sp>
        <p:nvSpPr>
          <p:cNvPr id="4" name="Slide Number Placeholder 3"/>
          <p:cNvSpPr>
            <a:spLocks noGrp="1"/>
          </p:cNvSpPr>
          <p:nvPr>
            <p:ph type="sldNum" sz="quarter" idx="10"/>
          </p:nvPr>
        </p:nvSpPr>
        <p:spPr/>
        <p:txBody>
          <a:bodyPr/>
          <a:lstStyle/>
          <a:p>
            <a:pPr>
              <a:defRPr/>
            </a:pPr>
            <a:fld id="{9C4AB4A0-A166-EC41-8C87-03525CF3A655}"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We</a:t>
            </a:r>
            <a:r>
              <a:rPr lang="en-US" baseline="0" dirty="0" smtClean="0"/>
              <a:t> began this project a couple of years ago in an effort to increase the the density of seismic stations. A higher density of observations would allow us to conduct high resolution studies of how an earthquake ruptures and hopefully allow us to answer some of the many outstanding questions in seismology. </a:t>
            </a:r>
          </a:p>
          <a:p>
            <a:endParaRPr lang="en-US" baseline="0" dirty="0" smtClean="0"/>
          </a:p>
          <a:p>
            <a:r>
              <a:rPr lang="en-US" baseline="0" dirty="0" smtClean="0"/>
              <a:t>In order to do this we would need much lower cost instrumentation. Traditional seismic instrumentation costs several thousands to tens of thousands of dollars with additional, large infrastructure costs to install and maintain the instrumentation. In California, we have a very reliable, high-quality seismic network, but the stations are widely spaced, limiting our ability to resolve details of the earthquake source and wave propagation features. </a:t>
            </a:r>
          </a:p>
          <a:p>
            <a:endParaRPr lang="en-US" baseline="0" dirty="0" smtClean="0"/>
          </a:p>
          <a:p>
            <a:r>
              <a:rPr lang="en-US" baseline="0" dirty="0" smtClean="0"/>
              <a:t>Recent advances in MEMS sensor technologies allow us to have much lower cost instrumentation, for strong motion studies (studies of moderate to large local earthquakes) and distributed computing can dramatically reduce the infrastructure cost. </a:t>
            </a:r>
          </a:p>
          <a:p>
            <a:endParaRPr lang="en-US" baseline="0" dirty="0" smtClean="0"/>
          </a:p>
          <a:p>
            <a:r>
              <a:rPr lang="en-US" baseline="0" dirty="0" smtClean="0"/>
              <a:t>An added benefit of this is the ability to install instrumentation in peoples homes, offices, and local schools to increase awareness of seismic risk. </a:t>
            </a:r>
          </a:p>
          <a:p>
            <a:endParaRPr lang="en-US" baseline="0" dirty="0" smtClean="0"/>
          </a:p>
          <a:p>
            <a:r>
              <a:rPr lang="en-US" baseline="0" dirty="0" smtClean="0"/>
              <a:t>Here, I will discuss some of the recent advances in seismology and how increased instrumentation can dramatically advance the field.</a:t>
            </a:r>
            <a:endParaRPr lang="en-US" dirty="0"/>
          </a:p>
        </p:txBody>
      </p:sp>
      <p:sp>
        <p:nvSpPr>
          <p:cNvPr id="4" name="Slide Number Placeholder 3"/>
          <p:cNvSpPr>
            <a:spLocks noGrp="1"/>
          </p:cNvSpPr>
          <p:nvPr>
            <p:ph type="sldNum" sz="quarter" idx="10"/>
          </p:nvPr>
        </p:nvSpPr>
        <p:spPr/>
        <p:txBody>
          <a:bodyPr/>
          <a:lstStyle/>
          <a:p>
            <a:pPr>
              <a:defRPr/>
            </a:pPr>
            <a:fld id="{9C4AB4A0-A166-EC41-8C87-03525CF3A655}"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5B26C21-24B7-E245-AA57-06D33350F02D}" type="slidenum">
              <a:rPr lang="en-US">
                <a:latin typeface="Arial" charset="0"/>
                <a:ea typeface="ＭＳ Ｐゴシック" charset="-128"/>
                <a:cs typeface="ＭＳ Ｐゴシック" charset="-128"/>
              </a:rPr>
              <a:pPr/>
              <a:t>11</a:t>
            </a:fld>
            <a:endParaRPr lang="en-US">
              <a:latin typeface="Arial" charset="0"/>
              <a:ea typeface="ＭＳ Ｐゴシック" charset="-128"/>
              <a:cs typeface="ＭＳ Ｐゴシック" charset="-128"/>
            </a:endParaRPr>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ＭＳ Ｐゴシック" charset="-128"/>
                <a:cs typeface="ＭＳ Ｐゴシック" charset="-128"/>
              </a:rPr>
              <a:t>QCN</a:t>
            </a:r>
            <a:r>
              <a:rPr lang="en-US" baseline="0" dirty="0" smtClean="0">
                <a:latin typeface="Arial" charset="0"/>
                <a:ea typeface="ＭＳ Ｐゴシック" charset="-128"/>
                <a:cs typeface="ＭＳ Ｐゴシック" charset="-128"/>
              </a:rPr>
              <a:t> uses MEMS sensors internal to laptops and external to desktops to record moderate to large earthquakes. The sensors are in most late model laptops as a way to protect the </a:t>
            </a:r>
            <a:r>
              <a:rPr lang="en-US" baseline="0" dirty="0" err="1" smtClean="0">
                <a:latin typeface="Arial" charset="0"/>
                <a:ea typeface="ＭＳ Ｐゴシック" charset="-128"/>
                <a:cs typeface="ＭＳ Ｐゴシック" charset="-128"/>
              </a:rPr>
              <a:t>harddrive</a:t>
            </a:r>
            <a:r>
              <a:rPr lang="en-US" baseline="0" dirty="0" smtClean="0">
                <a:latin typeface="Arial" charset="0"/>
                <a:ea typeface="ＭＳ Ｐゴシック" charset="-128"/>
                <a:cs typeface="ＭＳ Ｐゴシック" charset="-128"/>
              </a:rPr>
              <a:t> in case the computer is dropped. In addition, these sensors are in many smart phones and gaming systems. These other industry uses have driven down the cost of sensor technologies while improving the sensitivity, making them an ideal low-cost strong motion sensor.</a:t>
            </a:r>
          </a:p>
          <a:p>
            <a:pPr eaLnBrk="1" hangingPunct="1"/>
            <a:endParaRPr lang="en-US" baseline="0" dirty="0" smtClean="0">
              <a:latin typeface="Arial" charset="0"/>
              <a:ea typeface="ＭＳ Ｐゴシック" charset="-128"/>
              <a:cs typeface="ＭＳ Ｐゴシック" charset="-128"/>
            </a:endParaRPr>
          </a:p>
          <a:p>
            <a:pPr eaLnBrk="1" hangingPunct="1"/>
            <a:r>
              <a:rPr lang="en-US" baseline="0" dirty="0" smtClean="0">
                <a:latin typeface="Arial" charset="0"/>
                <a:ea typeface="ＭＳ Ｐゴシック" charset="-128"/>
                <a:cs typeface="ＭＳ Ｐゴシック" charset="-128"/>
              </a:rPr>
              <a:t>These stations are not of the same outstanding quality as traditional sensor installations, so we have some challenges to overcome:</a:t>
            </a:r>
          </a:p>
          <a:p>
            <a:pPr marL="228600" indent="-228600" eaLnBrk="1" hangingPunct="1">
              <a:buAutoNum type="arabicParenR"/>
            </a:pPr>
            <a:r>
              <a:rPr lang="en-US" baseline="0" dirty="0" smtClean="0">
                <a:latin typeface="Arial" charset="0"/>
                <a:ea typeface="ＭＳ Ｐゴシック" charset="-128"/>
                <a:cs typeface="ＭＳ Ｐゴシック" charset="-128"/>
              </a:rPr>
              <a:t>We need fairly accurate station locations, so this is done initially through IP-lookup tables and then Google map input by the user</a:t>
            </a:r>
          </a:p>
          <a:p>
            <a:pPr marL="228600" indent="-228600" eaLnBrk="1" hangingPunct="1">
              <a:buAutoNum type="arabicParenR"/>
            </a:pPr>
            <a:r>
              <a:rPr lang="en-US" baseline="0" dirty="0" smtClean="0">
                <a:latin typeface="Arial" charset="0"/>
                <a:ea typeface="ＭＳ Ｐゴシック" charset="-128"/>
                <a:cs typeface="ＭＳ Ｐゴシック" charset="-128"/>
              </a:rPr>
              <a:t>Time is very important in seismology to determine how quickly seismic waves travel through different material, and accurate earthquake origin times</a:t>
            </a:r>
          </a:p>
          <a:p>
            <a:pPr marL="228600" indent="-228600" eaLnBrk="1" hangingPunct="1">
              <a:buAutoNum type="arabicParenR"/>
            </a:pPr>
            <a:r>
              <a:rPr lang="en-US" baseline="0" dirty="0" smtClean="0">
                <a:latin typeface="Arial" charset="0"/>
                <a:ea typeface="ＭＳ Ｐゴシック" charset="-128"/>
                <a:cs typeface="ＭＳ Ｐゴシック" charset="-128"/>
              </a:rPr>
              <a:t>We need some way to distinguish earthquakes from noise. However, we can use a large number of stations to distinguish ‘local’ noise from a regional event that causes multiple sensors in the same area to trigger at about the same time.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p>
            <a:fld id="{FCD67F98-DA70-9B48-A949-59C3F7FEEF5E}" type="slidenum">
              <a:rPr lang="en-US">
                <a:latin typeface="Arial" charset="0"/>
                <a:ea typeface="ＭＳ Ｐゴシック" charset="-128"/>
                <a:cs typeface="ＭＳ Ｐゴシック" charset="-128"/>
              </a:rPr>
              <a:pPr/>
              <a:t>12</a:t>
            </a:fld>
            <a:endParaRPr lang="en-US">
              <a:latin typeface="Arial" charset="0"/>
              <a:ea typeface="ＭＳ Ｐゴシック" charset="-128"/>
              <a:cs typeface="ＭＳ Ｐゴシック"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9525" y="6053138"/>
            <a:ext cx="2249488" cy="712787"/>
          </a:xfrm>
          <a:prstGeom prst="rect">
            <a:avLst/>
          </a:prstGeom>
          <a:solidFill>
            <a:schemeClr val="accent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2359025" y="6043613"/>
            <a:ext cx="6784975" cy="714375"/>
          </a:xfrm>
          <a:prstGeom prst="rect">
            <a:avLst/>
          </a:prstGeom>
          <a:solidFill>
            <a:srgbClr val="FFFFA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000000"/>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chemeClr val="bg1"/>
                </a:solidFill>
              </a:defRPr>
            </a:lvl1pPr>
          </a:lstStyle>
          <a:p>
            <a:pPr>
              <a:defRPr/>
            </a:pPr>
            <a:r>
              <a:rPr lang="en-US"/>
              <a:t>2/10/2010</a:t>
            </a:r>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r>
              <a:rPr lang="en-US"/>
              <a:t>DTM Seminar</a:t>
            </a:r>
          </a:p>
        </p:txBody>
      </p:sp>
      <p:sp>
        <p:nvSpPr>
          <p:cNvPr id="11" name="Slide Number Placeholder 28"/>
          <p:cNvSpPr>
            <a:spLocks noGrp="1"/>
          </p:cNvSpPr>
          <p:nvPr>
            <p:ph type="sldNum" sz="quarter" idx="12"/>
          </p:nvPr>
        </p:nvSpPr>
        <p:spPr>
          <a:xfrm>
            <a:off x="8001000" y="228600"/>
            <a:ext cx="838200" cy="381000"/>
          </a:xfrm>
          <a:prstGeom prst="rect">
            <a:avLst/>
          </a:prstGeom>
        </p:spPr>
        <p:txBody>
          <a:bodyPr/>
          <a:lstStyle>
            <a:lvl1pPr>
              <a:defRPr>
                <a:solidFill>
                  <a:schemeClr val="tx2"/>
                </a:solidFill>
                <a:latin typeface="Arial" pitchFamily="-110" charset="0"/>
                <a:ea typeface="ＭＳ Ｐゴシック" pitchFamily="-110" charset="-128"/>
                <a:cs typeface="ＭＳ Ｐゴシック" pitchFamily="-110" charset="-128"/>
              </a:defRPr>
            </a:lvl1pPr>
          </a:lstStyle>
          <a:p>
            <a:pPr>
              <a:defRPr/>
            </a:pPr>
            <a:fld id="{602F55CD-E23A-B94F-817F-EA0362DD6138}" type="slidenum">
              <a:rPr lang="en-US"/>
              <a:pPr>
                <a:defRPr/>
              </a:pPr>
              <a:t>‹#›</a:t>
            </a:fld>
            <a:endParaRPr lang="en-US" dirty="0"/>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r>
              <a:rPr lang="en-US"/>
              <a:t>12/15/09</a:t>
            </a:r>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r>
              <a:rPr lang="en-US"/>
              <a:t>AGU Fall Meeting</a:t>
            </a:r>
          </a:p>
        </p:txBody>
      </p:sp>
      <p:sp>
        <p:nvSpPr>
          <p:cNvPr id="9" name="Slide Number Placeholder 5"/>
          <p:cNvSpPr>
            <a:spLocks noGrp="1"/>
          </p:cNvSpPr>
          <p:nvPr>
            <p:ph type="sldNum" sz="quarter" idx="12"/>
          </p:nvPr>
        </p:nvSpPr>
        <p:spPr>
          <a:xfrm rot="5400000">
            <a:off x="5989638" y="144462"/>
            <a:ext cx="533400" cy="244475"/>
          </a:xfrm>
          <a:prstGeom prst="rect">
            <a:avLst/>
          </a:prstGeom>
        </p:spPr>
        <p:txBody>
          <a:bodyPr/>
          <a:lstStyle>
            <a:lvl1pPr>
              <a:defRPr>
                <a:latin typeface="Arial" pitchFamily="-110" charset="0"/>
                <a:ea typeface="ＭＳ Ｐゴシック" pitchFamily="-110" charset="-128"/>
                <a:cs typeface="ＭＳ Ｐゴシック" pitchFamily="-110" charset="-128"/>
              </a:defRPr>
            </a:lvl1pPr>
          </a:lstStyle>
          <a:p>
            <a:pPr>
              <a:defRPr/>
            </a:pPr>
            <a:fld id="{716A18EA-9E9D-EB4C-A2FE-99A04AFA3EFE}"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76E4A6A-40E5-0C45-AB47-00A270C95785}" type="datetimeFigureOut">
              <a:rPr lang="en-US" smtClean="0"/>
              <a:t>3/14/15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1FF95F-8297-0845-AFD9-566D8F15B837}" type="slidenum">
              <a:rPr lang="en-US" smtClean="0"/>
              <a:t>‹#›</a:t>
            </a:fld>
            <a:endParaRPr lang="en-US"/>
          </a:p>
        </p:txBody>
      </p:sp>
    </p:spTree>
    <p:extLst>
      <p:ext uri="{BB962C8B-B14F-4D97-AF65-F5344CB8AC3E}">
        <p14:creationId xmlns:p14="http://schemas.microsoft.com/office/powerpoint/2010/main" val="1214468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r>
              <a:rPr lang="en-US" smtClean="0"/>
              <a:t>2/10/2010</a:t>
            </a:r>
            <a:endParaRPr lang="en-US"/>
          </a:p>
        </p:txBody>
      </p:sp>
      <p:sp>
        <p:nvSpPr>
          <p:cNvPr id="5" name="Footer Placeholder 4"/>
          <p:cNvSpPr>
            <a:spLocks noGrp="1"/>
          </p:cNvSpPr>
          <p:nvPr>
            <p:ph type="ftr" sz="quarter" idx="11"/>
          </p:nvPr>
        </p:nvSpPr>
        <p:spPr/>
        <p:txBody>
          <a:bodyPr/>
          <a:lstStyle/>
          <a:p>
            <a:pPr>
              <a:defRPr/>
            </a:pPr>
            <a:r>
              <a:rPr lang="en-US" smtClean="0"/>
              <a:t>DTM Seminar</a:t>
            </a:r>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27020199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2/10/2010</a:t>
            </a:r>
            <a:endParaRPr lang="en-US"/>
          </a:p>
        </p:txBody>
      </p:sp>
      <p:sp>
        <p:nvSpPr>
          <p:cNvPr id="5" name="Footer Placeholder 4"/>
          <p:cNvSpPr>
            <a:spLocks noGrp="1"/>
          </p:cNvSpPr>
          <p:nvPr>
            <p:ph type="ftr" sz="quarter" idx="11"/>
          </p:nvPr>
        </p:nvSpPr>
        <p:spPr/>
        <p:txBody>
          <a:bodyPr/>
          <a:lstStyle/>
          <a:p>
            <a:pPr>
              <a:defRPr/>
            </a:pPr>
            <a:r>
              <a:rPr lang="en-US" smtClean="0"/>
              <a:t>DTM Seminar</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smtClean="0"/>
              <a:t>2/10/2010</a:t>
            </a:r>
            <a:endParaRPr lang="en-US"/>
          </a:p>
        </p:txBody>
      </p:sp>
      <p:sp>
        <p:nvSpPr>
          <p:cNvPr id="5" name="Footer Placeholder 4"/>
          <p:cNvSpPr>
            <a:spLocks noGrp="1"/>
          </p:cNvSpPr>
          <p:nvPr>
            <p:ph type="ftr" sz="quarter" idx="11"/>
          </p:nvPr>
        </p:nvSpPr>
        <p:spPr/>
        <p:txBody>
          <a:bodyPr/>
          <a:lstStyle/>
          <a:p>
            <a:pPr>
              <a:defRPr/>
            </a:pPr>
            <a:r>
              <a:rPr lang="en-US" smtClean="0"/>
              <a:t>DTM Seminar</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smtClean="0"/>
              <a:t>2/10/2010</a:t>
            </a:r>
            <a:endParaRPr lang="en-US"/>
          </a:p>
        </p:txBody>
      </p:sp>
      <p:sp>
        <p:nvSpPr>
          <p:cNvPr id="6" name="Footer Placeholder 5"/>
          <p:cNvSpPr>
            <a:spLocks noGrp="1"/>
          </p:cNvSpPr>
          <p:nvPr>
            <p:ph type="ftr" sz="quarter" idx="11"/>
          </p:nvPr>
        </p:nvSpPr>
        <p:spPr/>
        <p:txBody>
          <a:bodyPr/>
          <a:lstStyle/>
          <a:p>
            <a:pPr>
              <a:defRPr/>
            </a:pPr>
            <a:r>
              <a:rPr lang="en-US" smtClean="0"/>
              <a:t>DTM Seminar</a:t>
            </a:r>
            <a:endParaRPr lang="en-US"/>
          </a:p>
        </p:txBody>
      </p:sp>
      <p:sp>
        <p:nvSpPr>
          <p:cNvPr id="7" name="Slide Number Placeholder 6"/>
          <p:cNvSpPr>
            <a:spLocks noGrp="1"/>
          </p:cNvSpPr>
          <p:nvPr>
            <p:ph type="sldNum" sz="quarter" idx="12"/>
          </p:nvPr>
        </p:nvSpPr>
        <p:spPr/>
        <p:txBody>
          <a:bodyPr/>
          <a:lstStyle/>
          <a:p>
            <a:pPr>
              <a:defRPr/>
            </a:pPr>
            <a:fld id="{F1424F5B-C97E-7843-A4BF-7671B74B4AD3}" type="slidenum">
              <a:rPr lang="en-US" smtClean="0"/>
              <a:pPr>
                <a:defRPr/>
              </a:pPr>
              <a:t>‹#›</a:t>
            </a:fld>
            <a:endParaRPr lang="en-US"/>
          </a:p>
        </p:txBody>
      </p:sp>
    </p:spTree>
    <p:extLst>
      <p:ext uri="{BB962C8B-B14F-4D97-AF65-F5344CB8AC3E}">
        <p14:creationId xmlns:p14="http://schemas.microsoft.com/office/powerpoint/2010/main" val="10343016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smtClean="0"/>
              <a:t>2/10/2010</a:t>
            </a:r>
            <a:endParaRPr lang="en-US"/>
          </a:p>
        </p:txBody>
      </p:sp>
      <p:sp>
        <p:nvSpPr>
          <p:cNvPr id="8" name="Footer Placeholder 7"/>
          <p:cNvSpPr>
            <a:spLocks noGrp="1"/>
          </p:cNvSpPr>
          <p:nvPr>
            <p:ph type="ftr" sz="quarter" idx="11"/>
          </p:nvPr>
        </p:nvSpPr>
        <p:spPr/>
        <p:txBody>
          <a:bodyPr/>
          <a:lstStyle/>
          <a:p>
            <a:pPr>
              <a:defRPr/>
            </a:pPr>
            <a:r>
              <a:rPr lang="en-US" smtClean="0"/>
              <a:t>DTM Seminar</a:t>
            </a:r>
            <a:endParaRPr lang="en-US"/>
          </a:p>
        </p:txBody>
      </p:sp>
      <p:sp>
        <p:nvSpPr>
          <p:cNvPr id="9" name="Slide Number Placeholder 8"/>
          <p:cNvSpPr>
            <a:spLocks noGrp="1"/>
          </p:cNvSpPr>
          <p:nvPr>
            <p:ph type="sldNum" sz="quarter" idx="12"/>
          </p:nvPr>
        </p:nvSpPr>
        <p:spPr/>
        <p:txBody>
          <a:bodyPr/>
          <a:lstStyle/>
          <a:p>
            <a:pPr>
              <a:defRPr/>
            </a:pPr>
            <a:fld id="{45BC2452-0E7D-9C49-B1CF-70DBDC7BA175}" type="slidenum">
              <a:rPr lang="en-US" smtClean="0"/>
              <a:pPr>
                <a:defRPr/>
              </a:pPr>
              <a:t>‹#›</a:t>
            </a:fld>
            <a:endParaRPr lang="en-US"/>
          </a:p>
        </p:txBody>
      </p:sp>
    </p:spTree>
    <p:extLst>
      <p:ext uri="{BB962C8B-B14F-4D97-AF65-F5344CB8AC3E}">
        <p14:creationId xmlns:p14="http://schemas.microsoft.com/office/powerpoint/2010/main" val="14179409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smtClean="0"/>
              <a:t>2/10/2010</a:t>
            </a:r>
            <a:endParaRPr lang="en-US"/>
          </a:p>
        </p:txBody>
      </p:sp>
      <p:sp>
        <p:nvSpPr>
          <p:cNvPr id="4" name="Footer Placeholder 3"/>
          <p:cNvSpPr>
            <a:spLocks noGrp="1"/>
          </p:cNvSpPr>
          <p:nvPr>
            <p:ph type="ftr" sz="quarter" idx="11"/>
          </p:nvPr>
        </p:nvSpPr>
        <p:spPr/>
        <p:txBody>
          <a:bodyPr/>
          <a:lstStyle/>
          <a:p>
            <a:pPr>
              <a:defRPr/>
            </a:pPr>
            <a:r>
              <a:rPr lang="en-US" smtClean="0"/>
              <a:t>DTM Seminar</a:t>
            </a:r>
            <a:endParaRPr lang="en-US"/>
          </a:p>
        </p:txBody>
      </p:sp>
      <p:sp>
        <p:nvSpPr>
          <p:cNvPr id="5" name="Slide Number Placeholder 4"/>
          <p:cNvSpPr>
            <a:spLocks noGrp="1"/>
          </p:cNvSpPr>
          <p:nvPr>
            <p:ph type="sldNum" sz="quarter" idx="12"/>
          </p:nvPr>
        </p:nvSpPr>
        <p:spPr/>
        <p:txBody>
          <a:bodyPr/>
          <a:lstStyle/>
          <a:p>
            <a:pPr>
              <a:defRPr/>
            </a:pPr>
            <a:fld id="{8801DB77-02BB-0747-9159-81C60352FCD3}" type="slidenum">
              <a:rPr lang="en-US" smtClean="0"/>
              <a:pPr>
                <a:defRPr/>
              </a:pPr>
              <a:t>‹#›</a:t>
            </a:fld>
            <a:endParaRPr lang="en-US"/>
          </a:p>
        </p:txBody>
      </p:sp>
    </p:spTree>
    <p:extLst>
      <p:ext uri="{BB962C8B-B14F-4D97-AF65-F5344CB8AC3E}">
        <p14:creationId xmlns:p14="http://schemas.microsoft.com/office/powerpoint/2010/main" val="6560677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E4A6A-40E5-0C45-AB47-00A270C95785}" type="datetimeFigureOut">
              <a:rPr lang="en-US" smtClean="0"/>
              <a:t>3/14/15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FF95F-8297-0845-AFD9-566D8F15B837}"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9BD9733-DA4B-B54E-9C21-FDE66BF3B166}" type="datetime1">
              <a:rPr lang="en-US" smtClean="0"/>
              <a:pPr>
                <a:defRPr/>
              </a:pPr>
              <a:t>3/14/15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dirty="0" smtClean="0"/>
              <a:t>Click to edit Master title style</a:t>
            </a:r>
            <a:endParaRPr lang="en-US" dirty="0"/>
          </a:p>
        </p:txBody>
      </p:sp>
      <p:sp>
        <p:nvSpPr>
          <p:cNvPr id="8" name="Content Placeholder 7"/>
          <p:cNvSpPr>
            <a:spLocks noGrp="1"/>
          </p:cNvSpPr>
          <p:nvPr>
            <p:ph sz="quarter" idx="1"/>
          </p:nvPr>
        </p:nvSpPr>
        <p:spPr>
          <a:xfrm>
            <a:off x="612648" y="1600200"/>
            <a:ext cx="8153400" cy="4495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r>
              <a:rPr lang="en-US"/>
              <a:t>2/10/2010</a:t>
            </a:r>
          </a:p>
        </p:txBody>
      </p:sp>
      <p:sp>
        <p:nvSpPr>
          <p:cNvPr id="5" name="Footer Placeholder 2"/>
          <p:cNvSpPr>
            <a:spLocks noGrp="1"/>
          </p:cNvSpPr>
          <p:nvPr>
            <p:ph type="ftr" sz="quarter" idx="11"/>
          </p:nvPr>
        </p:nvSpPr>
        <p:spPr/>
        <p:txBody>
          <a:bodyPr/>
          <a:lstStyle>
            <a:lvl1pPr>
              <a:defRPr/>
            </a:lvl1pPr>
          </a:lstStyle>
          <a:p>
            <a:pPr>
              <a:defRPr/>
            </a:pPr>
            <a:r>
              <a:rPr lang="en-US"/>
              <a:t>DTM Seminar</a:t>
            </a:r>
          </a:p>
        </p:txBody>
      </p:sp>
    </p:spTree>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F311A95-E439-4245-AD17-2BB9EFE019CD}" type="datetime1">
              <a:rPr lang="en-US" smtClean="0"/>
              <a:pPr>
                <a:defRPr/>
              </a:pPr>
              <a:t>3/14/15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3123E73-D63B-4B4D-910A-A541504319E0}" type="slidenum">
              <a:rPr lang="en-US" smtClean="0"/>
              <a:pPr>
                <a:defRPr/>
              </a:pPr>
              <a:t>‹#›</a:t>
            </a:fld>
            <a:endParaRPr lang="en-US"/>
          </a:p>
        </p:txBody>
      </p:sp>
    </p:spTree>
    <p:extLst>
      <p:ext uri="{BB962C8B-B14F-4D97-AF65-F5344CB8AC3E}">
        <p14:creationId xmlns:p14="http://schemas.microsoft.com/office/powerpoint/2010/main" val="5065745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12/15/09</a:t>
            </a:r>
            <a:endParaRPr lang="en-US"/>
          </a:p>
        </p:txBody>
      </p:sp>
      <p:sp>
        <p:nvSpPr>
          <p:cNvPr id="5" name="Footer Placeholder 4"/>
          <p:cNvSpPr>
            <a:spLocks noGrp="1"/>
          </p:cNvSpPr>
          <p:nvPr>
            <p:ph type="ftr" sz="quarter" idx="11"/>
          </p:nvPr>
        </p:nvSpPr>
        <p:spPr/>
        <p:txBody>
          <a:bodyPr/>
          <a:lstStyle/>
          <a:p>
            <a:pPr>
              <a:defRPr/>
            </a:pPr>
            <a:r>
              <a:rPr lang="en-US" smtClean="0"/>
              <a:t>AGU Fall Meeting</a:t>
            </a:r>
            <a:endParaRPr lang="en-US"/>
          </a:p>
        </p:txBody>
      </p:sp>
      <p:sp>
        <p:nvSpPr>
          <p:cNvPr id="6" name="Slide Number Placeholder 5"/>
          <p:cNvSpPr>
            <a:spLocks noGrp="1"/>
          </p:cNvSpPr>
          <p:nvPr>
            <p:ph type="sldNum" sz="quarter" idx="12"/>
          </p:nvPr>
        </p:nvSpPr>
        <p:spPr/>
        <p:txBody>
          <a:bodyPr/>
          <a:lstStyle/>
          <a:p>
            <a:pPr>
              <a:defRPr/>
            </a:pPr>
            <a:fld id="{7A61B099-EBA9-7C40-B3E1-47935043E457}" type="slidenum">
              <a:rPr lang="en-US" smtClean="0"/>
              <a:pPr>
                <a:defRPr/>
              </a:pPr>
              <a:t>‹#›</a:t>
            </a:fld>
            <a:endParaRPr lang="en-US"/>
          </a:p>
        </p:txBody>
      </p:sp>
    </p:spTree>
    <p:extLst>
      <p:ext uri="{BB962C8B-B14F-4D97-AF65-F5344CB8AC3E}">
        <p14:creationId xmlns:p14="http://schemas.microsoft.com/office/powerpoint/2010/main" val="29494982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12/15/09</a:t>
            </a:r>
            <a:endParaRPr lang="en-US"/>
          </a:p>
        </p:txBody>
      </p:sp>
      <p:sp>
        <p:nvSpPr>
          <p:cNvPr id="5" name="Footer Placeholder 4"/>
          <p:cNvSpPr>
            <a:spLocks noGrp="1"/>
          </p:cNvSpPr>
          <p:nvPr>
            <p:ph type="ftr" sz="quarter" idx="11"/>
          </p:nvPr>
        </p:nvSpPr>
        <p:spPr/>
        <p:txBody>
          <a:bodyPr/>
          <a:lstStyle/>
          <a:p>
            <a:pPr>
              <a:defRPr/>
            </a:pPr>
            <a:r>
              <a:rPr lang="en-US" smtClean="0"/>
              <a:t>AGU Fall Meeting</a:t>
            </a:r>
            <a:endParaRPr lang="en-US"/>
          </a:p>
        </p:txBody>
      </p:sp>
      <p:sp>
        <p:nvSpPr>
          <p:cNvPr id="6" name="Slide Number Placeholder 5"/>
          <p:cNvSpPr>
            <a:spLocks noGrp="1"/>
          </p:cNvSpPr>
          <p:nvPr>
            <p:ph type="sldNum" sz="quarter" idx="12"/>
          </p:nvPr>
        </p:nvSpPr>
        <p:spPr/>
        <p:txBody>
          <a:bodyPr/>
          <a:lstStyle/>
          <a:p>
            <a:pPr>
              <a:defRPr/>
            </a:pPr>
            <a:fld id="{716A18EA-9E9D-EB4C-A2FE-99A04AFA3EFE}" type="slidenum">
              <a:rPr lang="en-US" smtClean="0"/>
              <a:pPr>
                <a:defRPr/>
              </a:pPr>
              <a:t>‹#›</a:t>
            </a:fld>
            <a:endParaRPr lang="en-US"/>
          </a:p>
        </p:txBody>
      </p:sp>
    </p:spTree>
    <p:extLst>
      <p:ext uri="{BB962C8B-B14F-4D97-AF65-F5344CB8AC3E}">
        <p14:creationId xmlns:p14="http://schemas.microsoft.com/office/powerpoint/2010/main" val="14279412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914400"/>
            <a:ext cx="9144000" cy="1584325"/>
          </a:xfrm>
          <a:prstGeom prst="rect">
            <a:avLst/>
          </a:prstGeom>
          <a:solidFill>
            <a:schemeClr val="accent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0" y="1050925"/>
            <a:ext cx="9144000" cy="1311275"/>
          </a:xfrm>
          <a:prstGeom prst="rect">
            <a:avLst/>
          </a:prstGeom>
          <a:solidFill>
            <a:srgbClr val="FFFFA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066800"/>
            <a:ext cx="7620000" cy="1394640"/>
          </a:xfrm>
        </p:spPr>
        <p:txBody>
          <a:bodyPr>
            <a:normAutofit/>
          </a:bodyPr>
          <a:lstStyle>
            <a:lvl1pPr algn="l">
              <a:buNone/>
              <a:defRPr sz="3200" b="0" cap="none">
                <a:solidFill>
                  <a:schemeClr val="bg1"/>
                </a:solidFill>
              </a:defRPr>
            </a:lvl1pPr>
          </a:lstStyle>
          <a:p>
            <a:r>
              <a:rPr lang="en-US" dirty="0" smtClean="0"/>
              <a:t>Click to edit Master title style</a:t>
            </a:r>
            <a:endParaRPr lang="en-US" dirty="0"/>
          </a:p>
        </p:txBody>
      </p:sp>
      <p:sp>
        <p:nvSpPr>
          <p:cNvPr id="6" name="Date Placeholder 11"/>
          <p:cNvSpPr>
            <a:spLocks noGrp="1"/>
          </p:cNvSpPr>
          <p:nvPr>
            <p:ph type="dt" sz="half" idx="10"/>
          </p:nvPr>
        </p:nvSpPr>
        <p:spPr/>
        <p:txBody>
          <a:bodyPr/>
          <a:lstStyle>
            <a:lvl1pPr>
              <a:defRPr/>
            </a:lvl1pPr>
          </a:lstStyle>
          <a:p>
            <a:pPr>
              <a:defRPr/>
            </a:pPr>
            <a:r>
              <a:rPr lang="en-US"/>
              <a:t>2/10/2010</a:t>
            </a:r>
          </a:p>
        </p:txBody>
      </p:sp>
      <p:sp>
        <p:nvSpPr>
          <p:cNvPr id="7" name="Footer Placeholder 13"/>
          <p:cNvSpPr>
            <a:spLocks noGrp="1"/>
          </p:cNvSpPr>
          <p:nvPr>
            <p:ph type="ftr" sz="quarter" idx="11"/>
          </p:nvPr>
        </p:nvSpPr>
        <p:spPr/>
        <p:txBody>
          <a:bodyPr/>
          <a:lstStyle>
            <a:lvl1pPr>
              <a:defRPr/>
            </a:lvl1pPr>
          </a:lstStyle>
          <a:p>
            <a:pPr>
              <a:defRPr/>
            </a:pPr>
            <a:r>
              <a:rPr lang="en-US"/>
              <a:t>DTM Seminar</a:t>
            </a:r>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r>
              <a:rPr lang="en-US"/>
              <a:t>2/10/2010</a:t>
            </a:r>
          </a:p>
        </p:txBody>
      </p:sp>
      <p:sp>
        <p:nvSpPr>
          <p:cNvPr id="6" name="Slide Number Placeholder 9"/>
          <p:cNvSpPr>
            <a:spLocks noGrp="1"/>
          </p:cNvSpPr>
          <p:nvPr>
            <p:ph type="sldNum" sz="quarter" idx="11"/>
          </p:nvPr>
        </p:nvSpPr>
        <p:spPr>
          <a:xfrm>
            <a:off x="0" y="1271588"/>
            <a:ext cx="533400" cy="244475"/>
          </a:xfrm>
          <a:prstGeom prst="rect">
            <a:avLst/>
          </a:prstGeom>
        </p:spPr>
        <p:txBody>
          <a:bodyPr rtlCol="0"/>
          <a:lstStyle>
            <a:lvl1pPr>
              <a:defRPr>
                <a:latin typeface="Arial" pitchFamily="-110" charset="0"/>
                <a:ea typeface="ＭＳ Ｐゴシック" pitchFamily="-110" charset="-128"/>
                <a:cs typeface="ＭＳ Ｐゴシック" pitchFamily="-110" charset="-128"/>
              </a:defRPr>
            </a:lvl1pPr>
          </a:lstStyle>
          <a:p>
            <a:pPr>
              <a:defRPr/>
            </a:pPr>
            <a:fld id="{F1424F5B-C97E-7843-A4BF-7671B74B4AD3}"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r>
              <a:rPr lang="en-US"/>
              <a:t>DTM Seminar</a:t>
            </a:r>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r>
              <a:rPr lang="en-US"/>
              <a:t>2/10/2010</a:t>
            </a:r>
          </a:p>
        </p:txBody>
      </p:sp>
      <p:sp>
        <p:nvSpPr>
          <p:cNvPr id="8" name="Slide Number Placeholder 11"/>
          <p:cNvSpPr>
            <a:spLocks noGrp="1"/>
          </p:cNvSpPr>
          <p:nvPr>
            <p:ph type="sldNum" sz="quarter" idx="11"/>
          </p:nvPr>
        </p:nvSpPr>
        <p:spPr>
          <a:xfrm>
            <a:off x="0" y="1271588"/>
            <a:ext cx="533400" cy="244475"/>
          </a:xfrm>
          <a:prstGeom prst="rect">
            <a:avLst/>
          </a:prstGeom>
        </p:spPr>
        <p:txBody>
          <a:bodyPr rtlCol="0"/>
          <a:lstStyle>
            <a:lvl1pPr>
              <a:defRPr>
                <a:latin typeface="Arial" pitchFamily="-110" charset="0"/>
                <a:ea typeface="ＭＳ Ｐゴシック" pitchFamily="-110" charset="-128"/>
                <a:cs typeface="ＭＳ Ｐゴシック" pitchFamily="-110" charset="-128"/>
              </a:defRPr>
            </a:lvl1pPr>
          </a:lstStyle>
          <a:p>
            <a:pPr>
              <a:defRPr/>
            </a:pPr>
            <a:fld id="{45BC2452-0E7D-9C49-B1CF-70DBDC7BA175}"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r>
              <a:rPr lang="en-US"/>
              <a:t>DTM Seminar</a:t>
            </a:r>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en-US"/>
              <a:t>2/10/2010</a:t>
            </a:r>
          </a:p>
        </p:txBody>
      </p:sp>
      <p:sp>
        <p:nvSpPr>
          <p:cNvPr id="4" name="Footer Placeholder 3"/>
          <p:cNvSpPr>
            <a:spLocks noGrp="1"/>
          </p:cNvSpPr>
          <p:nvPr>
            <p:ph type="ftr" sz="quarter" idx="11"/>
          </p:nvPr>
        </p:nvSpPr>
        <p:spPr/>
        <p:txBody>
          <a:bodyPr/>
          <a:lstStyle>
            <a:lvl1pPr>
              <a:defRPr/>
            </a:lvl1pPr>
          </a:lstStyle>
          <a:p>
            <a:pPr>
              <a:defRPr/>
            </a:pPr>
            <a:r>
              <a:rPr lang="en-US"/>
              <a:t>DTM Seminar</a:t>
            </a:r>
          </a:p>
        </p:txBody>
      </p:sp>
      <p:sp>
        <p:nvSpPr>
          <p:cNvPr id="5" name="Slide Number Placeholder 4"/>
          <p:cNvSpPr>
            <a:spLocks noGrp="1"/>
          </p:cNvSpPr>
          <p:nvPr>
            <p:ph type="sldNum" sz="quarter" idx="12"/>
          </p:nvPr>
        </p:nvSpPr>
        <p:spPr>
          <a:xfrm>
            <a:off x="0" y="1271588"/>
            <a:ext cx="533400" cy="244475"/>
          </a:xfrm>
          <a:prstGeom prst="rect">
            <a:avLst/>
          </a:prstGeom>
        </p:spPr>
        <p:txBody>
          <a:bodyPr/>
          <a:lstStyle>
            <a:lvl1pPr>
              <a:defRPr>
                <a:solidFill>
                  <a:srgbClr val="FFFFFF"/>
                </a:solidFill>
                <a:latin typeface="Arial" pitchFamily="-110" charset="0"/>
                <a:ea typeface="ＭＳ Ｐゴシック" pitchFamily="-110" charset="-128"/>
                <a:cs typeface="ＭＳ Ｐゴシック" pitchFamily="-110" charset="-128"/>
              </a:defRPr>
            </a:lvl1pPr>
          </a:lstStyle>
          <a:p>
            <a:pPr>
              <a:defRPr/>
            </a:pPr>
            <a:fld id="{8801DB77-02BB-0747-9159-81C60352FCD3}"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dirty="0"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29BD9733-DA4B-B54E-9C21-FDE66BF3B166}" type="datetime1">
              <a:rPr lang="en-US"/>
              <a:pPr>
                <a:defRPr/>
              </a:pPr>
              <a:t>3/14/15</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0" y="1271588"/>
            <a:ext cx="533400" cy="244475"/>
          </a:xfrm>
          <a:prstGeom prst="rect">
            <a:avLst/>
          </a:prstGeom>
        </p:spPr>
        <p:txBody>
          <a:bodyPr/>
          <a:lstStyle>
            <a:lvl1pPr>
              <a:defRPr>
                <a:solidFill>
                  <a:srgbClr val="FFFFFF"/>
                </a:solidFill>
                <a:latin typeface="Arial" pitchFamily="-110" charset="0"/>
                <a:ea typeface="ＭＳ Ｐゴシック" pitchFamily="-110" charset="-128"/>
                <a:cs typeface="ＭＳ Ｐゴシック" pitchFamily="-110" charset="-128"/>
              </a:defRPr>
            </a:lvl1pPr>
          </a:lstStyle>
          <a:p>
            <a:pPr>
              <a:defRPr/>
            </a:pPr>
            <a:fld id="{A056AA02-CC64-FE4F-BAD9-4D69BBE263EB}"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8F311A95-E439-4245-AD17-2BB9EFE019CD}" type="datetime1">
              <a:rPr lang="en-US"/>
              <a:pPr>
                <a:defRPr/>
              </a:pPr>
              <a:t>3/14/15</a:t>
            </a:fld>
            <a:endParaRPr lang="en-US"/>
          </a:p>
        </p:txBody>
      </p:sp>
      <p:sp>
        <p:nvSpPr>
          <p:cNvPr id="10" name="Slide Number Placeholder 12"/>
          <p:cNvSpPr>
            <a:spLocks noGrp="1"/>
          </p:cNvSpPr>
          <p:nvPr>
            <p:ph type="sldNum" sz="quarter" idx="11"/>
          </p:nvPr>
        </p:nvSpPr>
        <p:spPr>
          <a:xfrm>
            <a:off x="0" y="4667250"/>
            <a:ext cx="1447800" cy="663575"/>
          </a:xfrm>
          <a:prstGeom prst="rect">
            <a:avLst/>
          </a:prstGeom>
        </p:spPr>
        <p:txBody>
          <a:bodyPr rtlCol="0"/>
          <a:lstStyle>
            <a:lvl1pPr>
              <a:defRPr sz="2800">
                <a:latin typeface="Arial" pitchFamily="-110" charset="0"/>
                <a:ea typeface="ＭＳ Ｐゴシック" pitchFamily="-110" charset="-128"/>
                <a:cs typeface="ＭＳ Ｐゴシック" pitchFamily="-110" charset="-128"/>
              </a:defRPr>
            </a:lvl1pPr>
          </a:lstStyle>
          <a:p>
            <a:pPr>
              <a:defRPr/>
            </a:pPr>
            <a:fld id="{43123E73-D63B-4B4D-910A-A541504319E0}"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12/15/09</a:t>
            </a:r>
          </a:p>
        </p:txBody>
      </p:sp>
      <p:sp>
        <p:nvSpPr>
          <p:cNvPr id="5" name="Footer Placeholder 4"/>
          <p:cNvSpPr>
            <a:spLocks noGrp="1"/>
          </p:cNvSpPr>
          <p:nvPr>
            <p:ph type="ftr" sz="quarter" idx="11"/>
          </p:nvPr>
        </p:nvSpPr>
        <p:spPr/>
        <p:txBody>
          <a:bodyPr/>
          <a:lstStyle>
            <a:lvl1pPr>
              <a:defRPr/>
            </a:lvl1pPr>
          </a:lstStyle>
          <a:p>
            <a:pPr>
              <a:defRPr/>
            </a:pPr>
            <a:r>
              <a:rPr lang="en-US"/>
              <a:t>AGU Fall Meeting</a:t>
            </a:r>
          </a:p>
        </p:txBody>
      </p:sp>
      <p:sp>
        <p:nvSpPr>
          <p:cNvPr id="6" name="Slide Number Placeholder 5"/>
          <p:cNvSpPr>
            <a:spLocks noGrp="1"/>
          </p:cNvSpPr>
          <p:nvPr>
            <p:ph type="sldNum" sz="quarter" idx="12"/>
          </p:nvPr>
        </p:nvSpPr>
        <p:spPr>
          <a:xfrm>
            <a:off x="0" y="1271588"/>
            <a:ext cx="533400" cy="244475"/>
          </a:xfrm>
          <a:prstGeom prst="rect">
            <a:avLst/>
          </a:prstGeom>
        </p:spPr>
        <p:txBody>
          <a:bodyPr/>
          <a:lstStyle>
            <a:lvl1pPr>
              <a:defRPr>
                <a:latin typeface="Arial" pitchFamily="-110" charset="0"/>
                <a:ea typeface="ＭＳ Ｐゴシック" pitchFamily="-110" charset="-128"/>
                <a:cs typeface="ＭＳ Ｐゴシック" pitchFamily="-110" charset="-128"/>
              </a:defRPr>
            </a:lvl1pPr>
          </a:lstStyle>
          <a:p>
            <a:pPr>
              <a:defRPr/>
            </a:pPr>
            <a:fld id="{7A61B099-EBA9-7C40-B3E1-47935043E457}" type="slidenum">
              <a:rPr lang="en-US"/>
              <a:pPr>
                <a:defRPr/>
              </a:pPr>
              <a:t>‹#›</a:t>
            </a:fld>
            <a:endParaRPr lang="en-US"/>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9477F"/>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25475" y="381000"/>
            <a:ext cx="8153400" cy="650875"/>
          </a:xfrm>
          <a:prstGeom prst="rect">
            <a:avLst/>
          </a:prstGeom>
        </p:spPr>
        <p:txBody>
          <a:bodyPr vert="horz" anchor="ctr">
            <a:noAutofit/>
          </a:bodyPr>
          <a:lstStyle/>
          <a:p>
            <a:r>
              <a:rPr lang="en-US" dirty="0" smtClean="0"/>
              <a:t>Click to edit Master title style</a:t>
            </a:r>
            <a:endParaRPr lang="en-US" dirty="0"/>
          </a:p>
        </p:txBody>
      </p:sp>
      <p:sp>
        <p:nvSpPr>
          <p:cNvPr id="1027" name="Text Placeholder 12"/>
          <p:cNvSpPr>
            <a:spLocks noGrp="1"/>
          </p:cNvSpPr>
          <p:nvPr>
            <p:ph type="body" idx="1"/>
          </p:nvPr>
        </p:nvSpPr>
        <p:spPr bwMode="auto">
          <a:xfrm>
            <a:off x="612775" y="1279525"/>
            <a:ext cx="8153400" cy="4846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Arial" pitchFamily="-110" charset="0"/>
                <a:ea typeface="ＭＳ Ｐゴシック" pitchFamily="-110" charset="-128"/>
                <a:cs typeface="ＭＳ Ｐゴシック" pitchFamily="-110" charset="-128"/>
              </a:defRPr>
            </a:lvl1pPr>
          </a:lstStyle>
          <a:p>
            <a:pPr>
              <a:defRPr/>
            </a:pPr>
            <a:r>
              <a:rPr lang="en-US"/>
              <a:t>2/10/2010</a:t>
            </a: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Arial" pitchFamily="-110" charset="0"/>
                <a:ea typeface="ＭＳ Ｐゴシック" pitchFamily="-110" charset="-128"/>
                <a:cs typeface="ＭＳ Ｐゴシック" pitchFamily="-110" charset="-128"/>
              </a:defRPr>
            </a:lvl1pPr>
          </a:lstStyle>
          <a:p>
            <a:pPr>
              <a:defRPr/>
            </a:pPr>
            <a:r>
              <a:rPr lang="en-US"/>
              <a:t>DTM Seminar</a:t>
            </a:r>
          </a:p>
        </p:txBody>
      </p:sp>
      <p:sp>
        <p:nvSpPr>
          <p:cNvPr id="8" name="Rectangle 7"/>
          <p:cNvSpPr/>
          <p:nvPr/>
        </p:nvSpPr>
        <p:spPr>
          <a:xfrm>
            <a:off x="0" y="965200"/>
            <a:ext cx="533400" cy="228600"/>
          </a:xfrm>
          <a:prstGeom prst="rect">
            <a:avLst/>
          </a:prstGeom>
          <a:solidFill>
            <a:schemeClr val="accent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609600" y="965200"/>
            <a:ext cx="8553450" cy="228600"/>
          </a:xfrm>
          <a:prstGeom prst="rect">
            <a:avLst/>
          </a:prstGeom>
          <a:solidFill>
            <a:srgbClr val="FFFFA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Tree>
  </p:cSld>
  <p:clrMap bg1="dk1" tx1="lt1" bg2="dk2" tx2="lt2" accent1="accent1" accent2="accent2" accent3="accent3" accent4="accent4" accent5="accent5" accent6="accent6" hlink="hlink" folHlink="folHlink"/>
  <p:sldLayoutIdLst>
    <p:sldLayoutId id="2147483731" r:id="rId1"/>
    <p:sldLayoutId id="2147483730" r:id="rId2"/>
    <p:sldLayoutId id="2147483732" r:id="rId3"/>
    <p:sldLayoutId id="2147483733" r:id="rId4"/>
    <p:sldLayoutId id="2147483734" r:id="rId5"/>
    <p:sldLayoutId id="2147483735" r:id="rId6"/>
    <p:sldLayoutId id="2147483737" r:id="rId7"/>
    <p:sldLayoutId id="2147483738" r:id="rId8"/>
    <p:sldLayoutId id="2147483739" r:id="rId9"/>
    <p:sldLayoutId id="2147483740" r:id="rId10"/>
    <p:sldLayoutId id="214748374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000" kern="1200">
          <a:solidFill>
            <a:srgbClr val="FFFFFF"/>
          </a:solidFill>
          <a:effectLst>
            <a:outerShdw blurRad="50800" dist="38100" dir="2700000" algn="tl" rotWithShape="0">
              <a:srgbClr val="000000">
                <a:alpha val="43000"/>
              </a:srgbClr>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2pPr>
      <a:lvl3pPr algn="l" rtl="0" eaLnBrk="0" fontAlgn="base" hangingPunct="0">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3pPr>
      <a:lvl4pPr algn="l" rtl="0" eaLnBrk="0" fontAlgn="base" hangingPunct="0">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4pPr>
      <a:lvl5pPr algn="l" rtl="0" eaLnBrk="0" fontAlgn="base" hangingPunct="0">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5pPr>
      <a:lvl6pPr marL="457200" algn="l" rtl="0" fontAlgn="base">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6pPr>
      <a:lvl7pPr marL="914400" algn="l" rtl="0" fontAlgn="base">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7pPr>
      <a:lvl8pPr marL="1371600" algn="l" rtl="0" fontAlgn="base">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8pPr>
      <a:lvl9pPr marL="1828800" algn="l" rtl="0" fontAlgn="base">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9pPr>
    </p:titleStyle>
    <p:bodyStyle>
      <a:lvl1pPr marL="319088" indent="-319088" algn="l" rtl="0" eaLnBrk="0" fontAlgn="base" hangingPunct="0">
        <a:spcBef>
          <a:spcPts val="700"/>
        </a:spcBef>
        <a:spcAft>
          <a:spcPct val="0"/>
        </a:spcAft>
        <a:buClr>
          <a:schemeClr val="accent2"/>
        </a:buClr>
        <a:buSzPct val="60000"/>
        <a:buFont typeface="Wingdings" charset="2"/>
        <a:buChar char=""/>
        <a:defRPr sz="2900" kern="1200">
          <a:solidFill>
            <a:schemeClr val="tx1"/>
          </a:solidFill>
          <a:latin typeface="+mn-lt"/>
          <a:ea typeface="ＭＳ Ｐゴシック" pitchFamily="-108" charset="-128"/>
          <a:cs typeface="ＭＳ Ｐゴシック" pitchFamily="-108" charset="-128"/>
        </a:defRPr>
      </a:lvl1pPr>
      <a:lvl2pPr marL="639763" indent="-273050" algn="l" rtl="0" eaLnBrk="0" fontAlgn="base" hangingPunct="0">
        <a:spcBef>
          <a:spcPts val="550"/>
        </a:spcBef>
        <a:spcAft>
          <a:spcPct val="0"/>
        </a:spcAft>
        <a:buClr>
          <a:schemeClr val="accent1"/>
        </a:buClr>
        <a:buSzPct val="70000"/>
        <a:buFont typeface="Wingdings 2" charset="2"/>
        <a:buChar char=""/>
        <a:defRPr sz="2600" kern="1200">
          <a:solidFill>
            <a:schemeClr val="tx1"/>
          </a:solidFill>
          <a:latin typeface="+mn-lt"/>
          <a:ea typeface="ＭＳ Ｐゴシック" pitchFamily="-108" charset="-128"/>
          <a:cs typeface="+mn-cs"/>
        </a:defRPr>
      </a:lvl2pPr>
      <a:lvl3pPr marL="914400" indent="-228600" algn="l" rtl="0" eaLnBrk="0" fontAlgn="base" hangingPunct="0">
        <a:spcBef>
          <a:spcPts val="500"/>
        </a:spcBef>
        <a:spcAft>
          <a:spcPct val="0"/>
        </a:spcAft>
        <a:buClr>
          <a:schemeClr val="accent2"/>
        </a:buClr>
        <a:buSzPct val="75000"/>
        <a:buFont typeface="Wingdings" charset="2"/>
        <a:buChar char=""/>
        <a:defRPr sz="2300" kern="1200">
          <a:solidFill>
            <a:schemeClr val="tx1"/>
          </a:solidFill>
          <a:latin typeface="+mn-lt"/>
          <a:ea typeface="ＭＳ Ｐゴシック" pitchFamily="-108" charset="-128"/>
          <a:cs typeface="+mn-cs"/>
        </a:defRPr>
      </a:lvl3pPr>
      <a:lvl4pPr marL="1371600" indent="-228600" algn="l" rtl="0" eaLnBrk="0" fontAlgn="base" hangingPunct="0">
        <a:spcBef>
          <a:spcPts val="400"/>
        </a:spcBef>
        <a:spcAft>
          <a:spcPct val="0"/>
        </a:spcAft>
        <a:buClr>
          <a:srgbClr val="969696"/>
        </a:buClr>
        <a:buSzPct val="75000"/>
        <a:buFont typeface="Wingdings" charset="2"/>
        <a:buChar char=""/>
        <a:defRPr sz="2000" kern="1200">
          <a:solidFill>
            <a:schemeClr val="tx1"/>
          </a:solidFill>
          <a:latin typeface="+mn-lt"/>
          <a:ea typeface="ＭＳ Ｐゴシック" pitchFamily="-108" charset="-128"/>
          <a:cs typeface="+mn-cs"/>
        </a:defRPr>
      </a:lvl4pPr>
      <a:lvl5pPr marL="1828800" indent="-228600" algn="l" rtl="0" eaLnBrk="0" fontAlgn="base" hangingPunct="0">
        <a:spcBef>
          <a:spcPts val="400"/>
        </a:spcBef>
        <a:spcAft>
          <a:spcPct val="0"/>
        </a:spcAft>
        <a:buClr>
          <a:srgbClr val="808080"/>
        </a:buClr>
        <a:buSzPct val="65000"/>
        <a:buFont typeface="Wingdings" charset="2"/>
        <a:buChar char=""/>
        <a:defRPr sz="2000" kern="1200">
          <a:solidFill>
            <a:schemeClr val="tx1"/>
          </a:solidFill>
          <a:latin typeface="+mn-lt"/>
          <a:ea typeface="ＭＳ Ｐゴシック" pitchFamily="-108" charset="-128"/>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smtClean="0"/>
              <a:t>2/10/2010</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DTM Seminar</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emf"/><Relationship Id="rId5"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image" Target="../media/image15.png"/><Relationship Id="rId1" Type="http://schemas.microsoft.com/office/2007/relationships/media" Target="../media/media2.mp4"/><Relationship Id="rId2" Type="http://schemas.openxmlformats.org/officeDocument/2006/relationships/video" Target="../media/media2.mp4"/></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 TargetMode="External"/><Relationship Id="rId5"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image" Target="../media/image20.png"/><Relationship Id="rId1" Type="http://schemas.microsoft.com/office/2007/relationships/media" Target="../media/media3.mp4"/><Relationship Id="rId2" Type="http://schemas.openxmlformats.org/officeDocument/2006/relationships/video" Target="../media/media3.mp4"/></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4.xml"/><Relationship Id="rId5" Type="http://schemas.openxmlformats.org/officeDocument/2006/relationships/image" Target="../media/image10.png"/><Relationship Id="rId1" Type="http://schemas.microsoft.com/office/2007/relationships/media" Target="file://localhost/Users/sumy/Dropbox/EPO/Talks/TeraShake_Dynamic_Rupture.mov" TargetMode="External"/><Relationship Id="rId2" Type="http://schemas.openxmlformats.org/officeDocument/2006/relationships/video" Target="file://localhost/Users/sumy/Dropbox/EPO/Talks/TeraShake_Dynamic_Rupture.mov"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5.xml"/><Relationship Id="rId5"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6.xml"/><Relationship Id="rId5" Type="http://schemas.openxmlformats.org/officeDocument/2006/relationships/image" Target="../media/image12.png"/><Relationship Id="rId1" Type="http://schemas.microsoft.com/office/2007/relationships/media" Target="file://localhost/Users/sumy/Dropbox/EPO/Talks/combined2_1280.mov" TargetMode="External"/><Relationship Id="rId2" Type="http://schemas.openxmlformats.org/officeDocument/2006/relationships/video" Target="file://localhost/Users/sumy/Dropbox/EPO/Talks/combined2_1280.mov"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9"/>
          <p:cNvSpPr>
            <a:spLocks noGrp="1"/>
          </p:cNvSpPr>
          <p:nvPr>
            <p:ph type="body" idx="1"/>
          </p:nvPr>
        </p:nvSpPr>
        <p:spPr>
          <a:xfrm>
            <a:off x="-76200" y="5257800"/>
            <a:ext cx="9144000" cy="914400"/>
          </a:xfrm>
          <a:effectLst>
            <a:outerShdw blurRad="50800" dist="38100" dir="2700000">
              <a:srgbClr val="000000">
                <a:alpha val="43000"/>
              </a:srgbClr>
            </a:outerShdw>
          </a:effectLst>
        </p:spPr>
        <p:txBody>
          <a:bodyPr>
            <a:normAutofit fontScale="92500" lnSpcReduction="20000"/>
          </a:bodyPr>
          <a:lstStyle/>
          <a:p>
            <a:pPr algn="ctr" eaLnBrk="1" hangingPunct="1"/>
            <a:r>
              <a:rPr lang="en-US" sz="3200" dirty="0" smtClean="0">
                <a:ea typeface="ＭＳ Ｐゴシック" charset="-128"/>
                <a:cs typeface="ＭＳ Ｐゴシック" charset="-128"/>
              </a:rPr>
              <a:t>Danielle F. Sumy</a:t>
            </a:r>
            <a:endParaRPr lang="en-US" sz="3200" dirty="0" smtClean="0">
              <a:ea typeface="ＭＳ Ｐゴシック" charset="-128"/>
              <a:cs typeface="ＭＳ Ｐゴシック" charset="-128"/>
            </a:endParaRPr>
          </a:p>
          <a:p>
            <a:pPr algn="ctr" eaLnBrk="1" hangingPunct="1"/>
            <a:r>
              <a:rPr lang="en-US" sz="3000" i="1" dirty="0" smtClean="0">
                <a:ea typeface="ＭＳ Ｐゴシック" charset="-128"/>
                <a:cs typeface="ＭＳ Ｐゴシック" charset="-128"/>
              </a:rPr>
              <a:t>IRIS</a:t>
            </a:r>
            <a:endParaRPr lang="en-US" sz="3000" i="1" dirty="0" smtClean="0">
              <a:ea typeface="ＭＳ Ｐゴシック" charset="-128"/>
              <a:cs typeface="ＭＳ Ｐゴシック" charset="-128"/>
            </a:endParaRPr>
          </a:p>
        </p:txBody>
      </p:sp>
      <p:pic>
        <p:nvPicPr>
          <p:cNvPr id="10" name="Picture 12" descr="Picture 1.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762000"/>
            <a:ext cx="3429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5063" y="838200"/>
            <a:ext cx="173513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creen shot 2010-10-03 at 10.58.31 AM.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381000"/>
            <a:ext cx="328925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9600" y="4038600"/>
            <a:ext cx="8136550" cy="923330"/>
          </a:xfrm>
          <a:prstGeom prst="rect">
            <a:avLst/>
          </a:prstGeom>
          <a:noFill/>
        </p:spPr>
        <p:txBody>
          <a:bodyPr wrap="none" rtlCol="0">
            <a:spAutoFit/>
          </a:bodyPr>
          <a:lstStyle/>
          <a:p>
            <a:r>
              <a:rPr lang="en-US" sz="5400" dirty="0" smtClean="0">
                <a:latin typeface="Calibri"/>
                <a:cs typeface="Calibri"/>
              </a:rPr>
              <a:t>The Quake Catcher Network</a:t>
            </a:r>
            <a:endParaRPr lang="en-US" sz="5400" dirty="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pPr algn="ctr"/>
            <a:r>
              <a:rPr lang="en-US" dirty="0" smtClean="0"/>
              <a:t>QCN: How it Works</a:t>
            </a:r>
            <a:endParaRPr lang="en-US" dirty="0"/>
          </a:p>
        </p:txBody>
      </p:sp>
      <p:pic>
        <p:nvPicPr>
          <p:cNvPr id="3" name="Quake-Catcher Network How does it Wor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57300"/>
            <a:ext cx="9144000" cy="5143500"/>
          </a:xfrm>
          <a:prstGeom prst="rect">
            <a:avLst/>
          </a:prstGeom>
        </p:spPr>
      </p:pic>
    </p:spTree>
    <p:extLst>
      <p:ext uri="{BB962C8B-B14F-4D97-AF65-F5344CB8AC3E}">
        <p14:creationId xmlns:p14="http://schemas.microsoft.com/office/powerpoint/2010/main" val="1545077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152400"/>
            <a:ext cx="7772400" cy="762000"/>
          </a:xfrm>
          <a:effectLst>
            <a:outerShdw blurRad="50800" dist="38100" dir="2700000">
              <a:srgbClr val="000000">
                <a:alpha val="43000"/>
              </a:srgbClr>
            </a:outerShdw>
          </a:effectLst>
        </p:spPr>
        <p:txBody>
          <a:bodyPr wrap="square" lIns="91440" tIns="45720" rIns="91440" bIns="45720" numCol="1" anchorCtr="0" compatLnSpc="1">
            <a:prstTxWarp prst="textNoShape">
              <a:avLst/>
            </a:prstTxWarp>
          </a:bodyPr>
          <a:lstStyle/>
          <a:p>
            <a:pPr eaLnBrk="1" hangingPunct="1"/>
            <a:r>
              <a:rPr lang="en-US" sz="2800" dirty="0">
                <a:effectLst/>
                <a:latin typeface="Calibri"/>
                <a:ea typeface="ＭＳ Ｐゴシック" charset="-128"/>
                <a:cs typeface="Calibri"/>
              </a:rPr>
              <a:t>Building the</a:t>
            </a:r>
            <a:r>
              <a:rPr lang="en-US" sz="2800" dirty="0" smtClean="0">
                <a:effectLst/>
                <a:latin typeface="Calibri"/>
                <a:ea typeface="ＭＳ Ｐゴシック" charset="-128"/>
                <a:cs typeface="Calibri"/>
              </a:rPr>
              <a:t> Quake-Catcher Network</a:t>
            </a:r>
            <a:endParaRPr lang="en-US" sz="2800" dirty="0">
              <a:solidFill>
                <a:schemeClr val="accent2"/>
              </a:solidFill>
              <a:effectLst/>
              <a:latin typeface="Calibri"/>
              <a:ea typeface="ＭＳ Ｐゴシック" charset="-128"/>
              <a:cs typeface="Calibri"/>
            </a:endParaRPr>
          </a:p>
        </p:txBody>
      </p:sp>
      <p:sp>
        <p:nvSpPr>
          <p:cNvPr id="28675" name="Rectangle 3"/>
          <p:cNvSpPr>
            <a:spLocks noGrp="1" noChangeArrowheads="1"/>
          </p:cNvSpPr>
          <p:nvPr>
            <p:ph idx="1"/>
          </p:nvPr>
        </p:nvSpPr>
        <p:spPr>
          <a:xfrm>
            <a:off x="152400" y="1143000"/>
            <a:ext cx="8763000" cy="5334000"/>
          </a:xfrm>
        </p:spPr>
        <p:txBody>
          <a:bodyPr>
            <a:normAutofit/>
          </a:bodyPr>
          <a:lstStyle/>
          <a:p>
            <a:pPr eaLnBrk="1" hangingPunct="1">
              <a:lnSpc>
                <a:spcPct val="90000"/>
              </a:lnSpc>
            </a:pPr>
            <a:r>
              <a:rPr lang="en-US" sz="2400" b="1" dirty="0" smtClean="0">
                <a:ea typeface="ＭＳ Ｐゴシック" charset="-128"/>
                <a:cs typeface="ＭＳ Ｐゴシック" charset="-128"/>
              </a:rPr>
              <a:t>Laptops</a:t>
            </a:r>
            <a:r>
              <a:rPr lang="en-US" sz="2400" b="1" dirty="0" smtClean="0">
                <a:ea typeface="ＭＳ Ｐゴシック" charset="-128"/>
                <a:cs typeface="ＭＳ Ｐゴシック" charset="-128"/>
              </a:rPr>
              <a:t>: Many have</a:t>
            </a:r>
            <a:r>
              <a:rPr lang="en-US" sz="2400" b="1" dirty="0" smtClean="0">
                <a:ea typeface="ＭＳ Ｐゴシック" charset="-128"/>
                <a:cs typeface="ＭＳ Ｐゴシック" charset="-128"/>
              </a:rPr>
              <a:t> </a:t>
            </a:r>
            <a:r>
              <a:rPr lang="en-US" sz="2400" b="1" dirty="0" smtClean="0">
                <a:ea typeface="ＭＳ Ｐゴシック" charset="-128"/>
                <a:cs typeface="ＭＳ Ｐゴシック" charset="-128"/>
              </a:rPr>
              <a:t>internal </a:t>
            </a:r>
            <a:r>
              <a:rPr lang="en-US" sz="2400" b="1" dirty="0" smtClean="0">
                <a:ea typeface="ＭＳ Ｐゴシック" charset="-128"/>
                <a:cs typeface="ＭＳ Ｐゴシック" charset="-128"/>
              </a:rPr>
              <a:t>sensors</a:t>
            </a:r>
            <a:r>
              <a:rPr lang="en-US" sz="2400" b="1" dirty="0">
                <a:ea typeface="ＭＳ Ｐゴシック" charset="-128"/>
                <a:cs typeface="ＭＳ Ｐゴシック" charset="-128"/>
              </a:rPr>
              <a:t> </a:t>
            </a:r>
            <a:r>
              <a:rPr lang="en-US" sz="2400" b="1" dirty="0" smtClean="0">
                <a:ea typeface="ＭＳ Ｐゴシック" charset="-128"/>
                <a:cs typeface="ＭＳ Ｐゴシック" charset="-128"/>
              </a:rPr>
              <a:t>(FREE!)</a:t>
            </a:r>
            <a:endParaRPr lang="en-US" sz="2400" b="1" dirty="0" smtClean="0">
              <a:ea typeface="ＭＳ Ｐゴシック" charset="-128"/>
              <a:cs typeface="ＭＳ Ｐゴシック" charset="-128"/>
            </a:endParaRPr>
          </a:p>
          <a:p>
            <a:pPr marL="0" indent="0" eaLnBrk="1" hangingPunct="1">
              <a:lnSpc>
                <a:spcPct val="90000"/>
              </a:lnSpc>
              <a:buNone/>
            </a:pPr>
            <a:endParaRPr lang="en-US" sz="2400" b="1" dirty="0">
              <a:ea typeface="ＭＳ Ｐゴシック" charset="-128"/>
              <a:cs typeface="ＭＳ Ｐゴシック" charset="-128"/>
            </a:endParaRPr>
          </a:p>
          <a:p>
            <a:pPr eaLnBrk="1" hangingPunct="1">
              <a:lnSpc>
                <a:spcPct val="90000"/>
              </a:lnSpc>
            </a:pPr>
            <a:r>
              <a:rPr lang="en-US" sz="2400" b="1" dirty="0" smtClean="0">
                <a:ea typeface="ＭＳ Ｐゴシック" charset="-128"/>
                <a:cs typeface="ＭＳ Ｐゴシック" charset="-128"/>
              </a:rPr>
              <a:t>Desktop </a:t>
            </a:r>
            <a:r>
              <a:rPr lang="en-US" sz="2400" b="1" dirty="0" smtClean="0">
                <a:ea typeface="ＭＳ Ｐゴシック" charset="-128"/>
                <a:cs typeface="ＭＳ Ｐゴシック" charset="-128"/>
              </a:rPr>
              <a:t>computers: </a:t>
            </a:r>
            <a:r>
              <a:rPr lang="en-US" sz="2000" dirty="0" smtClean="0"/>
              <a:t>MEMS </a:t>
            </a:r>
            <a:r>
              <a:rPr lang="en-US" sz="2000" dirty="0"/>
              <a:t>accelerometer</a:t>
            </a:r>
            <a:r>
              <a:rPr lang="en-US" sz="2000" dirty="0" smtClean="0"/>
              <a:t> attached via </a:t>
            </a:r>
            <a:r>
              <a:rPr lang="en-US" sz="2000" dirty="0"/>
              <a:t>USB</a:t>
            </a:r>
          </a:p>
          <a:p>
            <a:pPr lvl="1">
              <a:lnSpc>
                <a:spcPct val="90000"/>
              </a:lnSpc>
            </a:pPr>
            <a:r>
              <a:rPr lang="en-US" sz="2000" dirty="0"/>
              <a:t>Cost per station: $30 - $100 (depending on noise level)</a:t>
            </a:r>
          </a:p>
          <a:p>
            <a:pPr eaLnBrk="1" hangingPunct="1">
              <a:lnSpc>
                <a:spcPct val="90000"/>
              </a:lnSpc>
            </a:pPr>
            <a:endParaRPr lang="en-US" sz="2400" dirty="0">
              <a:ea typeface="ＭＳ Ｐゴシック" charset="-128"/>
              <a:cs typeface="ＭＳ Ｐゴシック" charset="-128"/>
            </a:endParaRPr>
          </a:p>
          <a:p>
            <a:pPr eaLnBrk="1" hangingPunct="1">
              <a:lnSpc>
                <a:spcPct val="90000"/>
              </a:lnSpc>
            </a:pPr>
            <a:r>
              <a:rPr lang="en-US" sz="2400" b="1" dirty="0">
                <a:ea typeface="ＭＳ Ｐゴシック" charset="-128"/>
                <a:cs typeface="ＭＳ Ｐゴシック" charset="-128"/>
              </a:rPr>
              <a:t>Challenges</a:t>
            </a:r>
            <a:r>
              <a:rPr lang="en-US" sz="2400" b="1" dirty="0" smtClean="0">
                <a:ea typeface="ＭＳ Ｐゴシック" charset="-128"/>
                <a:cs typeface="ＭＳ Ｐゴシック" charset="-128"/>
              </a:rPr>
              <a:t>: Location, Timing, Noise</a:t>
            </a:r>
            <a:endParaRPr lang="en-US" sz="2000" dirty="0" smtClean="0"/>
          </a:p>
          <a:p>
            <a:pPr lvl="1" eaLnBrk="1" hangingPunct="1">
              <a:lnSpc>
                <a:spcPct val="90000"/>
              </a:lnSpc>
            </a:pPr>
            <a:endParaRPr lang="en-US" sz="2000" dirty="0"/>
          </a:p>
        </p:txBody>
      </p:sp>
      <p:pic>
        <p:nvPicPr>
          <p:cNvPr id="28677" name="Picture 11" descr="Laptop_Motion_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0200" y="4191000"/>
            <a:ext cx="2514600" cy="2101850"/>
          </a:xfrm>
          <a:prstGeom prst="rect">
            <a:avLst/>
          </a:prstGeom>
          <a:noFill/>
          <a:ln w="9525">
            <a:noFill/>
            <a:miter lim="800000"/>
            <a:headEnd/>
            <a:tailEnd/>
          </a:ln>
        </p:spPr>
      </p:pic>
      <p:pic>
        <p:nvPicPr>
          <p:cNvPr id="6" name="Picture 5" descr="QCN_setup.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 y="3810000"/>
            <a:ext cx="3868288" cy="27427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8" descr="QCN_Cover.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59" y="1066800"/>
            <a:ext cx="9073741" cy="4724400"/>
          </a:xfrm>
          <a:prstGeom prst="rect">
            <a:avLst/>
          </a:prstGeom>
          <a:noFill/>
          <a:ln w="9525">
            <a:noFill/>
            <a:miter lim="800000"/>
            <a:headEnd/>
            <a:tailEnd/>
          </a:ln>
        </p:spPr>
      </p:pic>
      <p:sp>
        <p:nvSpPr>
          <p:cNvPr id="167940" name="Rectangle 4"/>
          <p:cNvSpPr>
            <a:spLocks noChangeArrowheads="1"/>
          </p:cNvSpPr>
          <p:nvPr/>
        </p:nvSpPr>
        <p:spPr bwMode="auto">
          <a:xfrm>
            <a:off x="685800" y="152400"/>
            <a:ext cx="7772400" cy="892175"/>
          </a:xfrm>
          <a:prstGeom prst="rect">
            <a:avLst/>
          </a:prstGeom>
          <a:noFill/>
          <a:ln w="9525">
            <a:noFill/>
            <a:miter lim="800000"/>
            <a:headEnd/>
            <a:tailEnd/>
          </a:ln>
          <a:effectLst>
            <a:outerShdw blurRad="63500" dist="25399" dir="2700000" algn="ctr" rotWithShape="0">
              <a:srgbClr val="000000">
                <a:alpha val="74998"/>
              </a:srgbClr>
            </a:outerShdw>
          </a:effectLst>
        </p:spPr>
        <p:txBody>
          <a:bodyPr anchor="ctr">
            <a:prstTxWarp prst="textNoShape">
              <a:avLst/>
            </a:prstTxWarp>
          </a:bodyPr>
          <a:lstStyle/>
          <a:p>
            <a:pPr algn="ctr" eaLnBrk="1" hangingPunct="1">
              <a:defRPr/>
            </a:pPr>
            <a:r>
              <a:rPr lang="en-US" sz="4000" dirty="0">
                <a:solidFill>
                  <a:srgbClr val="FFFFFF"/>
                </a:solidFill>
                <a:effectLst>
                  <a:outerShdw blurRad="50800" dist="38100" dir="2700000">
                    <a:srgbClr val="000000">
                      <a:alpha val="43000"/>
                    </a:srgbClr>
                  </a:outerShdw>
                </a:effectLst>
                <a:latin typeface="Calibri"/>
                <a:ea typeface="ＭＳ Ｐゴシック" pitchFamily="-107" charset="-128"/>
                <a:cs typeface="Calibri"/>
              </a:rPr>
              <a:t>Current Network</a:t>
            </a:r>
          </a:p>
        </p:txBody>
      </p:sp>
      <p:sp>
        <p:nvSpPr>
          <p:cNvPr id="53252" name="Text Box 10"/>
          <p:cNvSpPr txBox="1">
            <a:spLocks noChangeArrowheads="1"/>
          </p:cNvSpPr>
          <p:nvPr/>
        </p:nvSpPr>
        <p:spPr bwMode="auto">
          <a:xfrm>
            <a:off x="417513" y="5029200"/>
            <a:ext cx="2667000" cy="784225"/>
          </a:xfrm>
          <a:prstGeom prst="rect">
            <a:avLst/>
          </a:prstGeom>
          <a:noFill/>
          <a:ln w="9525">
            <a:noFill/>
            <a:miter lim="800000"/>
            <a:headEnd/>
            <a:tailEnd/>
          </a:ln>
        </p:spPr>
        <p:txBody>
          <a:bodyPr>
            <a:prstTxWarp prst="textNoShape">
              <a:avLst/>
            </a:prstTxWarp>
            <a:spAutoFit/>
          </a:bodyPr>
          <a:lstStyle/>
          <a:p>
            <a:pPr>
              <a:spcAft>
                <a:spcPts val="600"/>
              </a:spcAft>
            </a:pPr>
            <a:r>
              <a:rPr lang="en-US" sz="2000">
                <a:solidFill>
                  <a:schemeClr val="bg1"/>
                </a:solidFill>
              </a:rPr>
              <a:t>Participants </a:t>
            </a:r>
          </a:p>
          <a:p>
            <a:pPr>
              <a:spcAft>
                <a:spcPts val="600"/>
              </a:spcAft>
            </a:pPr>
            <a:r>
              <a:rPr lang="en-US" sz="2000">
                <a:solidFill>
                  <a:schemeClr val="bg1"/>
                </a:solidFill>
              </a:rPr>
              <a:t>Earthquake Locations</a:t>
            </a:r>
          </a:p>
        </p:txBody>
      </p:sp>
      <p:sp>
        <p:nvSpPr>
          <p:cNvPr id="53253" name="Oval 11"/>
          <p:cNvSpPr>
            <a:spLocks noChangeArrowheads="1"/>
          </p:cNvSpPr>
          <p:nvPr/>
        </p:nvSpPr>
        <p:spPr bwMode="auto">
          <a:xfrm>
            <a:off x="231775" y="5565775"/>
            <a:ext cx="192088" cy="182563"/>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53254" name="TextBox 7"/>
          <p:cNvSpPr txBox="1">
            <a:spLocks noChangeArrowheads="1"/>
          </p:cNvSpPr>
          <p:nvPr/>
        </p:nvSpPr>
        <p:spPr bwMode="auto">
          <a:xfrm>
            <a:off x="115888" y="6172200"/>
            <a:ext cx="2044700" cy="369888"/>
          </a:xfrm>
          <a:prstGeom prst="rect">
            <a:avLst/>
          </a:prstGeom>
          <a:noFill/>
          <a:ln w="9525">
            <a:noFill/>
            <a:miter lim="800000"/>
            <a:headEnd/>
            <a:tailEnd/>
          </a:ln>
        </p:spPr>
        <p:txBody>
          <a:bodyPr>
            <a:prstTxWarp prst="textNoShape">
              <a:avLst/>
            </a:prstTxWarp>
            <a:spAutoFit/>
          </a:bodyPr>
          <a:lstStyle/>
          <a:p>
            <a:pPr algn="ctr"/>
            <a:r>
              <a:rPr lang="en-US">
                <a:solidFill>
                  <a:srgbClr val="000000"/>
                </a:solidFill>
              </a:rPr>
              <a:t>Statistics</a:t>
            </a:r>
          </a:p>
        </p:txBody>
      </p:sp>
      <p:sp>
        <p:nvSpPr>
          <p:cNvPr id="53255" name="Isosceles Triangle 9"/>
          <p:cNvSpPr>
            <a:spLocks noChangeArrowheads="1"/>
          </p:cNvSpPr>
          <p:nvPr/>
        </p:nvSpPr>
        <p:spPr bwMode="auto">
          <a:xfrm>
            <a:off x="215900" y="5167313"/>
            <a:ext cx="242888" cy="192087"/>
          </a:xfrm>
          <a:prstGeom prst="triangle">
            <a:avLst>
              <a:gd name="adj" fmla="val 50000"/>
            </a:avLst>
          </a:prstGeom>
          <a:solidFill>
            <a:srgbClr val="0000FF"/>
          </a:solidFill>
          <a:ln w="9525">
            <a:solidFill>
              <a:schemeClr val="tx1"/>
            </a:solidFill>
            <a:round/>
            <a:headEnd/>
            <a:tailEnd/>
          </a:ln>
        </p:spPr>
        <p:txBody>
          <a:bodyPr>
            <a:prstTxWarp prst="textNoShape">
              <a:avLst/>
            </a:prstTxWarp>
          </a:bodyPr>
          <a:lstStyle/>
          <a:p>
            <a:endParaRPr lang="en-US"/>
          </a:p>
        </p:txBody>
      </p:sp>
      <p:sp>
        <p:nvSpPr>
          <p:cNvPr id="53256" name="TextBox 7"/>
          <p:cNvSpPr txBox="1">
            <a:spLocks noChangeArrowheads="1"/>
          </p:cNvSpPr>
          <p:nvPr/>
        </p:nvSpPr>
        <p:spPr bwMode="auto">
          <a:xfrm>
            <a:off x="228600" y="5867400"/>
            <a:ext cx="8915400" cy="830997"/>
          </a:xfrm>
          <a:prstGeom prst="rect">
            <a:avLst/>
          </a:prstGeom>
          <a:noFill/>
          <a:ln w="9525">
            <a:noFill/>
            <a:miter lim="800000"/>
            <a:headEnd/>
            <a:tailEnd/>
          </a:ln>
        </p:spPr>
        <p:txBody>
          <a:bodyPr wrap="square">
            <a:prstTxWarp prst="textNoShape">
              <a:avLst/>
            </a:prstTxWarp>
            <a:spAutoFit/>
          </a:bodyPr>
          <a:lstStyle/>
          <a:p>
            <a:pPr>
              <a:buFont typeface="Arial" charset="0"/>
              <a:buChar char="•"/>
            </a:pPr>
            <a:r>
              <a:rPr lang="en-US" dirty="0">
                <a:solidFill>
                  <a:srgbClr val="FFFFFF"/>
                </a:solidFill>
                <a:latin typeface="+mn-lt"/>
              </a:rPr>
              <a:t> </a:t>
            </a:r>
            <a:r>
              <a:rPr lang="en-US" dirty="0" smtClean="0">
                <a:solidFill>
                  <a:srgbClr val="FFFFFF"/>
                </a:solidFill>
                <a:latin typeface="+mn-lt"/>
              </a:rPr>
              <a:t>2500 </a:t>
            </a:r>
            <a:r>
              <a:rPr lang="en-US" dirty="0" smtClean="0">
                <a:solidFill>
                  <a:srgbClr val="FFFFFF"/>
                </a:solidFill>
                <a:latin typeface="+mn-lt"/>
              </a:rPr>
              <a:t>Seismic </a:t>
            </a:r>
            <a:r>
              <a:rPr lang="en-US" dirty="0">
                <a:solidFill>
                  <a:srgbClr val="FFFFFF"/>
                </a:solidFill>
                <a:latin typeface="+mn-lt"/>
              </a:rPr>
              <a:t>stations globally in 67 countries</a:t>
            </a:r>
          </a:p>
          <a:p>
            <a:pPr>
              <a:buFont typeface="Arial" charset="0"/>
              <a:buChar char="•"/>
            </a:pPr>
            <a:r>
              <a:rPr lang="en-US" dirty="0">
                <a:solidFill>
                  <a:srgbClr val="FFFFFF"/>
                </a:solidFill>
                <a:latin typeface="+mn-lt"/>
              </a:rPr>
              <a:t> Recorded earthquakes between M </a:t>
            </a:r>
            <a:r>
              <a:rPr lang="en-US" dirty="0" smtClean="0">
                <a:solidFill>
                  <a:srgbClr val="FFFFFF"/>
                </a:solidFill>
                <a:latin typeface="+mn-lt"/>
              </a:rPr>
              <a:t>2.6 (New </a:t>
            </a:r>
            <a:r>
              <a:rPr lang="en-US" dirty="0" smtClean="0">
                <a:solidFill>
                  <a:srgbClr val="FFFFFF"/>
                </a:solidFill>
                <a:latin typeface="+mn-lt"/>
              </a:rPr>
              <a:t>Zealand) </a:t>
            </a:r>
            <a:r>
              <a:rPr lang="en-US" dirty="0">
                <a:solidFill>
                  <a:srgbClr val="FFFFFF"/>
                </a:solidFill>
                <a:latin typeface="+mn-lt"/>
              </a:rPr>
              <a:t>– M 8.8 (Chile)</a:t>
            </a:r>
          </a:p>
        </p:txBody>
      </p:sp>
      <p:sp>
        <p:nvSpPr>
          <p:cNvPr id="53257" name="TextBox 9"/>
          <p:cNvSpPr txBox="1">
            <a:spLocks noChangeArrowheads="1"/>
          </p:cNvSpPr>
          <p:nvPr/>
        </p:nvSpPr>
        <p:spPr bwMode="auto">
          <a:xfrm>
            <a:off x="7239000" y="5608638"/>
            <a:ext cx="1849438" cy="261937"/>
          </a:xfrm>
          <a:prstGeom prst="rect">
            <a:avLst/>
          </a:prstGeom>
          <a:noFill/>
          <a:ln w="9525">
            <a:noFill/>
            <a:miter lim="800000"/>
            <a:headEnd/>
            <a:tailEnd/>
          </a:ln>
        </p:spPr>
        <p:txBody>
          <a:bodyPr>
            <a:prstTxWarp prst="textNoShape">
              <a:avLst/>
            </a:prstTxWarp>
            <a:spAutoFit/>
          </a:bodyPr>
          <a:lstStyle/>
          <a:p>
            <a:r>
              <a:rPr lang="en-US" sz="1100">
                <a:solidFill>
                  <a:srgbClr val="000000"/>
                </a:solidFill>
              </a:rPr>
              <a:t>Cochran et al., IEEE, 2009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33400" y="228600"/>
            <a:ext cx="7772400" cy="914400"/>
          </a:xfrm>
          <a:effectLst>
            <a:outerShdw blurRad="50800" dist="38100" dir="2700000">
              <a:srgbClr val="000000">
                <a:alpha val="43000"/>
              </a:srgbClr>
            </a:outerShdw>
          </a:effectLst>
        </p:spPr>
        <p:txBody>
          <a:bodyPr wrap="square" lIns="91440" tIns="45720" rIns="91440" bIns="45720" numCol="1" anchorCtr="0" compatLnSpc="1">
            <a:prstTxWarp prst="textNoShape">
              <a:avLst/>
            </a:prstTxWarp>
            <a:normAutofit/>
          </a:bodyPr>
          <a:lstStyle/>
          <a:p>
            <a:pPr eaLnBrk="1" hangingPunct="1"/>
            <a:r>
              <a:rPr lang="en-US" dirty="0" smtClean="0">
                <a:effectLst/>
                <a:latin typeface="Calibri"/>
                <a:ea typeface="ＭＳ Ｐゴシック" charset="-128"/>
                <a:cs typeface="Calibri"/>
              </a:rPr>
              <a:t>Project Goals</a:t>
            </a:r>
            <a:endParaRPr lang="en-US" dirty="0">
              <a:solidFill>
                <a:schemeClr val="accent2"/>
              </a:solidFill>
              <a:effectLst/>
              <a:latin typeface="Calibri"/>
              <a:ea typeface="ＭＳ Ｐゴシック" charset="-128"/>
              <a:cs typeface="Calibri"/>
            </a:endParaRPr>
          </a:p>
        </p:txBody>
      </p:sp>
      <p:sp>
        <p:nvSpPr>
          <p:cNvPr id="20483" name="Rectangle 3"/>
          <p:cNvSpPr>
            <a:spLocks noGrp="1" noChangeArrowheads="1"/>
          </p:cNvSpPr>
          <p:nvPr>
            <p:ph idx="1"/>
          </p:nvPr>
        </p:nvSpPr>
        <p:spPr>
          <a:xfrm>
            <a:off x="152400" y="1447800"/>
            <a:ext cx="8763000" cy="2057400"/>
          </a:xfrm>
        </p:spPr>
        <p:txBody>
          <a:bodyPr>
            <a:normAutofit/>
          </a:bodyPr>
          <a:lstStyle/>
          <a:p>
            <a:pPr lvl="1" eaLnBrk="1" hangingPunct="1">
              <a:lnSpc>
                <a:spcPct val="130000"/>
              </a:lnSpc>
            </a:pPr>
            <a:r>
              <a:rPr lang="en-US" dirty="0" smtClean="0">
                <a:ea typeface="ＭＳ Ｐゴシック" charset="-128"/>
                <a:cs typeface="ＭＳ Ｐゴシック" charset="-128"/>
              </a:rPr>
              <a:t>Rapid earthquake detection and characterization</a:t>
            </a:r>
          </a:p>
          <a:p>
            <a:pPr lvl="1" eaLnBrk="1" hangingPunct="1">
              <a:lnSpc>
                <a:spcPct val="130000"/>
              </a:lnSpc>
            </a:pPr>
            <a:r>
              <a:rPr lang="en-US" dirty="0" smtClean="0">
                <a:ea typeface="ＭＳ Ｐゴシック" charset="-128"/>
                <a:cs typeface="ＭＳ Ｐゴシック" charset="-128"/>
              </a:rPr>
              <a:t>Detailed ground motion</a:t>
            </a:r>
          </a:p>
          <a:p>
            <a:pPr lvl="1" eaLnBrk="1" hangingPunct="1">
              <a:lnSpc>
                <a:spcPct val="130000"/>
              </a:lnSpc>
            </a:pPr>
            <a:r>
              <a:rPr lang="en-US" dirty="0" smtClean="0">
                <a:ea typeface="ＭＳ Ｐゴシック" charset="-128"/>
                <a:cs typeface="ＭＳ Ｐゴシック" charset="-128"/>
              </a:rPr>
              <a:t>Building Response</a:t>
            </a:r>
          </a:p>
        </p:txBody>
      </p:sp>
      <p:sp>
        <p:nvSpPr>
          <p:cNvPr id="20484" name="TextBox 3"/>
          <p:cNvSpPr txBox="1">
            <a:spLocks noChangeArrowheads="1"/>
          </p:cNvSpPr>
          <p:nvPr/>
        </p:nvSpPr>
        <p:spPr bwMode="auto">
          <a:xfrm>
            <a:off x="2057400" y="5176837"/>
            <a:ext cx="4735513" cy="461963"/>
          </a:xfrm>
          <a:prstGeom prst="rect">
            <a:avLst/>
          </a:prstGeom>
          <a:noFill/>
          <a:ln w="9525">
            <a:noFill/>
            <a:miter lim="800000"/>
            <a:headEnd/>
            <a:tailEnd/>
          </a:ln>
        </p:spPr>
        <p:txBody>
          <a:bodyPr wrap="none">
            <a:prstTxWarp prst="textNoShape">
              <a:avLst/>
            </a:prstTxWarp>
            <a:spAutoFit/>
          </a:bodyPr>
          <a:lstStyle/>
          <a:p>
            <a:r>
              <a:rPr lang="en-US" dirty="0">
                <a:solidFill>
                  <a:srgbClr val="FFFF00"/>
                </a:solidFill>
              </a:rPr>
              <a:t>Project website: </a:t>
            </a:r>
            <a:r>
              <a:rPr lang="en-US" dirty="0" err="1">
                <a:solidFill>
                  <a:srgbClr val="FFFF00"/>
                </a:solidFill>
              </a:rPr>
              <a:t>qcn.stanford.edu</a:t>
            </a:r>
            <a:endParaRPr lang="en-US" dirty="0">
              <a:solidFill>
                <a:srgbClr val="FFFF00"/>
              </a:solidFill>
            </a:endParaRPr>
          </a:p>
        </p:txBody>
      </p:sp>
      <p:graphicFrame>
        <p:nvGraphicFramePr>
          <p:cNvPr id="20485" name="Object 5"/>
          <p:cNvGraphicFramePr>
            <a:graphicFrameLocks noChangeAspect="1"/>
          </p:cNvGraphicFramePr>
          <p:nvPr>
            <p:extLst>
              <p:ext uri="{D42A27DB-BD31-4B8C-83A1-F6EECF244321}">
                <p14:modId xmlns:p14="http://schemas.microsoft.com/office/powerpoint/2010/main" val="428921467"/>
              </p:ext>
            </p:extLst>
          </p:nvPr>
        </p:nvGraphicFramePr>
        <p:xfrm>
          <a:off x="76200" y="3886200"/>
          <a:ext cx="9012238" cy="2438400"/>
        </p:xfrm>
        <a:graphic>
          <a:graphicData uri="http://schemas.openxmlformats.org/presentationml/2006/ole">
            <mc:AlternateContent xmlns:mc="http://schemas.openxmlformats.org/markup-compatibility/2006">
              <mc:Choice xmlns:v="urn:schemas-microsoft-com:vml" Requires="v">
                <p:oleObj spid="_x0000_s94248" name="Document" r:id="rId4" imgW="5867400" imgH="1587500" progId="Word.Document.12">
                  <p:link updateAutomatic="1"/>
                </p:oleObj>
              </mc:Choice>
              <mc:Fallback>
                <p:oleObj name="Document" r:id="rId4" imgW="5867400" imgH="1587500" progId="Word.Document.12">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886200"/>
                        <a:ext cx="9012238"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ake-Catcher Network What happens during an earthquak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278" y="1240269"/>
            <a:ext cx="9174277" cy="5160531"/>
          </a:xfrm>
          <a:prstGeom prst="rect">
            <a:avLst/>
          </a:prstGeom>
        </p:spPr>
      </p:pic>
      <p:sp>
        <p:nvSpPr>
          <p:cNvPr id="3" name="TextBox 2"/>
          <p:cNvSpPr txBox="1"/>
          <p:nvPr/>
        </p:nvSpPr>
        <p:spPr>
          <a:xfrm>
            <a:off x="304800" y="329624"/>
            <a:ext cx="8610600" cy="584776"/>
          </a:xfrm>
          <a:prstGeom prst="rect">
            <a:avLst/>
          </a:prstGeom>
          <a:noFill/>
        </p:spPr>
        <p:txBody>
          <a:bodyPr wrap="square" rtlCol="0">
            <a:spAutoFit/>
          </a:bodyPr>
          <a:lstStyle/>
          <a:p>
            <a:pPr algn="ctr"/>
            <a:r>
              <a:rPr lang="en-US" sz="3200" dirty="0" smtClean="0"/>
              <a:t>Project Goal: Rapid Earthquake Detection</a:t>
            </a:r>
            <a:endParaRPr lang="en-US" sz="3200" dirty="0"/>
          </a:p>
        </p:txBody>
      </p:sp>
    </p:spTree>
    <p:extLst>
      <p:ext uri="{BB962C8B-B14F-4D97-AF65-F5344CB8AC3E}">
        <p14:creationId xmlns:p14="http://schemas.microsoft.com/office/powerpoint/2010/main" val="9721020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97542" y="3276600"/>
            <a:ext cx="4775200" cy="3581400"/>
          </a:xfrm>
          <a:prstGeom prst="rect">
            <a:avLst/>
          </a:prstGeom>
        </p:spPr>
      </p:pic>
      <p:pic>
        <p:nvPicPr>
          <p:cNvPr id="2" name="Picture 1"/>
          <p:cNvPicPr>
            <a:picLocks noChangeAspect="1"/>
          </p:cNvPicPr>
          <p:nvPr/>
        </p:nvPicPr>
        <p:blipFill>
          <a:blip r:embed="rId4"/>
          <a:stretch>
            <a:fillRect/>
          </a:stretch>
        </p:blipFill>
        <p:spPr>
          <a:xfrm>
            <a:off x="0" y="1371600"/>
            <a:ext cx="4564277" cy="3429000"/>
          </a:xfrm>
          <a:prstGeom prst="rect">
            <a:avLst/>
          </a:prstGeom>
        </p:spPr>
      </p:pic>
      <p:sp>
        <p:nvSpPr>
          <p:cNvPr id="5" name="Rectangle 2"/>
          <p:cNvSpPr txBox="1">
            <a:spLocks noChangeArrowheads="1"/>
          </p:cNvSpPr>
          <p:nvPr/>
        </p:nvSpPr>
        <p:spPr>
          <a:xfrm>
            <a:off x="612775" y="381000"/>
            <a:ext cx="8153400" cy="990600"/>
          </a:xfrm>
          <a:prstGeom prst="rect">
            <a:avLst/>
          </a:prstGeom>
        </p:spPr>
        <p:txBody>
          <a:bodyPr wrap="square" lIns="91440" tIns="45720" rIns="91440" bIns="45720" numCol="1" anchorCtr="0" compatLnSpc="1">
            <a:prstTxWarp prst="textNoShape">
              <a:avLst/>
            </a:prstTxWarp>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3600" dirty="0" smtClean="0">
                <a:effectLst/>
                <a:latin typeface="Calibri"/>
                <a:ea typeface="ＭＳ Ｐゴシック" charset="0"/>
                <a:cs typeface="Calibri"/>
              </a:rPr>
              <a:t>M7.1 </a:t>
            </a:r>
            <a:r>
              <a:rPr lang="en-US" sz="3600" dirty="0" err="1" smtClean="0">
                <a:effectLst/>
                <a:latin typeface="Calibri"/>
                <a:ea typeface="ＭＳ Ｐゴシック" charset="0"/>
                <a:cs typeface="Calibri"/>
              </a:rPr>
              <a:t>Darfield</a:t>
            </a:r>
            <a:r>
              <a:rPr lang="en-US" sz="3600" dirty="0" smtClean="0">
                <a:effectLst/>
                <a:latin typeface="Calibri"/>
                <a:ea typeface="ＭＳ Ｐゴシック" charset="0"/>
                <a:cs typeface="Calibri"/>
              </a:rPr>
              <a:t> New Zealand Earthquake</a:t>
            </a:r>
            <a:endParaRPr lang="en-US" sz="3600" dirty="0">
              <a:effectLst/>
              <a:latin typeface="Calibri"/>
              <a:ea typeface="ＭＳ Ｐゴシック" charset="0"/>
              <a:cs typeface="Calibri"/>
            </a:endParaRPr>
          </a:p>
        </p:txBody>
      </p:sp>
      <p:sp>
        <p:nvSpPr>
          <p:cNvPr id="6" name="TextBox 5"/>
          <p:cNvSpPr txBox="1"/>
          <p:nvPr/>
        </p:nvSpPr>
        <p:spPr>
          <a:xfrm>
            <a:off x="4953000" y="1900535"/>
            <a:ext cx="3733800" cy="461665"/>
          </a:xfrm>
          <a:prstGeom prst="rect">
            <a:avLst/>
          </a:prstGeom>
          <a:noFill/>
        </p:spPr>
        <p:txBody>
          <a:bodyPr wrap="square" rtlCol="0">
            <a:spAutoFit/>
          </a:bodyPr>
          <a:lstStyle/>
          <a:p>
            <a:pPr algn="ctr"/>
            <a:r>
              <a:rPr lang="en-US" dirty="0"/>
              <a:t>3</a:t>
            </a:r>
            <a:r>
              <a:rPr lang="en-US" dirty="0" smtClean="0"/>
              <a:t> September 2010</a:t>
            </a:r>
            <a:endParaRPr lang="en-US" dirty="0"/>
          </a:p>
        </p:txBody>
      </p:sp>
    </p:spTree>
    <p:extLst>
      <p:ext uri="{BB962C8B-B14F-4D97-AF65-F5344CB8AC3E}">
        <p14:creationId xmlns:p14="http://schemas.microsoft.com/office/powerpoint/2010/main" val="18042607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612775" y="152400"/>
            <a:ext cx="8153400" cy="990600"/>
          </a:xfrm>
        </p:spPr>
        <p:txBody>
          <a:bodyPr wrap="square" lIns="91440" tIns="45720" rIns="91440" bIns="45720" numCol="1" anchorCtr="0" compatLnSpc="1">
            <a:prstTxWarp prst="textNoShape">
              <a:avLst/>
            </a:prstTxWarp>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hangingPunct="1"/>
            <a:r>
              <a:rPr lang="en-US" sz="3200" dirty="0" smtClean="0">
                <a:effectLst/>
                <a:latin typeface="Calibri"/>
                <a:ea typeface="ＭＳ Ｐゴシック" charset="0"/>
                <a:cs typeface="Calibri"/>
              </a:rPr>
              <a:t>M7.1 </a:t>
            </a:r>
            <a:r>
              <a:rPr lang="en-US" sz="3200" dirty="0" err="1" smtClean="0">
                <a:effectLst/>
                <a:latin typeface="Calibri"/>
                <a:ea typeface="ＭＳ Ｐゴシック" charset="0"/>
                <a:cs typeface="Calibri"/>
              </a:rPr>
              <a:t>Darfield</a:t>
            </a:r>
            <a:r>
              <a:rPr lang="en-US" sz="3200" dirty="0" smtClean="0">
                <a:effectLst/>
                <a:latin typeface="Calibri"/>
                <a:ea typeface="ＭＳ Ｐゴシック" charset="0"/>
                <a:cs typeface="Calibri"/>
              </a:rPr>
              <a:t> New Zealand RAMP</a:t>
            </a:r>
            <a:endParaRPr lang="en-US" sz="3200" dirty="0">
              <a:effectLst/>
              <a:latin typeface="Calibri"/>
              <a:ea typeface="ＭＳ Ｐゴシック" charset="0"/>
              <a:cs typeface="Calibri"/>
            </a:endParaRPr>
          </a:p>
        </p:txBody>
      </p:sp>
      <p:pic>
        <p:nvPicPr>
          <p:cNvPr id="57347" name="Picture 10" descr="Screen shot 2010-10-03 at 10.57.59 A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9000" y="1371600"/>
            <a:ext cx="5627688"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Screen shot 2010-10-03 at 11.00.01 A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1447800"/>
            <a:ext cx="30146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52600" y="3505200"/>
            <a:ext cx="381000" cy="3810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 name="Straight Connector 7"/>
          <p:cNvCxnSpPr/>
          <p:nvPr/>
        </p:nvCxnSpPr>
        <p:spPr>
          <a:xfrm rot="5400000" flipH="1" flipV="1">
            <a:off x="1524000" y="1600200"/>
            <a:ext cx="2133600" cy="167640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752600" y="3886200"/>
            <a:ext cx="1676400" cy="106680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57352" name="TextBox 14"/>
          <p:cNvSpPr txBox="1">
            <a:spLocks noChangeArrowheads="1"/>
          </p:cNvSpPr>
          <p:nvPr/>
        </p:nvSpPr>
        <p:spPr bwMode="auto">
          <a:xfrm>
            <a:off x="304800" y="5181600"/>
            <a:ext cx="8751888"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Aft>
                <a:spcPts val="1200"/>
              </a:spcAft>
            </a:pPr>
            <a:r>
              <a:rPr lang="en-US" dirty="0" smtClean="0"/>
              <a:t>Installed over 180 sensors </a:t>
            </a:r>
            <a:r>
              <a:rPr lang="en-US" dirty="0"/>
              <a:t>in New Zealand in the week following the 3 Sept </a:t>
            </a:r>
            <a:r>
              <a:rPr lang="en-US" dirty="0" smtClean="0"/>
              <a:t>2010 </a:t>
            </a:r>
            <a:r>
              <a:rPr lang="en-US" dirty="0"/>
              <a:t>M7.2 earthquake</a:t>
            </a:r>
          </a:p>
          <a:p>
            <a:pPr algn="ctr">
              <a:spcAft>
                <a:spcPts val="1200"/>
              </a:spcAft>
            </a:pPr>
            <a:r>
              <a:rPr lang="en-US" dirty="0" smtClean="0">
                <a:solidFill>
                  <a:srgbClr val="FFFF00"/>
                </a:solidFill>
              </a:rPr>
              <a:t>Collaboration between GNS Science </a:t>
            </a:r>
            <a:r>
              <a:rPr lang="en-US" dirty="0">
                <a:solidFill>
                  <a:srgbClr val="FFFF00"/>
                </a:solidFill>
              </a:rPr>
              <a:t>and QCN</a:t>
            </a:r>
          </a:p>
        </p:txBody>
      </p:sp>
    </p:spTree>
    <p:extLst>
      <p:ext uri="{BB962C8B-B14F-4D97-AF65-F5344CB8AC3E}">
        <p14:creationId xmlns:p14="http://schemas.microsoft.com/office/powerpoint/2010/main" val="25190297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76200"/>
            <a:ext cx="8153400" cy="990600"/>
          </a:xfrm>
        </p:spPr>
        <p:txBody>
          <a:bodyPr>
            <a:normAutofit/>
          </a:bodyPr>
          <a:lstStyle/>
          <a:p>
            <a:r>
              <a:rPr lang="en-US" sz="3600" dirty="0" smtClean="0">
                <a:effectLst/>
                <a:latin typeface="Calibri"/>
                <a:cs typeface="Calibri"/>
              </a:rPr>
              <a:t>Example: M4.6 Earthquake</a:t>
            </a:r>
            <a:endParaRPr lang="en-US" sz="3600" dirty="0">
              <a:effectLst/>
              <a:latin typeface="Calibri"/>
              <a:cs typeface="Calibri"/>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2143" y="2549475"/>
            <a:ext cx="3994657" cy="3839725"/>
          </a:xfrm>
          <a:prstGeom prst="rect">
            <a:avLst/>
          </a:prstGeom>
        </p:spPr>
      </p:pic>
      <p:sp>
        <p:nvSpPr>
          <p:cNvPr id="9" name="TextBox 8"/>
          <p:cNvSpPr txBox="1"/>
          <p:nvPr/>
        </p:nvSpPr>
        <p:spPr>
          <a:xfrm>
            <a:off x="4692143" y="1338957"/>
            <a:ext cx="3994657" cy="1015663"/>
          </a:xfrm>
          <a:prstGeom prst="rect">
            <a:avLst/>
          </a:prstGeom>
          <a:noFill/>
        </p:spPr>
        <p:txBody>
          <a:bodyPr wrap="square" rtlCol="0">
            <a:spAutoFit/>
          </a:bodyPr>
          <a:lstStyle/>
          <a:p>
            <a:pPr algn="ctr"/>
            <a:r>
              <a:rPr lang="en-US" sz="2000" b="1" dirty="0" smtClean="0"/>
              <a:t>Final event characterization: </a:t>
            </a:r>
          </a:p>
          <a:p>
            <a:pPr algn="ctr"/>
            <a:r>
              <a:rPr lang="en-US" sz="2000" dirty="0" smtClean="0"/>
              <a:t>194 total triggers from 104 stations </a:t>
            </a:r>
            <a:endParaRPr lang="en-US" sz="2000"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131" y="2548609"/>
            <a:ext cx="4009038" cy="3840591"/>
          </a:xfrm>
          <a:prstGeom prst="rect">
            <a:avLst/>
          </a:prstGeom>
        </p:spPr>
      </p:pic>
      <p:sp>
        <p:nvSpPr>
          <p:cNvPr id="11" name="TextBox 10"/>
          <p:cNvSpPr txBox="1"/>
          <p:nvPr/>
        </p:nvSpPr>
        <p:spPr>
          <a:xfrm>
            <a:off x="419150" y="1352197"/>
            <a:ext cx="3994657" cy="1015663"/>
          </a:xfrm>
          <a:prstGeom prst="rect">
            <a:avLst/>
          </a:prstGeom>
          <a:noFill/>
        </p:spPr>
        <p:txBody>
          <a:bodyPr wrap="square" rtlCol="0">
            <a:spAutoFit/>
          </a:bodyPr>
          <a:lstStyle/>
          <a:p>
            <a:pPr algn="ctr"/>
            <a:r>
              <a:rPr lang="en-US" sz="2000" b="1" dirty="0" smtClean="0"/>
              <a:t>Initial event characterization: </a:t>
            </a:r>
          </a:p>
          <a:p>
            <a:pPr algn="ctr"/>
            <a:r>
              <a:rPr lang="en-US" sz="2000" dirty="0" smtClean="0"/>
              <a:t>5 seconds after the origin time</a:t>
            </a:r>
          </a:p>
          <a:p>
            <a:pPr algn="ctr"/>
            <a:r>
              <a:rPr lang="en-US" sz="2000" dirty="0" smtClean="0"/>
              <a:t>11 triggers</a:t>
            </a:r>
            <a:endParaRPr lang="en-US" sz="2000" dirty="0"/>
          </a:p>
        </p:txBody>
      </p:sp>
      <p:cxnSp>
        <p:nvCxnSpPr>
          <p:cNvPr id="13" name="Straight Connector 12"/>
          <p:cNvCxnSpPr/>
          <p:nvPr/>
        </p:nvCxnSpPr>
        <p:spPr>
          <a:xfrm>
            <a:off x="4496129" y="1200259"/>
            <a:ext cx="0" cy="5357676"/>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59486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1077"/>
            <a:ext cx="9144000" cy="6858000"/>
          </a:xfrm>
          <a:prstGeom prst="rect">
            <a:avLst/>
          </a:prstGeom>
          <a:solidFill>
            <a:schemeClr val="tx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0" name="TextBox 9"/>
          <p:cNvSpPr txBox="1"/>
          <p:nvPr/>
        </p:nvSpPr>
        <p:spPr>
          <a:xfrm>
            <a:off x="4419600" y="1752600"/>
            <a:ext cx="4476750" cy="4093428"/>
          </a:xfrm>
          <a:prstGeom prst="rect">
            <a:avLst/>
          </a:prstGeom>
          <a:noFill/>
        </p:spPr>
        <p:txBody>
          <a:bodyPr wrap="square" rtlCol="0">
            <a:spAutoFit/>
          </a:bodyPr>
          <a:lstStyle/>
          <a:p>
            <a:pPr marL="285750" indent="-285750">
              <a:buFont typeface="Arial"/>
              <a:buChar char="•"/>
            </a:pPr>
            <a:r>
              <a:rPr lang="en-US" sz="2000" dirty="0" smtClean="0">
                <a:solidFill>
                  <a:srgbClr val="000000"/>
                </a:solidFill>
              </a:rPr>
              <a:t>Most </a:t>
            </a:r>
            <a:r>
              <a:rPr lang="en-US" sz="2000" dirty="0" smtClean="0">
                <a:solidFill>
                  <a:srgbClr val="000000"/>
                </a:solidFill>
              </a:rPr>
              <a:t>detections occur </a:t>
            </a:r>
            <a:r>
              <a:rPr lang="en-US" sz="2000" dirty="0" smtClean="0">
                <a:solidFill>
                  <a:srgbClr val="000000"/>
                </a:solidFill>
              </a:rPr>
              <a:t>within 8-12 seconds after the </a:t>
            </a:r>
            <a:r>
              <a:rPr lang="en-US" sz="2000" dirty="0" smtClean="0">
                <a:solidFill>
                  <a:srgbClr val="000000"/>
                </a:solidFill>
              </a:rPr>
              <a:t>earthquake</a:t>
            </a:r>
            <a:endParaRPr lang="en-US" sz="2000" dirty="0" smtClean="0">
              <a:solidFill>
                <a:srgbClr val="000000"/>
              </a:solidFill>
            </a:endParaRPr>
          </a:p>
          <a:p>
            <a:pPr marL="285750" indent="-285750">
              <a:buFont typeface="Arial"/>
              <a:buChar char="•"/>
            </a:pPr>
            <a:endParaRPr lang="en-US" sz="2000" i="1" dirty="0">
              <a:solidFill>
                <a:srgbClr val="000000"/>
              </a:solidFill>
            </a:endParaRPr>
          </a:p>
          <a:p>
            <a:pPr marL="285750" indent="-285750">
              <a:buFont typeface="Arial"/>
              <a:buChar char="•"/>
            </a:pPr>
            <a:r>
              <a:rPr lang="en-US" sz="2000" dirty="0" smtClean="0">
                <a:solidFill>
                  <a:srgbClr val="000000"/>
                </a:solidFill>
              </a:rPr>
              <a:t>Depends on: </a:t>
            </a:r>
            <a:endParaRPr lang="en-US" sz="2000" dirty="0" smtClean="0">
              <a:solidFill>
                <a:srgbClr val="000000"/>
              </a:solidFill>
            </a:endParaRPr>
          </a:p>
          <a:p>
            <a:pPr marL="742950" lvl="1" indent="-285750">
              <a:buFont typeface="Arial"/>
              <a:buChar char="•"/>
            </a:pPr>
            <a:r>
              <a:rPr lang="en-US" sz="2000" dirty="0" smtClean="0">
                <a:solidFill>
                  <a:srgbClr val="000000"/>
                </a:solidFill>
              </a:rPr>
              <a:t>Station-earthquake distance</a:t>
            </a:r>
            <a:endParaRPr lang="en-US" sz="2000" dirty="0" smtClean="0">
              <a:solidFill>
                <a:srgbClr val="000000"/>
              </a:solidFill>
            </a:endParaRPr>
          </a:p>
          <a:p>
            <a:pPr marL="742950" lvl="1" indent="-285750">
              <a:buFont typeface="Arial"/>
              <a:buChar char="•"/>
            </a:pPr>
            <a:r>
              <a:rPr lang="en-US" sz="2000" dirty="0" smtClean="0">
                <a:solidFill>
                  <a:srgbClr val="000000"/>
                </a:solidFill>
              </a:rPr>
              <a:t>Station-server transfer</a:t>
            </a:r>
            <a:endParaRPr lang="en-US" sz="2000" dirty="0" smtClean="0">
              <a:solidFill>
                <a:srgbClr val="000000"/>
              </a:solidFill>
            </a:endParaRPr>
          </a:p>
          <a:p>
            <a:pPr marL="742950" lvl="1" indent="-285750">
              <a:buFont typeface="Arial"/>
              <a:buChar char="•"/>
            </a:pPr>
            <a:r>
              <a:rPr lang="en-US" sz="2000" dirty="0" smtClean="0">
                <a:solidFill>
                  <a:srgbClr val="000000"/>
                </a:solidFill>
              </a:rPr>
              <a:t>Trigger correlation</a:t>
            </a:r>
          </a:p>
          <a:p>
            <a:pPr marL="742950" lvl="1" indent="-285750">
              <a:buFont typeface="Arial"/>
              <a:buChar char="•"/>
            </a:pPr>
            <a:r>
              <a:rPr lang="en-US" sz="2000" dirty="0" smtClean="0">
                <a:solidFill>
                  <a:srgbClr val="000000"/>
                </a:solidFill>
              </a:rPr>
              <a:t>Event characterization </a:t>
            </a:r>
          </a:p>
          <a:p>
            <a:pPr marL="285750" indent="-285750">
              <a:buFont typeface="Arial"/>
              <a:buChar char="•"/>
            </a:pPr>
            <a:endParaRPr lang="en-US" sz="2000" dirty="0">
              <a:solidFill>
                <a:srgbClr val="000000"/>
              </a:solidFill>
            </a:endParaRPr>
          </a:p>
          <a:p>
            <a:pPr marL="285750" indent="-285750">
              <a:buFont typeface="Arial"/>
              <a:buChar char="•"/>
            </a:pPr>
            <a:r>
              <a:rPr lang="en-US" sz="2000" dirty="0" smtClean="0">
                <a:solidFill>
                  <a:srgbClr val="000000"/>
                </a:solidFill>
              </a:rPr>
              <a:t>Updated with additional information throughout time</a:t>
            </a:r>
            <a:endParaRPr lang="en-US" sz="2000" dirty="0" smtClean="0">
              <a:solidFill>
                <a:srgbClr val="000000"/>
              </a:solidFill>
            </a:endParaRPr>
          </a:p>
          <a:p>
            <a:pPr marL="285750" indent="-285750">
              <a:buFont typeface="Arial"/>
              <a:buChar char="•"/>
            </a:pPr>
            <a:endParaRPr lang="en-US" sz="2000" dirty="0" smtClean="0">
              <a:solidFill>
                <a:srgbClr val="000000"/>
              </a:solidFill>
            </a:endParaRPr>
          </a:p>
          <a:p>
            <a:pPr marL="285750" indent="-285750">
              <a:buFont typeface="Arial"/>
              <a:buChar char="•"/>
            </a:pPr>
            <a:endParaRPr lang="en-US" sz="2000" dirty="0">
              <a:solidFill>
                <a:srgbClr val="000000"/>
              </a:solidFill>
            </a:endParaRPr>
          </a:p>
        </p:txBody>
      </p:sp>
      <p:pic>
        <p:nvPicPr>
          <p:cNvPr id="4" name="Picture 3" descr="dt_detect_hist_3103201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1676400"/>
            <a:ext cx="4146550" cy="4595930"/>
          </a:xfrm>
          <a:prstGeom prst="rect">
            <a:avLst/>
          </a:prstGeom>
        </p:spPr>
      </p:pic>
      <p:sp>
        <p:nvSpPr>
          <p:cNvPr id="9" name="TextBox 8"/>
          <p:cNvSpPr txBox="1"/>
          <p:nvPr/>
        </p:nvSpPr>
        <p:spPr>
          <a:xfrm>
            <a:off x="1981200" y="228600"/>
            <a:ext cx="5095875" cy="707886"/>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small" dirty="0" smtClean="0">
                <a:ln w="0"/>
                <a:solidFill>
                  <a:srgbClr val="000000"/>
                </a:solidFill>
                <a:effectLst/>
                <a:latin typeface="Calibri"/>
                <a:cs typeface="Calibri"/>
              </a:rPr>
              <a:t>Detection Time</a:t>
            </a:r>
            <a:endParaRPr lang="en-US" sz="4000" b="1" cap="small" dirty="0">
              <a:ln w="0"/>
              <a:solidFill>
                <a:srgbClr val="000000"/>
              </a:solidFill>
              <a:effectLst/>
              <a:latin typeface="Calibri"/>
              <a:cs typeface="Calibri"/>
            </a:endParaRPr>
          </a:p>
        </p:txBody>
      </p:sp>
    </p:spTree>
    <p:extLst>
      <p:ext uri="{BB962C8B-B14F-4D97-AF65-F5344CB8AC3E}">
        <p14:creationId xmlns:p14="http://schemas.microsoft.com/office/powerpoint/2010/main" val="42401748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41300"/>
            <a:ext cx="9144000" cy="6365672"/>
          </a:xfrm>
          <a:prstGeom prst="rect">
            <a:avLst/>
          </a:prstGeom>
        </p:spPr>
      </p:pic>
      <p:pic>
        <p:nvPicPr>
          <p:cNvPr id="5" name="Picture 4"/>
          <p:cNvPicPr>
            <a:picLocks noChangeAspect="1"/>
          </p:cNvPicPr>
          <p:nvPr/>
        </p:nvPicPr>
        <p:blipFill>
          <a:blip r:embed="rId3"/>
          <a:stretch>
            <a:fillRect/>
          </a:stretch>
        </p:blipFill>
        <p:spPr>
          <a:xfrm>
            <a:off x="0" y="1676400"/>
            <a:ext cx="9144000" cy="1472788"/>
          </a:xfrm>
          <a:prstGeom prst="rect">
            <a:avLst/>
          </a:prstGeom>
        </p:spPr>
      </p:pic>
      <p:pic>
        <p:nvPicPr>
          <p:cNvPr id="6" name="Picture 5"/>
          <p:cNvPicPr>
            <a:picLocks noChangeAspect="1"/>
          </p:cNvPicPr>
          <p:nvPr/>
        </p:nvPicPr>
        <p:blipFill>
          <a:blip r:embed="rId4"/>
          <a:stretch>
            <a:fillRect/>
          </a:stretch>
        </p:blipFill>
        <p:spPr>
          <a:xfrm>
            <a:off x="3352800" y="2933700"/>
            <a:ext cx="5867400" cy="3924300"/>
          </a:xfrm>
          <a:prstGeom prst="rect">
            <a:avLst/>
          </a:prstGeom>
        </p:spPr>
      </p:pic>
    </p:spTree>
    <p:extLst>
      <p:ext uri="{BB962C8B-B14F-4D97-AF65-F5344CB8AC3E}">
        <p14:creationId xmlns:p14="http://schemas.microsoft.com/office/powerpoint/2010/main" val="411128641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457200"/>
            <a:ext cx="6858000" cy="707886"/>
          </a:xfrm>
          <a:prstGeom prst="rect">
            <a:avLst/>
          </a:prstGeom>
          <a:noFill/>
        </p:spPr>
        <p:txBody>
          <a:bodyPr wrap="square" rtlCol="0">
            <a:spAutoFit/>
          </a:bodyPr>
          <a:lstStyle/>
          <a:p>
            <a:pPr algn="ctr"/>
            <a:r>
              <a:rPr lang="en-US" sz="4000" dirty="0" smtClean="0">
                <a:latin typeface="Calibri"/>
                <a:cs typeface="Calibri"/>
              </a:rPr>
              <a:t>OUTLINE</a:t>
            </a:r>
            <a:endParaRPr lang="en-US" sz="4000" dirty="0">
              <a:latin typeface="Calibri"/>
              <a:cs typeface="Calibri"/>
            </a:endParaRPr>
          </a:p>
        </p:txBody>
      </p:sp>
      <p:sp>
        <p:nvSpPr>
          <p:cNvPr id="5" name="TextBox 4"/>
          <p:cNvSpPr txBox="1"/>
          <p:nvPr/>
        </p:nvSpPr>
        <p:spPr>
          <a:xfrm>
            <a:off x="228600" y="1905000"/>
            <a:ext cx="8763000" cy="2677656"/>
          </a:xfrm>
          <a:prstGeom prst="rect">
            <a:avLst/>
          </a:prstGeom>
          <a:noFill/>
        </p:spPr>
        <p:txBody>
          <a:bodyPr wrap="square" rtlCol="0">
            <a:spAutoFit/>
          </a:bodyPr>
          <a:lstStyle/>
          <a:p>
            <a:pPr marL="342900" indent="-342900">
              <a:buFont typeface="Arial"/>
              <a:buChar char="•"/>
            </a:pPr>
            <a:r>
              <a:rPr lang="en-US" dirty="0" smtClean="0">
                <a:latin typeface="Calibri"/>
                <a:cs typeface="Calibri"/>
              </a:rPr>
              <a:t>Basics of Earthquake Science: Rupture Simulations</a:t>
            </a:r>
          </a:p>
          <a:p>
            <a:endParaRPr lang="en-US" dirty="0">
              <a:latin typeface="Calibri"/>
              <a:cs typeface="Calibri"/>
            </a:endParaRPr>
          </a:p>
          <a:p>
            <a:pPr marL="342900" indent="-342900">
              <a:buFont typeface="Arial"/>
              <a:buChar char="•"/>
            </a:pPr>
            <a:r>
              <a:rPr lang="en-US" dirty="0" smtClean="0">
                <a:latin typeface="Calibri"/>
                <a:cs typeface="Calibri"/>
              </a:rPr>
              <a:t>Quake</a:t>
            </a:r>
            <a:r>
              <a:rPr lang="en-US" dirty="0" smtClean="0">
                <a:latin typeface="Calibri"/>
                <a:cs typeface="Calibri"/>
              </a:rPr>
              <a:t>-Catcher </a:t>
            </a:r>
            <a:r>
              <a:rPr lang="en-US" dirty="0" smtClean="0">
                <a:latin typeface="Calibri"/>
                <a:cs typeface="Calibri"/>
              </a:rPr>
              <a:t>Network: Increase the Density of Observations</a:t>
            </a:r>
            <a:endParaRPr lang="en-US" dirty="0" smtClean="0">
              <a:latin typeface="Calibri"/>
              <a:cs typeface="Calibri"/>
            </a:endParaRPr>
          </a:p>
          <a:p>
            <a:pPr marL="457200" indent="-457200">
              <a:buFont typeface="+mj-lt"/>
              <a:buAutoNum type="alphaUcPeriod"/>
            </a:pPr>
            <a:endParaRPr lang="en-US" dirty="0" smtClean="0">
              <a:latin typeface="Calibri"/>
              <a:cs typeface="Calibri"/>
            </a:endParaRPr>
          </a:p>
          <a:p>
            <a:pPr marL="342900" indent="-342900">
              <a:buFont typeface="Arial"/>
              <a:buChar char="•"/>
            </a:pPr>
            <a:r>
              <a:rPr lang="en-US" dirty="0" smtClean="0">
                <a:latin typeface="Calibri"/>
                <a:cs typeface="Calibri"/>
              </a:rPr>
              <a:t>QCN Research: In California and Worldwide</a:t>
            </a:r>
            <a:endParaRPr lang="en-US" dirty="0">
              <a:latin typeface="Calibri"/>
              <a:cs typeface="Calibri"/>
            </a:endParaRPr>
          </a:p>
          <a:p>
            <a:endParaRPr lang="en-US" dirty="0" smtClean="0">
              <a:latin typeface="Calibri"/>
              <a:cs typeface="Calibri"/>
            </a:endParaRPr>
          </a:p>
          <a:p>
            <a:pPr marL="342900" indent="-342900">
              <a:buFont typeface="Arial"/>
              <a:buChar char="•"/>
            </a:pPr>
            <a:r>
              <a:rPr lang="en-US" dirty="0" smtClean="0">
                <a:latin typeface="Calibri"/>
                <a:cs typeface="Calibri"/>
              </a:rPr>
              <a:t>How do you fit in? The QCN-</a:t>
            </a:r>
            <a:r>
              <a:rPr lang="en-US" dirty="0" err="1" smtClean="0">
                <a:latin typeface="Calibri"/>
                <a:cs typeface="Calibri"/>
              </a:rPr>
              <a:t>EPIcenter</a:t>
            </a:r>
            <a:r>
              <a:rPr lang="en-US" dirty="0" smtClean="0">
                <a:latin typeface="Calibri"/>
                <a:cs typeface="Calibri"/>
              </a:rPr>
              <a:t> Network</a:t>
            </a:r>
            <a:endParaRPr lang="en-US" dirty="0" smtClean="0">
              <a:latin typeface="Calibri"/>
              <a:cs typeface="Calibri"/>
            </a:endParaRPr>
          </a:p>
        </p:txBody>
      </p:sp>
    </p:spTree>
    <p:extLst>
      <p:ext uri="{BB962C8B-B14F-4D97-AF65-F5344CB8AC3E}">
        <p14:creationId xmlns:p14="http://schemas.microsoft.com/office/powerpoint/2010/main" val="35770636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838200"/>
          </a:xfrm>
        </p:spPr>
        <p:txBody>
          <a:bodyPr>
            <a:normAutofit/>
          </a:bodyPr>
          <a:lstStyle/>
          <a:p>
            <a:r>
              <a:rPr lang="en-US" sz="3200" dirty="0" smtClean="0"/>
              <a:t>Earthquake </a:t>
            </a:r>
            <a:r>
              <a:rPr lang="en-US" sz="3200" dirty="0" smtClean="0"/>
              <a:t>Early Warning Systems?</a:t>
            </a:r>
            <a:endParaRPr lang="en-US" sz="3200" dirty="0"/>
          </a:p>
        </p:txBody>
      </p:sp>
      <p:sp>
        <p:nvSpPr>
          <p:cNvPr id="5" name="TextBox 4"/>
          <p:cNvSpPr txBox="1"/>
          <p:nvPr/>
        </p:nvSpPr>
        <p:spPr>
          <a:xfrm>
            <a:off x="4876800" y="6324600"/>
            <a:ext cx="4038600" cy="400110"/>
          </a:xfrm>
          <a:prstGeom prst="rect">
            <a:avLst/>
          </a:prstGeom>
          <a:noFill/>
        </p:spPr>
        <p:txBody>
          <a:bodyPr wrap="square" rtlCol="0">
            <a:spAutoFit/>
          </a:bodyPr>
          <a:lstStyle/>
          <a:p>
            <a:r>
              <a:rPr lang="en-US" sz="2000" dirty="0" smtClean="0"/>
              <a:t>From San Francisco Chronicle</a:t>
            </a:r>
            <a:endParaRPr lang="en-US" sz="2000" dirty="0"/>
          </a:p>
        </p:txBody>
      </p:sp>
      <p:pic>
        <p:nvPicPr>
          <p:cNvPr id="6" name="Picture 5" descr="SFChronicle_e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38200" y="1524000"/>
            <a:ext cx="7239000" cy="4678737"/>
          </a:xfrm>
          <a:prstGeom prst="rect">
            <a:avLst/>
          </a:prstGeom>
        </p:spPr>
      </p:pic>
    </p:spTree>
    <p:extLst>
      <p:ext uri="{BB962C8B-B14F-4D97-AF65-F5344CB8AC3E}">
        <p14:creationId xmlns:p14="http://schemas.microsoft.com/office/powerpoint/2010/main" val="3500889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838200"/>
          </a:xfrm>
        </p:spPr>
        <p:txBody>
          <a:bodyPr>
            <a:normAutofit/>
          </a:bodyPr>
          <a:lstStyle/>
          <a:p>
            <a:r>
              <a:rPr lang="en-US" sz="3200" dirty="0" smtClean="0"/>
              <a:t>Future: Earthquake Early Warning Systems</a:t>
            </a:r>
            <a:endParaRPr lang="en-US" sz="3200" dirty="0"/>
          </a:p>
        </p:txBody>
      </p:sp>
      <p:pic>
        <p:nvPicPr>
          <p:cNvPr id="4" name="Picture 3" descr="eewAroundWorld600.gif"/>
          <p:cNvPicPr>
            <a:picLocks noChangeAspect="1"/>
          </p:cNvPicPr>
          <p:nvPr/>
        </p:nvPicPr>
        <p:blipFill>
          <a:blip r:embed="rId3"/>
          <a:stretch>
            <a:fillRect/>
          </a:stretch>
        </p:blipFill>
        <p:spPr>
          <a:xfrm>
            <a:off x="457200" y="1523999"/>
            <a:ext cx="8305800" cy="4665091"/>
          </a:xfrm>
          <a:prstGeom prst="rect">
            <a:avLst/>
          </a:prstGeom>
        </p:spPr>
      </p:pic>
      <p:sp>
        <p:nvSpPr>
          <p:cNvPr id="5" name="TextBox 4"/>
          <p:cNvSpPr txBox="1"/>
          <p:nvPr/>
        </p:nvSpPr>
        <p:spPr>
          <a:xfrm>
            <a:off x="5334000" y="6457890"/>
            <a:ext cx="4038600" cy="400110"/>
          </a:xfrm>
          <a:prstGeom prst="rect">
            <a:avLst/>
          </a:prstGeom>
          <a:noFill/>
        </p:spPr>
        <p:txBody>
          <a:bodyPr wrap="square" rtlCol="0">
            <a:spAutoFit/>
          </a:bodyPr>
          <a:lstStyle/>
          <a:p>
            <a:r>
              <a:rPr lang="en-US" sz="2000" dirty="0" smtClean="0"/>
              <a:t>From Richard Allen, </a:t>
            </a:r>
            <a:r>
              <a:rPr lang="en-US" sz="2000" dirty="0" err="1" smtClean="0"/>
              <a:t>ElarmS.org</a:t>
            </a:r>
            <a:endParaRPr lang="en-US" sz="2000" dirty="0"/>
          </a:p>
        </p:txBody>
      </p:sp>
    </p:spTree>
    <p:extLst>
      <p:ext uri="{BB962C8B-B14F-4D97-AF65-F5344CB8AC3E}">
        <p14:creationId xmlns:p14="http://schemas.microsoft.com/office/powerpoint/2010/main" val="446242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Project Goal: Ground Motion</a:t>
            </a:r>
            <a:endParaRPr lang="en-US" dirty="0"/>
          </a:p>
        </p:txBody>
      </p:sp>
      <p:pic>
        <p:nvPicPr>
          <p:cNvPr id="4" name="Picture 3"/>
          <p:cNvPicPr>
            <a:picLocks noChangeAspect="1"/>
          </p:cNvPicPr>
          <p:nvPr/>
        </p:nvPicPr>
        <p:blipFill>
          <a:blip r:embed="rId2"/>
          <a:stretch>
            <a:fillRect/>
          </a:stretch>
        </p:blipFill>
        <p:spPr>
          <a:xfrm>
            <a:off x="0" y="1500098"/>
            <a:ext cx="9144000" cy="5357902"/>
          </a:xfrm>
          <a:prstGeom prst="rect">
            <a:avLst/>
          </a:prstGeom>
        </p:spPr>
      </p:pic>
    </p:spTree>
    <p:extLst>
      <p:ext uri="{BB962C8B-B14F-4D97-AF65-F5344CB8AC3E}">
        <p14:creationId xmlns:p14="http://schemas.microsoft.com/office/powerpoint/2010/main" val="15861395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dirty="0" smtClean="0"/>
              <a:t>Project Goal: Building Response</a:t>
            </a:r>
            <a:endParaRPr lang="en-US" dirty="0"/>
          </a:p>
        </p:txBody>
      </p:sp>
      <p:pic>
        <p:nvPicPr>
          <p:cNvPr id="6" name="Picture 5"/>
          <p:cNvPicPr>
            <a:picLocks noChangeAspect="1"/>
          </p:cNvPicPr>
          <p:nvPr/>
        </p:nvPicPr>
        <p:blipFill>
          <a:blip r:embed="rId2"/>
          <a:stretch>
            <a:fillRect/>
          </a:stretch>
        </p:blipFill>
        <p:spPr>
          <a:xfrm>
            <a:off x="533400" y="838200"/>
            <a:ext cx="8213743" cy="6858000"/>
          </a:xfrm>
          <a:prstGeom prst="rect">
            <a:avLst/>
          </a:prstGeom>
        </p:spPr>
      </p:pic>
      <p:pic>
        <p:nvPicPr>
          <p:cNvPr id="5" name="Picture 4"/>
          <p:cNvPicPr>
            <a:picLocks noChangeAspect="1"/>
          </p:cNvPicPr>
          <p:nvPr/>
        </p:nvPicPr>
        <p:blipFill>
          <a:blip r:embed="rId3"/>
          <a:stretch>
            <a:fillRect/>
          </a:stretch>
        </p:blipFill>
        <p:spPr>
          <a:xfrm>
            <a:off x="0" y="857250"/>
            <a:ext cx="9144000" cy="6000750"/>
          </a:xfrm>
          <a:prstGeom prst="rect">
            <a:avLst/>
          </a:prstGeom>
        </p:spPr>
      </p:pic>
    </p:spTree>
    <p:extLst>
      <p:ext uri="{BB962C8B-B14F-4D97-AF65-F5344CB8AC3E}">
        <p14:creationId xmlns:p14="http://schemas.microsoft.com/office/powerpoint/2010/main" val="360582005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228600"/>
            <a:ext cx="9144000" cy="2971800"/>
          </a:xfrm>
        </p:spPr>
        <p:txBody>
          <a:bodyPr>
            <a:normAutofit/>
          </a:bodyPr>
          <a:lstStyle/>
          <a:p>
            <a:pPr marL="0" indent="0" algn="ctr">
              <a:buNone/>
            </a:pPr>
            <a:r>
              <a:rPr lang="en-US" sz="4800" dirty="0" smtClean="0">
                <a:latin typeface="Calibri"/>
                <a:cs typeface="Calibri"/>
              </a:rPr>
              <a:t>Where do you come in?</a:t>
            </a:r>
            <a:endParaRPr lang="en-US" sz="4800" dirty="0">
              <a:latin typeface="Calibri"/>
              <a:cs typeface="Calibri"/>
            </a:endParaRPr>
          </a:p>
        </p:txBody>
      </p:sp>
      <p:pic>
        <p:nvPicPr>
          <p:cNvPr id="2" name="Picture 1"/>
          <p:cNvPicPr>
            <a:picLocks noChangeAspect="1"/>
          </p:cNvPicPr>
          <p:nvPr/>
        </p:nvPicPr>
        <p:blipFill>
          <a:blip r:embed="rId2"/>
          <a:stretch>
            <a:fillRect/>
          </a:stretch>
        </p:blipFill>
        <p:spPr>
          <a:xfrm>
            <a:off x="304800" y="1295400"/>
            <a:ext cx="3962400" cy="5356578"/>
          </a:xfrm>
          <a:prstGeom prst="rect">
            <a:avLst/>
          </a:prstGeom>
        </p:spPr>
      </p:pic>
      <p:sp>
        <p:nvSpPr>
          <p:cNvPr id="5" name="TextBox 4"/>
          <p:cNvSpPr txBox="1"/>
          <p:nvPr/>
        </p:nvSpPr>
        <p:spPr>
          <a:xfrm>
            <a:off x="4495800" y="2819400"/>
            <a:ext cx="4350219" cy="1446550"/>
          </a:xfrm>
          <a:prstGeom prst="rect">
            <a:avLst/>
          </a:prstGeom>
          <a:noFill/>
        </p:spPr>
        <p:txBody>
          <a:bodyPr wrap="none" rtlCol="0">
            <a:spAutoFit/>
          </a:bodyPr>
          <a:lstStyle/>
          <a:p>
            <a:pPr algn="ctr"/>
            <a:r>
              <a:rPr lang="en-US" sz="4400" dirty="0" smtClean="0"/>
              <a:t>We need you to </a:t>
            </a:r>
          </a:p>
          <a:p>
            <a:pPr algn="ctr"/>
            <a:r>
              <a:rPr lang="en-US" sz="4400" dirty="0" smtClean="0"/>
              <a:t>join our network!</a:t>
            </a:r>
            <a:endParaRPr lang="en-US" sz="4400" dirty="0"/>
          </a:p>
        </p:txBody>
      </p:sp>
    </p:spTree>
    <p:extLst>
      <p:ext uri="{BB962C8B-B14F-4D97-AF65-F5344CB8AC3E}">
        <p14:creationId xmlns:p14="http://schemas.microsoft.com/office/powerpoint/2010/main" val="20016394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09600" y="304800"/>
            <a:ext cx="7772400" cy="685800"/>
          </a:xfrm>
          <a:effectLst>
            <a:outerShdw blurRad="63500" dist="25399" dir="2700000" algn="ctr" rotWithShape="0">
              <a:srgbClr val="000000">
                <a:alpha val="74998"/>
              </a:srgbClr>
            </a:outerShdw>
          </a:effectLst>
        </p:spPr>
        <p:txBody>
          <a:bodyPr>
            <a:noAutofit/>
          </a:bodyPr>
          <a:lstStyle/>
          <a:p>
            <a:pPr eaLnBrk="1" hangingPunct="1">
              <a:defRPr/>
            </a:pPr>
            <a:r>
              <a:rPr lang="en-US" sz="4000" dirty="0" smtClean="0">
                <a:solidFill>
                  <a:schemeClr val="tx1"/>
                </a:solidFill>
                <a:latin typeface="Calibri"/>
                <a:cs typeface="Calibri"/>
              </a:rPr>
              <a:t>Earthquake Education and Public Information (</a:t>
            </a:r>
            <a:r>
              <a:rPr lang="en-US" sz="4000" dirty="0" err="1" smtClean="0">
                <a:solidFill>
                  <a:schemeClr val="tx1"/>
                </a:solidFill>
                <a:latin typeface="Calibri"/>
                <a:cs typeface="Calibri"/>
              </a:rPr>
              <a:t>EPIcenter</a:t>
            </a:r>
            <a:r>
              <a:rPr lang="en-US" sz="4000" dirty="0" smtClean="0">
                <a:solidFill>
                  <a:schemeClr val="tx1"/>
                </a:solidFill>
                <a:latin typeface="Calibri"/>
                <a:cs typeface="Calibri"/>
              </a:rPr>
              <a:t>) Network</a:t>
            </a:r>
            <a:endParaRPr lang="en-US" sz="4000" dirty="0" smtClean="0">
              <a:solidFill>
                <a:schemeClr val="tx1"/>
              </a:solidFill>
              <a:latin typeface="Calibri"/>
              <a:cs typeface="Calibri"/>
            </a:endParaRPr>
          </a:p>
        </p:txBody>
      </p:sp>
      <p:sp>
        <p:nvSpPr>
          <p:cNvPr id="28675" name="Rectangle 3"/>
          <p:cNvSpPr>
            <a:spLocks noGrp="1" noChangeArrowheads="1"/>
          </p:cNvSpPr>
          <p:nvPr>
            <p:ph idx="1"/>
          </p:nvPr>
        </p:nvSpPr>
        <p:spPr>
          <a:xfrm>
            <a:off x="533400" y="1524000"/>
            <a:ext cx="8229600" cy="4114800"/>
          </a:xfrm>
        </p:spPr>
        <p:txBody>
          <a:bodyPr/>
          <a:lstStyle/>
          <a:p>
            <a:pPr>
              <a:spcAft>
                <a:spcPts val="1200"/>
              </a:spcAft>
            </a:pPr>
            <a:r>
              <a:rPr lang="en-US" sz="2400" dirty="0" err="1" smtClean="0">
                <a:solidFill>
                  <a:srgbClr val="FFFFFF"/>
                </a:solidFill>
              </a:rPr>
              <a:t>EPIcenters</a:t>
            </a:r>
            <a:r>
              <a:rPr lang="en-US" sz="2400" dirty="0" smtClean="0">
                <a:solidFill>
                  <a:srgbClr val="FFFFFF"/>
                </a:solidFill>
              </a:rPr>
              <a:t> include a variety of public venues, like museums, science centers, libraries, schools and universities</a:t>
            </a:r>
          </a:p>
          <a:p>
            <a:pPr>
              <a:spcAft>
                <a:spcPts val="1200"/>
              </a:spcAft>
            </a:pPr>
            <a:r>
              <a:rPr lang="en-US" sz="2400" dirty="0" smtClean="0">
                <a:solidFill>
                  <a:srgbClr val="FFFFFF"/>
                </a:solidFill>
              </a:rPr>
              <a:t>Demonstration and encourage earthquake and tsunami preparedness</a:t>
            </a:r>
          </a:p>
          <a:p>
            <a:pPr>
              <a:spcAft>
                <a:spcPts val="1200"/>
              </a:spcAft>
            </a:pPr>
            <a:r>
              <a:rPr lang="en-US" sz="2400" dirty="0" smtClean="0">
                <a:solidFill>
                  <a:srgbClr val="FFFFFF"/>
                </a:solidFill>
              </a:rPr>
              <a:t>Help coordinate </a:t>
            </a:r>
            <a:r>
              <a:rPr lang="en-US" sz="2400" dirty="0" err="1" smtClean="0">
                <a:solidFill>
                  <a:srgbClr val="FFFFFF"/>
                </a:solidFill>
              </a:rPr>
              <a:t>ShakeOut</a:t>
            </a:r>
            <a:endParaRPr lang="en-US" sz="2400" dirty="0" smtClean="0">
              <a:solidFill>
                <a:srgbClr val="FFFFFF"/>
              </a:solidFill>
            </a:endParaRPr>
          </a:p>
        </p:txBody>
      </p:sp>
      <p:pic>
        <p:nvPicPr>
          <p:cNvPr id="2" name="Picture 1"/>
          <p:cNvPicPr>
            <a:picLocks noChangeAspect="1"/>
          </p:cNvPicPr>
          <p:nvPr/>
        </p:nvPicPr>
        <p:blipFill>
          <a:blip r:embed="rId3"/>
          <a:stretch>
            <a:fillRect/>
          </a:stretch>
        </p:blipFill>
        <p:spPr>
          <a:xfrm>
            <a:off x="622300" y="4114800"/>
            <a:ext cx="7912100" cy="2514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76200"/>
            <a:ext cx="7772400" cy="1143000"/>
          </a:xfrm>
          <a:effectLst>
            <a:outerShdw blurRad="63500" dist="25399" dir="2700000" algn="ctr" rotWithShape="0">
              <a:srgbClr val="000000">
                <a:alpha val="74998"/>
              </a:srgbClr>
            </a:outerShdw>
          </a:effectLst>
        </p:spPr>
        <p:txBody>
          <a:bodyPr/>
          <a:lstStyle/>
          <a:p>
            <a:pPr eaLnBrk="1" hangingPunct="1">
              <a:defRPr/>
            </a:pPr>
            <a:r>
              <a:rPr lang="en-US" sz="3200" b="1" dirty="0" smtClean="0">
                <a:latin typeface="Calibri"/>
                <a:cs typeface="Calibri"/>
              </a:rPr>
              <a:t>The QCN-</a:t>
            </a:r>
            <a:r>
              <a:rPr lang="en-US" sz="3200" b="1" dirty="0" err="1" smtClean="0">
                <a:latin typeface="Calibri"/>
                <a:cs typeface="Calibri"/>
              </a:rPr>
              <a:t>EPIcenter</a:t>
            </a:r>
            <a:r>
              <a:rPr lang="en-US" sz="3200" b="1" dirty="0" smtClean="0">
                <a:latin typeface="Calibri"/>
                <a:cs typeface="Calibri"/>
              </a:rPr>
              <a:t> Network:</a:t>
            </a:r>
            <a:br>
              <a:rPr lang="en-US" sz="3200" b="1" dirty="0" smtClean="0">
                <a:latin typeface="Calibri"/>
                <a:cs typeface="Calibri"/>
              </a:rPr>
            </a:br>
            <a:r>
              <a:rPr lang="en-US" sz="3200" b="1" dirty="0" smtClean="0">
                <a:latin typeface="Calibri"/>
                <a:cs typeface="Calibri"/>
              </a:rPr>
              <a:t>A Network within a Network</a:t>
            </a:r>
            <a:endParaRPr lang="en-US" sz="3200" dirty="0" smtClean="0">
              <a:latin typeface="Calibri"/>
              <a:cs typeface="Calibri"/>
            </a:endParaRPr>
          </a:p>
        </p:txBody>
      </p:sp>
      <p:pic>
        <p:nvPicPr>
          <p:cNvPr id="3" name="Picture 2"/>
          <p:cNvPicPr>
            <a:picLocks noChangeAspect="1"/>
          </p:cNvPicPr>
          <p:nvPr/>
        </p:nvPicPr>
        <p:blipFill>
          <a:blip r:embed="rId3"/>
          <a:stretch>
            <a:fillRect/>
          </a:stretch>
        </p:blipFill>
        <p:spPr>
          <a:xfrm>
            <a:off x="304800" y="1524000"/>
            <a:ext cx="8547100" cy="50419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QCN in the Classroom</a:t>
            </a:r>
            <a:endParaRPr lang="en-US" dirty="0"/>
          </a:p>
        </p:txBody>
      </p:sp>
      <p:sp>
        <p:nvSpPr>
          <p:cNvPr id="3" name="Content Placeholder 2"/>
          <p:cNvSpPr>
            <a:spLocks noGrp="1"/>
          </p:cNvSpPr>
          <p:nvPr>
            <p:ph idx="1"/>
          </p:nvPr>
        </p:nvSpPr>
        <p:spPr>
          <a:xfrm>
            <a:off x="152400" y="1600200"/>
            <a:ext cx="8839200" cy="4525963"/>
          </a:xfrm>
        </p:spPr>
        <p:txBody>
          <a:bodyPr>
            <a:normAutofit/>
          </a:bodyPr>
          <a:lstStyle/>
          <a:p>
            <a:r>
              <a:rPr lang="en-US" sz="2800" dirty="0" smtClean="0"/>
              <a:t>Incorporate sensors into lessons:</a:t>
            </a:r>
          </a:p>
          <a:p>
            <a:pPr lvl="1"/>
            <a:r>
              <a:rPr lang="en-US" dirty="0" smtClean="0"/>
              <a:t>Basics of a seismometer – how they work and identify squiggles</a:t>
            </a:r>
          </a:p>
          <a:p>
            <a:pPr lvl="1"/>
            <a:r>
              <a:rPr lang="en-US" dirty="0" smtClean="0"/>
              <a:t>Plate tectonics – why earthquakes occur where they do</a:t>
            </a:r>
          </a:p>
          <a:p>
            <a:pPr lvl="1"/>
            <a:r>
              <a:rPr lang="en-US" dirty="0" smtClean="0"/>
              <a:t>Physics concepts – displacement, velocity, acceleration</a:t>
            </a:r>
            <a:endParaRPr lang="en-US" dirty="0"/>
          </a:p>
        </p:txBody>
      </p:sp>
    </p:spTree>
    <p:extLst>
      <p:ext uri="{BB962C8B-B14F-4D97-AF65-F5344CB8AC3E}">
        <p14:creationId xmlns:p14="http://schemas.microsoft.com/office/powerpoint/2010/main" val="27989431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09600" y="152400"/>
            <a:ext cx="7772400" cy="990600"/>
          </a:xfrm>
          <a:effectLst>
            <a:outerShdw blurRad="63500" dist="25399" dir="2700000" algn="ctr" rotWithShape="0">
              <a:srgbClr val="000000">
                <a:alpha val="74998"/>
              </a:srgbClr>
            </a:outerShdw>
          </a:effectLst>
        </p:spPr>
        <p:txBody>
          <a:bodyPr/>
          <a:lstStyle/>
          <a:p>
            <a:pPr eaLnBrk="1" hangingPunct="1">
              <a:defRPr/>
            </a:pPr>
            <a:r>
              <a:rPr lang="en-US" sz="3200" dirty="0">
                <a:solidFill>
                  <a:schemeClr val="tx1"/>
                </a:solidFill>
                <a:latin typeface="Calibri"/>
                <a:cs typeface="Calibri"/>
              </a:rPr>
              <a:t>Demo</a:t>
            </a:r>
            <a:r>
              <a:rPr lang="en-US" sz="3200" dirty="0" smtClean="0">
                <a:solidFill>
                  <a:schemeClr val="tx1"/>
                </a:solidFill>
                <a:latin typeface="Calibri"/>
                <a:cs typeface="Calibri"/>
              </a:rPr>
              <a:t> – </a:t>
            </a:r>
            <a:r>
              <a:rPr lang="en-US" sz="3200" dirty="0" err="1" smtClean="0">
                <a:solidFill>
                  <a:schemeClr val="tx1"/>
                </a:solidFill>
                <a:latin typeface="Calibri"/>
                <a:cs typeface="Calibri"/>
              </a:rPr>
              <a:t>QCNLive</a:t>
            </a:r>
            <a:endParaRPr lang="en-US" sz="3200" dirty="0">
              <a:solidFill>
                <a:schemeClr val="tx1"/>
              </a:solidFill>
              <a:latin typeface="Calibri"/>
              <a:cs typeface="Calibri"/>
            </a:endParaRPr>
          </a:p>
        </p:txBody>
      </p:sp>
      <p:sp>
        <p:nvSpPr>
          <p:cNvPr id="24579" name="Rectangle 9"/>
          <p:cNvSpPr>
            <a:spLocks noGrp="1" noChangeArrowheads="1"/>
          </p:cNvSpPr>
          <p:nvPr>
            <p:ph idx="1"/>
          </p:nvPr>
        </p:nvSpPr>
        <p:spPr/>
        <p:txBody>
          <a:bodyPr/>
          <a:lstStyle/>
          <a:p>
            <a:pPr eaLnBrk="1" hangingPunct="1"/>
            <a:endParaRPr lang="en-US"/>
          </a:p>
        </p:txBody>
      </p:sp>
      <p:pic>
        <p:nvPicPr>
          <p:cNvPr id="24580" name="Picture 3" descr="Picture 1.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1339614"/>
            <a:ext cx="7391400" cy="532788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2400"/>
            <a:ext cx="8169275" cy="650875"/>
          </a:xfrm>
        </p:spPr>
        <p:txBody>
          <a:bodyPr>
            <a:noAutofit/>
          </a:bodyPr>
          <a:lstStyle/>
          <a:p>
            <a:r>
              <a:rPr lang="en-US" sz="4000" dirty="0" smtClean="0">
                <a:solidFill>
                  <a:srgbClr val="FFFF00"/>
                </a:solidFill>
                <a:latin typeface="Calibri"/>
                <a:cs typeface="Calibri"/>
              </a:rPr>
              <a:t>Seismic Risk</a:t>
            </a:r>
            <a:endParaRPr lang="en-US" sz="4000" dirty="0">
              <a:solidFill>
                <a:srgbClr val="FFFF00"/>
              </a:solidFill>
              <a:latin typeface="Calibri"/>
              <a:cs typeface="Calibri"/>
            </a:endParaRPr>
          </a:p>
        </p:txBody>
      </p:sp>
      <p:sp>
        <p:nvSpPr>
          <p:cNvPr id="4" name="Rectangle 3"/>
          <p:cNvSpPr txBox="1">
            <a:spLocks noChangeArrowheads="1"/>
          </p:cNvSpPr>
          <p:nvPr/>
        </p:nvSpPr>
        <p:spPr bwMode="auto">
          <a:xfrm>
            <a:off x="533400" y="914400"/>
            <a:ext cx="86106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19088" marR="0" lvl="0" indent="-319088" algn="l" defTabSz="914400" rtl="0" eaLnBrk="1" fontAlgn="base" latinLnBrk="0" hangingPunct="1">
              <a:lnSpc>
                <a:spcPct val="90000"/>
              </a:lnSpc>
              <a:spcBef>
                <a:spcPts val="700"/>
              </a:spcBef>
              <a:spcAft>
                <a:spcPct val="0"/>
              </a:spcAft>
              <a:buClr>
                <a:schemeClr val="accent2"/>
              </a:buClr>
              <a:buSzPct val="60000"/>
              <a:buFont typeface="Wingdings" charset="2"/>
              <a:buChar char=""/>
              <a:tabLst/>
              <a:defRPr/>
            </a:pPr>
            <a:r>
              <a:rPr kumimoji="0" lang="en-US"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Vulnerability </a:t>
            </a:r>
            <a:r>
              <a:rPr lang="en-US" dirty="0" smtClean="0">
                <a:latin typeface="+mn-lt"/>
              </a:rPr>
              <a:t>of a population to earthquake-related hazards depends on:</a:t>
            </a:r>
          </a:p>
          <a:p>
            <a:pPr marL="776288" lvl="1" indent="-319088" eaLnBrk="1" hangingPunct="1">
              <a:lnSpc>
                <a:spcPct val="90000"/>
              </a:lnSpc>
              <a:spcBef>
                <a:spcPts val="700"/>
              </a:spcBef>
              <a:buClr>
                <a:schemeClr val="accent2"/>
              </a:buClr>
              <a:buSzPct val="60000"/>
              <a:buFont typeface="Wingdings" charset="2"/>
              <a:buChar char=""/>
            </a:pPr>
            <a:r>
              <a:rPr lang="en-US" dirty="0" smtClean="0">
                <a:latin typeface="+mn-lt"/>
              </a:rPr>
              <a:t>Proximity to earthquake-prone faults</a:t>
            </a:r>
          </a:p>
          <a:p>
            <a:pPr marL="776288" lvl="1" indent="-319088" eaLnBrk="1" hangingPunct="1">
              <a:lnSpc>
                <a:spcPct val="90000"/>
              </a:lnSpc>
              <a:spcBef>
                <a:spcPts val="700"/>
              </a:spcBef>
              <a:buClr>
                <a:schemeClr val="accent2"/>
              </a:buClr>
              <a:buSzPct val="60000"/>
              <a:buFont typeface="Wingdings" charset="2"/>
              <a:buChar char=""/>
            </a:pPr>
            <a:r>
              <a:rPr lang="en-US" dirty="0" smtClean="0">
                <a:latin typeface="+mn-lt"/>
              </a:rPr>
              <a:t>Population density</a:t>
            </a:r>
          </a:p>
          <a:p>
            <a:pPr marL="776288" lvl="1" indent="-319088" eaLnBrk="1" hangingPunct="1">
              <a:lnSpc>
                <a:spcPct val="90000"/>
              </a:lnSpc>
              <a:spcBef>
                <a:spcPts val="700"/>
              </a:spcBef>
              <a:buClr>
                <a:schemeClr val="accent2"/>
              </a:buClr>
              <a:buSzPct val="60000"/>
              <a:buFont typeface="Wingdings" charset="2"/>
              <a:buChar char=""/>
            </a:pPr>
            <a:r>
              <a:rPr lang="en-US" dirty="0" smtClean="0">
                <a:latin typeface="+mn-lt"/>
              </a:rPr>
              <a:t>Building construction standards </a:t>
            </a:r>
            <a:endParaRPr kumimoji="0" lang="en-US"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endParaRPr>
          </a:p>
        </p:txBody>
      </p:sp>
      <p:pic>
        <p:nvPicPr>
          <p:cNvPr id="6" name="Picture 5" descr="CApopulatio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352800" y="3124200"/>
            <a:ext cx="2743200" cy="3664786"/>
          </a:xfrm>
          <a:prstGeom prst="rect">
            <a:avLst/>
          </a:prstGeom>
        </p:spPr>
      </p:pic>
      <p:pic>
        <p:nvPicPr>
          <p:cNvPr id="7" name="Picture 6" descr="ca_fault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3124784"/>
            <a:ext cx="2819400" cy="3664202"/>
          </a:xfrm>
          <a:prstGeom prst="rect">
            <a:avLst/>
          </a:prstGeom>
        </p:spPr>
      </p:pic>
      <p:pic>
        <p:nvPicPr>
          <p:cNvPr id="9" name="Picture 8" descr="northridg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1125" y="3131386"/>
            <a:ext cx="2454275" cy="3657600"/>
          </a:xfrm>
          <a:prstGeom prst="rect">
            <a:avLst/>
          </a:prstGeom>
        </p:spPr>
      </p:pic>
    </p:spTree>
    <p:extLst>
      <p:ext uri="{BB962C8B-B14F-4D97-AF65-F5344CB8AC3E}">
        <p14:creationId xmlns:p14="http://schemas.microsoft.com/office/powerpoint/2010/main" val="1018545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228600" y="228600"/>
            <a:ext cx="8531225" cy="685800"/>
          </a:xfrm>
          <a:effectLst>
            <a:outerShdw blurRad="50800" dist="38100" dir="2700000">
              <a:srgbClr val="000000">
                <a:alpha val="43000"/>
              </a:srgbClr>
            </a:outerShdw>
          </a:effectLst>
        </p:spPr>
        <p:txBody>
          <a:bodyPr/>
          <a:lstStyle/>
          <a:p>
            <a:pPr eaLnBrk="1" fontAlgn="auto" hangingPunct="1">
              <a:spcAft>
                <a:spcPts val="0"/>
              </a:spcAft>
              <a:defRPr/>
            </a:pPr>
            <a:r>
              <a:rPr lang="en-US" sz="3200" dirty="0" smtClean="0">
                <a:solidFill>
                  <a:srgbClr val="FFFF00"/>
                </a:solidFill>
                <a:effectLst/>
                <a:latin typeface="Calibri"/>
                <a:ea typeface="+mj-ea"/>
                <a:cs typeface="Calibri"/>
              </a:rPr>
              <a:t>Earthquake </a:t>
            </a:r>
            <a:r>
              <a:rPr lang="en-US" sz="3200" dirty="0" smtClean="0">
                <a:solidFill>
                  <a:srgbClr val="FFFF00"/>
                </a:solidFill>
                <a:effectLst/>
                <a:latin typeface="Calibri"/>
                <a:ea typeface="+mj-ea"/>
                <a:cs typeface="Calibri"/>
              </a:rPr>
              <a:t>Simulations</a:t>
            </a:r>
            <a:endParaRPr lang="en-US" sz="3200" dirty="0">
              <a:solidFill>
                <a:srgbClr val="FFFF00"/>
              </a:solidFill>
              <a:effectLst/>
              <a:latin typeface="Calibri"/>
              <a:ea typeface="+mj-ea"/>
              <a:cs typeface="Calibri"/>
            </a:endParaRPr>
          </a:p>
        </p:txBody>
      </p:sp>
      <p:sp>
        <p:nvSpPr>
          <p:cNvPr id="11" name="TextBox 10"/>
          <p:cNvSpPr txBox="1"/>
          <p:nvPr/>
        </p:nvSpPr>
        <p:spPr>
          <a:xfrm>
            <a:off x="0" y="6324600"/>
            <a:ext cx="9144000" cy="400110"/>
          </a:xfrm>
          <a:prstGeom prst="rect">
            <a:avLst/>
          </a:prstGeom>
          <a:noFill/>
        </p:spPr>
        <p:txBody>
          <a:bodyPr wrap="square" rtlCol="0">
            <a:spAutoFit/>
          </a:bodyPr>
          <a:lstStyle/>
          <a:p>
            <a:pPr algn="ctr"/>
            <a:r>
              <a:rPr lang="en-US" sz="2000" dirty="0" smtClean="0"/>
              <a:t>M 7.7 Southern San Andreas Animation (SCEC/CME)</a:t>
            </a:r>
          </a:p>
        </p:txBody>
      </p:sp>
      <p:pic>
        <p:nvPicPr>
          <p:cNvPr id="12" name="Picture 11" descr="Terashake_volume_overlay.jpg"/>
          <p:cNvPicPr>
            <a:picLocks noChangeAspect="1"/>
          </p:cNvPicPr>
          <p:nvPr/>
        </p:nvPicPr>
        <p:blipFill>
          <a:blip r:embed="rId3"/>
          <a:stretch>
            <a:fillRect/>
          </a:stretch>
        </p:blipFill>
        <p:spPr>
          <a:xfrm>
            <a:off x="1143000" y="990600"/>
            <a:ext cx="6705600" cy="5372875"/>
          </a:xfrm>
          <a:prstGeom prst="rect">
            <a:avLst/>
          </a:prstGeom>
        </p:spPr>
      </p:pic>
      <p:sp>
        <p:nvSpPr>
          <p:cNvPr id="8" name="TextBox 7"/>
          <p:cNvSpPr txBox="1"/>
          <p:nvPr/>
        </p:nvSpPr>
        <p:spPr>
          <a:xfrm>
            <a:off x="1371600" y="1408925"/>
            <a:ext cx="3657600" cy="830997"/>
          </a:xfrm>
          <a:prstGeom prst="rect">
            <a:avLst/>
          </a:prstGeom>
          <a:noFill/>
        </p:spPr>
        <p:txBody>
          <a:bodyPr wrap="square" rtlCol="0">
            <a:spAutoFit/>
          </a:bodyPr>
          <a:lstStyle/>
          <a:p>
            <a:r>
              <a:rPr lang="en-US" dirty="0" err="1" smtClean="0"/>
              <a:t>TeraShake</a:t>
            </a:r>
            <a:r>
              <a:rPr lang="en-US" dirty="0" smtClean="0"/>
              <a:t> Simulation (SCEC/CME)</a:t>
            </a:r>
            <a:endParaRPr lang="en-US" dirty="0"/>
          </a:p>
        </p:txBody>
      </p:sp>
    </p:spTree>
    <p:extLst>
      <p:ext uri="{BB962C8B-B14F-4D97-AF65-F5344CB8AC3E}">
        <p14:creationId xmlns:p14="http://schemas.microsoft.com/office/powerpoint/2010/main" val="41636620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eraShake_Dynamic_Rupture.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2895600"/>
            <a:ext cx="9144000" cy="1828800"/>
          </a:xfrm>
          <a:prstGeom prst="rect">
            <a:avLst/>
          </a:prstGeom>
        </p:spPr>
      </p:pic>
      <p:sp>
        <p:nvSpPr>
          <p:cNvPr id="7" name="TextBox 6"/>
          <p:cNvSpPr txBox="1"/>
          <p:nvPr/>
        </p:nvSpPr>
        <p:spPr>
          <a:xfrm>
            <a:off x="533400" y="1295400"/>
            <a:ext cx="6477000" cy="461665"/>
          </a:xfrm>
          <a:prstGeom prst="rect">
            <a:avLst/>
          </a:prstGeom>
          <a:noFill/>
        </p:spPr>
        <p:txBody>
          <a:bodyPr wrap="square" rtlCol="0">
            <a:spAutoFit/>
          </a:bodyPr>
          <a:lstStyle/>
          <a:p>
            <a:pPr marL="457200" indent="-457200">
              <a:buAutoNum type="arabicPeriod"/>
            </a:pPr>
            <a:endParaRPr lang="en-US" dirty="0" smtClean="0"/>
          </a:p>
        </p:txBody>
      </p:sp>
      <p:sp>
        <p:nvSpPr>
          <p:cNvPr id="11" name="TextBox 10"/>
          <p:cNvSpPr txBox="1"/>
          <p:nvPr/>
        </p:nvSpPr>
        <p:spPr>
          <a:xfrm>
            <a:off x="0" y="4953000"/>
            <a:ext cx="9144000" cy="400110"/>
          </a:xfrm>
          <a:prstGeom prst="rect">
            <a:avLst/>
          </a:prstGeom>
          <a:noFill/>
        </p:spPr>
        <p:txBody>
          <a:bodyPr wrap="square" rtlCol="0">
            <a:spAutoFit/>
          </a:bodyPr>
          <a:lstStyle/>
          <a:p>
            <a:pPr algn="ctr"/>
            <a:r>
              <a:rPr lang="en-US" sz="2000" dirty="0" smtClean="0"/>
              <a:t>M 7.7 Southern San Andreas Animation (SCEC/CME)</a:t>
            </a:r>
          </a:p>
        </p:txBody>
      </p:sp>
      <p:sp>
        <p:nvSpPr>
          <p:cNvPr id="8" name="TextBox 7"/>
          <p:cNvSpPr txBox="1"/>
          <p:nvPr/>
        </p:nvSpPr>
        <p:spPr>
          <a:xfrm>
            <a:off x="685800" y="1371600"/>
            <a:ext cx="7924800" cy="830997"/>
          </a:xfrm>
          <a:prstGeom prst="rect">
            <a:avLst/>
          </a:prstGeom>
          <a:noFill/>
        </p:spPr>
        <p:txBody>
          <a:bodyPr wrap="square" rtlCol="0">
            <a:spAutoFit/>
          </a:bodyPr>
          <a:lstStyle/>
          <a:p>
            <a:pPr algn="ctr"/>
            <a:r>
              <a:rPr lang="en-US" dirty="0" smtClean="0"/>
              <a:t>We must understand the rupture velocity </a:t>
            </a:r>
          </a:p>
          <a:p>
            <a:pPr algn="ctr"/>
            <a:r>
              <a:rPr lang="en-US" dirty="0" smtClean="0"/>
              <a:t>and the distribution of slip along a fault</a:t>
            </a:r>
            <a:endParaRPr lang="en-US" dirty="0"/>
          </a:p>
        </p:txBody>
      </p:sp>
      <p:sp>
        <p:nvSpPr>
          <p:cNvPr id="14" name="Rectangle 2"/>
          <p:cNvSpPr>
            <a:spLocks noGrp="1" noChangeArrowheads="1"/>
          </p:cNvSpPr>
          <p:nvPr>
            <p:ph type="title"/>
          </p:nvPr>
        </p:nvSpPr>
        <p:spPr>
          <a:xfrm>
            <a:off x="536575" y="304800"/>
            <a:ext cx="8531225" cy="685800"/>
          </a:xfrm>
          <a:effectLst>
            <a:outerShdw blurRad="50800" dist="38100" dir="2700000">
              <a:srgbClr val="000000">
                <a:alpha val="43000"/>
              </a:srgbClr>
            </a:outerShdw>
          </a:effectLst>
        </p:spPr>
        <p:txBody>
          <a:bodyPr>
            <a:normAutofit/>
          </a:bodyPr>
          <a:lstStyle/>
          <a:p>
            <a:pPr eaLnBrk="1" fontAlgn="auto" hangingPunct="1">
              <a:spcAft>
                <a:spcPts val="0"/>
              </a:spcAft>
              <a:defRPr/>
            </a:pPr>
            <a:r>
              <a:rPr lang="en-US" sz="3600" dirty="0" smtClean="0">
                <a:solidFill>
                  <a:srgbClr val="FFFF00"/>
                </a:solidFill>
                <a:effectLst/>
                <a:latin typeface="Calibri"/>
                <a:ea typeface="+mj-ea"/>
                <a:cs typeface="Calibri"/>
              </a:rPr>
              <a:t>How does a fault break?</a:t>
            </a:r>
            <a:endParaRPr lang="en-US" sz="3600" dirty="0">
              <a:solidFill>
                <a:srgbClr val="FFFF00"/>
              </a:solidFill>
              <a:effectLst/>
              <a:latin typeface="Calibri"/>
              <a:ea typeface="+mj-ea"/>
              <a:cs typeface="Calibri"/>
            </a:endParaRPr>
          </a:p>
        </p:txBody>
      </p:sp>
    </p:spTree>
    <p:extLst>
      <p:ext uri="{BB962C8B-B14F-4D97-AF65-F5344CB8AC3E}">
        <p14:creationId xmlns:p14="http://schemas.microsoft.com/office/powerpoint/2010/main" val="8020944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nAndreasEarthquake.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01800" y="914400"/>
            <a:ext cx="5765800" cy="5765800"/>
          </a:xfrm>
        </p:spPr>
      </p:pic>
      <p:sp>
        <p:nvSpPr>
          <p:cNvPr id="2" name="TextBox 1"/>
          <p:cNvSpPr txBox="1"/>
          <p:nvPr/>
        </p:nvSpPr>
        <p:spPr>
          <a:xfrm>
            <a:off x="148171" y="152400"/>
            <a:ext cx="8919629" cy="584776"/>
          </a:xfrm>
          <a:prstGeom prst="rect">
            <a:avLst/>
          </a:prstGeom>
          <a:noFill/>
        </p:spPr>
        <p:txBody>
          <a:bodyPr wrap="none" rtlCol="0">
            <a:spAutoFit/>
          </a:bodyPr>
          <a:lstStyle/>
          <a:p>
            <a:r>
              <a:rPr lang="en-US" sz="3200" dirty="0" smtClean="0"/>
              <a:t>How do seismic waves travel away from a fault?</a:t>
            </a:r>
            <a:endParaRPr lang="en-US" sz="3200" dirty="0"/>
          </a:p>
        </p:txBody>
      </p:sp>
    </p:spTree>
    <p:extLst>
      <p:ext uri="{BB962C8B-B14F-4D97-AF65-F5344CB8AC3E}">
        <p14:creationId xmlns:p14="http://schemas.microsoft.com/office/powerpoint/2010/main" val="21188915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304800"/>
            <a:ext cx="7619999" cy="685800"/>
          </a:xfrm>
          <a:prstGeom prst="rect">
            <a:avLst/>
          </a:prstGeom>
          <a:effectLst>
            <a:outerShdw blurRad="50800" dist="38100" dir="2700000">
              <a:srgbClr val="000000">
                <a:alpha val="43000"/>
              </a:srgbClr>
            </a:outerShdw>
          </a:effectLst>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chemeClr val="tx1">
                    <a:lumMod val="75000"/>
                    <a:lumOff val="25000"/>
                  </a:schemeClr>
                </a:solidFill>
                <a:effectLst/>
                <a:uLnTx/>
                <a:uFillTx/>
                <a:latin typeface="Calibri"/>
                <a:ea typeface="+mj-ea"/>
                <a:cs typeface="Calibri"/>
              </a:rPr>
              <a:t>Building </a:t>
            </a:r>
            <a:r>
              <a:rPr kumimoji="0" lang="en-US" sz="3200" i="0" u="none" strike="noStrike" kern="1200" cap="none" spc="0" normalizeH="0" baseline="0" noProof="0" dirty="0" smtClean="0">
                <a:ln>
                  <a:noFill/>
                </a:ln>
                <a:solidFill>
                  <a:schemeClr val="tx1">
                    <a:lumMod val="75000"/>
                    <a:lumOff val="25000"/>
                  </a:schemeClr>
                </a:solidFill>
                <a:effectLst/>
                <a:uLnTx/>
                <a:uFillTx/>
                <a:latin typeface="Calibri"/>
                <a:ea typeface="+mj-ea"/>
                <a:cs typeface="Calibri"/>
              </a:rPr>
              <a:t>Response</a:t>
            </a:r>
            <a:endParaRPr kumimoji="0" lang="en-US" sz="3200" i="0" u="none" strike="noStrike" kern="1200" cap="none" spc="0" normalizeH="0" baseline="0" noProof="0" dirty="0">
              <a:ln>
                <a:noFill/>
              </a:ln>
              <a:solidFill>
                <a:schemeClr val="tx1">
                  <a:lumMod val="75000"/>
                  <a:lumOff val="25000"/>
                </a:schemeClr>
              </a:solidFill>
              <a:effectLst/>
              <a:uLnTx/>
              <a:uFillTx/>
              <a:latin typeface="Calibri"/>
              <a:ea typeface="+mj-ea"/>
              <a:cs typeface="Calibri"/>
            </a:endParaRPr>
          </a:p>
        </p:txBody>
      </p:sp>
      <p:sp>
        <p:nvSpPr>
          <p:cNvPr id="6" name="TextBox 5"/>
          <p:cNvSpPr txBox="1"/>
          <p:nvPr/>
        </p:nvSpPr>
        <p:spPr>
          <a:xfrm>
            <a:off x="5638800" y="6400800"/>
            <a:ext cx="3657600" cy="400110"/>
          </a:xfrm>
          <a:prstGeom prst="rect">
            <a:avLst/>
          </a:prstGeom>
          <a:noFill/>
        </p:spPr>
        <p:txBody>
          <a:bodyPr wrap="square" rtlCol="0">
            <a:spAutoFit/>
          </a:bodyPr>
          <a:lstStyle/>
          <a:p>
            <a:r>
              <a:rPr lang="en-US" sz="2000" dirty="0" smtClean="0"/>
              <a:t>SDSC Visualization Services</a:t>
            </a:r>
            <a:endParaRPr lang="en-US" sz="2000" dirty="0"/>
          </a:p>
        </p:txBody>
      </p:sp>
      <p:pic>
        <p:nvPicPr>
          <p:cNvPr id="8" name="combined2_1280.mo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5"/>
          <a:srcRect t="1115" b="1115"/>
          <a:stretch>
            <a:fillRect/>
          </a:stretch>
        </p:blipFill>
        <p:spPr/>
      </p:pic>
    </p:spTree>
    <p:extLst>
      <p:ext uri="{BB962C8B-B14F-4D97-AF65-F5344CB8AC3E}">
        <p14:creationId xmlns:p14="http://schemas.microsoft.com/office/powerpoint/2010/main" val="13931861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81000"/>
            <a:ext cx="8001000" cy="3048000"/>
          </a:xfrm>
          <a:prstGeom prst="rect">
            <a:avLst/>
          </a:prstGeom>
        </p:spPr>
        <p:txBody>
          <a:bodyPr vert="horz" anchor="ctr">
            <a:noAutofit/>
          </a:bodyPr>
          <a:lstStyle>
            <a:lvl1pPr algn="l" rtl="0" eaLnBrk="0" fontAlgn="base" hangingPunct="0">
              <a:spcBef>
                <a:spcPct val="0"/>
              </a:spcBef>
              <a:spcAft>
                <a:spcPct val="0"/>
              </a:spcAft>
              <a:defRPr sz="4000" kern="1200">
                <a:solidFill>
                  <a:srgbClr val="FFFFFF"/>
                </a:solidFill>
                <a:effectLst>
                  <a:outerShdw blurRad="50800" dist="38100" dir="2700000" algn="tl" rotWithShape="0">
                    <a:srgbClr val="000000">
                      <a:alpha val="43000"/>
                    </a:srgbClr>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2pPr>
            <a:lvl3pPr algn="l" rtl="0" eaLnBrk="0" fontAlgn="base" hangingPunct="0">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3pPr>
            <a:lvl4pPr algn="l" rtl="0" eaLnBrk="0" fontAlgn="base" hangingPunct="0">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4pPr>
            <a:lvl5pPr algn="l" rtl="0" eaLnBrk="0" fontAlgn="base" hangingPunct="0">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5pPr>
            <a:lvl6pPr marL="457200" algn="l" rtl="0" fontAlgn="base">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6pPr>
            <a:lvl7pPr marL="914400" algn="l" rtl="0" fontAlgn="base">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7pPr>
            <a:lvl8pPr marL="1371600" algn="l" rtl="0" fontAlgn="base">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8pPr>
            <a:lvl9pPr marL="1828800" algn="l" rtl="0" fontAlgn="base">
              <a:spcBef>
                <a:spcPct val="0"/>
              </a:spcBef>
              <a:spcAft>
                <a:spcPct val="0"/>
              </a:spcAft>
              <a:defRPr sz="4000">
                <a:solidFill>
                  <a:srgbClr val="FFFFFF"/>
                </a:solidFill>
                <a:latin typeface="Tw Cen MT" pitchFamily="-108" charset="-18"/>
                <a:ea typeface="ＭＳ Ｐゴシック" pitchFamily="-108" charset="-128"/>
                <a:cs typeface="ＭＳ Ｐゴシック" pitchFamily="-108" charset="-128"/>
              </a:defRPr>
            </a:lvl9pPr>
          </a:lstStyle>
          <a:p>
            <a:pPr algn="ctr"/>
            <a:r>
              <a:rPr lang="en-US" sz="3200" dirty="0" smtClean="0">
                <a:latin typeface="Calibri"/>
                <a:cs typeface="Calibri"/>
              </a:rPr>
              <a:t>To further our understanding of </a:t>
            </a:r>
          </a:p>
          <a:p>
            <a:pPr algn="ctr"/>
            <a:r>
              <a:rPr lang="en-US" sz="3200" dirty="0">
                <a:latin typeface="Calibri"/>
                <a:cs typeface="Calibri"/>
              </a:rPr>
              <a:t>e</a:t>
            </a:r>
            <a:r>
              <a:rPr lang="en-US" sz="3200" dirty="0" smtClean="0">
                <a:latin typeface="Calibri"/>
                <a:cs typeface="Calibri"/>
              </a:rPr>
              <a:t>arthquakes and rupture processes,</a:t>
            </a:r>
          </a:p>
          <a:p>
            <a:pPr algn="ctr"/>
            <a:r>
              <a:rPr lang="en-US" sz="3200" dirty="0" smtClean="0">
                <a:latin typeface="Calibri"/>
                <a:cs typeface="Calibri"/>
              </a:rPr>
              <a:t>we need spatially dense instrumentation</a:t>
            </a:r>
          </a:p>
          <a:p>
            <a:pPr algn="ctr"/>
            <a:endParaRPr lang="en-US" sz="3200" dirty="0">
              <a:latin typeface="Calibri"/>
              <a:cs typeface="Calibri"/>
            </a:endParaRPr>
          </a:p>
          <a:p>
            <a:pPr algn="ctr"/>
            <a:r>
              <a:rPr lang="en-US" sz="3200" dirty="0" smtClean="0">
                <a:latin typeface="Calibri"/>
                <a:cs typeface="Calibri"/>
              </a:rPr>
              <a:t>Introducing the Quake-Catche</a:t>
            </a:r>
            <a:r>
              <a:rPr lang="en-US" sz="3200" dirty="0" smtClean="0">
                <a:latin typeface="Calibri"/>
                <a:cs typeface="Calibri"/>
              </a:rPr>
              <a:t>r Network!</a:t>
            </a:r>
            <a:endParaRPr lang="en-US" sz="3200" dirty="0" smtClean="0">
              <a:latin typeface="Calibri"/>
              <a:cs typeface="Calibri"/>
            </a:endParaRPr>
          </a:p>
        </p:txBody>
      </p:sp>
      <p:pic>
        <p:nvPicPr>
          <p:cNvPr id="3" name="Picture 12" descr="Picture 1.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0" y="3505200"/>
            <a:ext cx="534924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4907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52400" y="1143000"/>
            <a:ext cx="89154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19088" marR="0" lvl="0" indent="-319088" algn="l" defTabSz="914400" rtl="0" eaLnBrk="1" fontAlgn="base" latinLnBrk="0" hangingPunct="1">
              <a:lnSpc>
                <a:spcPct val="90000"/>
              </a:lnSpc>
              <a:spcBef>
                <a:spcPts val="700"/>
              </a:spcBef>
              <a:spcAft>
                <a:spcPct val="0"/>
              </a:spcAft>
              <a:buClr>
                <a:schemeClr val="accent2"/>
              </a:buClr>
              <a:buSzPct val="60000"/>
              <a:buFont typeface="Wingdings" charset="2"/>
              <a:buChar char=""/>
              <a:tabLst/>
              <a:defRPr/>
            </a:pPr>
            <a:r>
              <a:rPr kumimoji="0" lang="en-US" b="0" i="0" u="none" strike="noStrike" kern="1200" cap="none" spc="0" normalizeH="0" baseline="0" noProof="0" dirty="0" smtClean="0">
                <a:ln>
                  <a:noFill/>
                </a:ln>
                <a:solidFill>
                  <a:schemeClr val="tx1"/>
                </a:solidFill>
                <a:effectLst/>
                <a:uLnTx/>
                <a:uFillTx/>
                <a:latin typeface="Calibri"/>
                <a:cs typeface="Calibri"/>
              </a:rPr>
              <a:t>Better </a:t>
            </a:r>
            <a:r>
              <a:rPr lang="en-US" dirty="0" smtClean="0">
                <a:latin typeface="Calibri"/>
                <a:cs typeface="Calibri"/>
              </a:rPr>
              <a:t>understand earthquakes and mitigate </a:t>
            </a:r>
            <a:r>
              <a:rPr kumimoji="0" lang="en-US" b="0" i="0" u="none" strike="noStrike" kern="1200" cap="none" spc="0" normalizeH="0" baseline="0" noProof="0" dirty="0" smtClean="0">
                <a:ln>
                  <a:noFill/>
                </a:ln>
                <a:solidFill>
                  <a:schemeClr val="tx1"/>
                </a:solidFill>
                <a:effectLst/>
                <a:uLnTx/>
                <a:uFillTx/>
                <a:latin typeface="Calibri"/>
                <a:cs typeface="Calibri"/>
              </a:rPr>
              <a:t>seismic risk by increasing the density of seismic observations using:</a:t>
            </a:r>
          </a:p>
          <a:p>
            <a:pPr marL="776288" lvl="1" indent="-319088" eaLnBrk="1" hangingPunct="1">
              <a:lnSpc>
                <a:spcPct val="90000"/>
              </a:lnSpc>
              <a:spcBef>
                <a:spcPts val="700"/>
              </a:spcBef>
              <a:buClr>
                <a:schemeClr val="accent2"/>
              </a:buClr>
              <a:buSzPct val="60000"/>
              <a:buFont typeface="Wingdings" charset="2"/>
              <a:buChar char=""/>
            </a:pPr>
            <a:r>
              <a:rPr lang="en-US" dirty="0" smtClean="0">
                <a:latin typeface="Calibri"/>
                <a:cs typeface="Calibri"/>
              </a:rPr>
              <a:t>New sensor technology </a:t>
            </a:r>
          </a:p>
          <a:p>
            <a:pPr marL="776288" lvl="1" indent="-319088" eaLnBrk="1" hangingPunct="1">
              <a:lnSpc>
                <a:spcPct val="90000"/>
              </a:lnSpc>
              <a:spcBef>
                <a:spcPts val="700"/>
              </a:spcBef>
              <a:buClr>
                <a:schemeClr val="accent2"/>
              </a:buClr>
              <a:buSzPct val="60000"/>
              <a:buFont typeface="Wingdings" charset="2"/>
              <a:buChar char=""/>
            </a:pPr>
            <a:r>
              <a:rPr lang="en-US" dirty="0">
                <a:latin typeface="Calibri"/>
                <a:cs typeface="Calibri"/>
              </a:rPr>
              <a:t>D</a:t>
            </a:r>
            <a:r>
              <a:rPr lang="en-US" dirty="0" smtClean="0">
                <a:latin typeface="Calibri"/>
                <a:cs typeface="Calibri"/>
              </a:rPr>
              <a:t>istributed sensing techniques</a:t>
            </a:r>
          </a:p>
          <a:p>
            <a:pPr marL="776288" lvl="1" indent="-319088" eaLnBrk="1" hangingPunct="1">
              <a:lnSpc>
                <a:spcPct val="90000"/>
              </a:lnSpc>
              <a:spcBef>
                <a:spcPts val="700"/>
              </a:spcBef>
              <a:buClr>
                <a:schemeClr val="accent2"/>
              </a:buClr>
              <a:buSzPct val="60000"/>
              <a:buFont typeface="Wingdings" charset="2"/>
              <a:buChar char=""/>
            </a:pPr>
            <a:r>
              <a:rPr kumimoji="0" lang="en-US" b="0" i="0" u="none" strike="noStrike" kern="1200" cap="none" spc="0" normalizeH="0" noProof="0" dirty="0" smtClean="0">
                <a:ln>
                  <a:noFill/>
                </a:ln>
                <a:solidFill>
                  <a:schemeClr val="tx1"/>
                </a:solidFill>
                <a:effectLst/>
                <a:uLnTx/>
                <a:uFillTx/>
                <a:latin typeface="Calibri"/>
                <a:cs typeface="Calibri"/>
              </a:rPr>
              <a:t>Community participation</a:t>
            </a:r>
            <a:endParaRPr kumimoji="0" lang="en-US" b="0" i="0" u="none" strike="noStrike" kern="1200" cap="none" spc="0" normalizeH="0" baseline="0" noProof="0" dirty="0" smtClean="0">
              <a:ln>
                <a:noFill/>
              </a:ln>
              <a:solidFill>
                <a:schemeClr val="tx1"/>
              </a:solidFill>
              <a:effectLst/>
              <a:uLnTx/>
              <a:uFillTx/>
              <a:latin typeface="Calibri"/>
              <a:cs typeface="Calibri"/>
            </a:endParaRPr>
          </a:p>
        </p:txBody>
      </p:sp>
      <p:sp>
        <p:nvSpPr>
          <p:cNvPr id="2" name="Title 1"/>
          <p:cNvSpPr>
            <a:spLocks noGrp="1"/>
          </p:cNvSpPr>
          <p:nvPr>
            <p:ph type="title"/>
          </p:nvPr>
        </p:nvSpPr>
        <p:spPr>
          <a:xfrm>
            <a:off x="625475" y="304800"/>
            <a:ext cx="8153400" cy="650875"/>
          </a:xfrm>
        </p:spPr>
        <p:txBody>
          <a:bodyPr>
            <a:normAutofit fontScale="90000"/>
          </a:bodyPr>
          <a:lstStyle/>
          <a:p>
            <a:r>
              <a:rPr lang="en-US" dirty="0" smtClean="0">
                <a:latin typeface="Calibri"/>
                <a:cs typeface="Calibri"/>
              </a:rPr>
              <a:t>Quake</a:t>
            </a:r>
            <a:r>
              <a:rPr lang="en-US" dirty="0" smtClean="0">
                <a:latin typeface="Calibri"/>
                <a:cs typeface="Calibri"/>
              </a:rPr>
              <a:t>-Catcher Network</a:t>
            </a:r>
            <a:endParaRPr lang="en-US" dirty="0">
              <a:latin typeface="Calibri"/>
              <a:cs typeface="Calibri"/>
            </a:endParaRPr>
          </a:p>
        </p:txBody>
      </p:sp>
      <p:pic>
        <p:nvPicPr>
          <p:cNvPr id="6" name="Picture 5" descr="QCN_setu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352800"/>
            <a:ext cx="4876800" cy="3457786"/>
          </a:xfrm>
          <a:prstGeom prst="rect">
            <a:avLst/>
          </a:prstGeom>
        </p:spPr>
      </p:pic>
      <p:pic>
        <p:nvPicPr>
          <p:cNvPr id="7" name="Picture 6" descr="Sensor_photo.tif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867400" y="2368550"/>
            <a:ext cx="2853244" cy="41084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19649</TotalTime>
  <Words>1831</Words>
  <Application>Microsoft Macintosh PowerPoint</Application>
  <PresentationFormat>On-screen Show (4:3)</PresentationFormat>
  <Paragraphs>164</Paragraphs>
  <Slides>28</Slides>
  <Notes>17</Notes>
  <HiddenSlides>0</HiddenSlides>
  <MMClips>5</MMClips>
  <ScaleCrop>false</ScaleCrop>
  <HeadingPairs>
    <vt:vector size="6" baseType="variant">
      <vt:variant>
        <vt:lpstr>Theme</vt:lpstr>
      </vt:variant>
      <vt:variant>
        <vt:i4>2</vt:i4>
      </vt:variant>
      <vt:variant>
        <vt:lpstr>Links</vt:lpstr>
      </vt:variant>
      <vt:variant>
        <vt:i4>1</vt:i4>
      </vt:variant>
      <vt:variant>
        <vt:lpstr>Slide Titles</vt:lpstr>
      </vt:variant>
      <vt:variant>
        <vt:i4>28</vt:i4>
      </vt:variant>
    </vt:vector>
  </HeadingPairs>
  <TitlesOfParts>
    <vt:vector size="31" baseType="lpstr">
      <vt:lpstr>Median</vt:lpstr>
      <vt:lpstr>Black</vt:lpstr>
      <vt:lpstr>???</vt:lpstr>
      <vt:lpstr>PowerPoint Presentation</vt:lpstr>
      <vt:lpstr>PowerPoint Presentation</vt:lpstr>
      <vt:lpstr>Seismic Risk</vt:lpstr>
      <vt:lpstr>Earthquake Simulations</vt:lpstr>
      <vt:lpstr>How does a fault break?</vt:lpstr>
      <vt:lpstr>PowerPoint Presentation</vt:lpstr>
      <vt:lpstr>PowerPoint Presentation</vt:lpstr>
      <vt:lpstr>PowerPoint Presentation</vt:lpstr>
      <vt:lpstr>Quake-Catcher Network</vt:lpstr>
      <vt:lpstr>QCN: How it Works</vt:lpstr>
      <vt:lpstr>Building the Quake-Catcher Network</vt:lpstr>
      <vt:lpstr>PowerPoint Presentation</vt:lpstr>
      <vt:lpstr>Project Goals</vt:lpstr>
      <vt:lpstr>PowerPoint Presentation</vt:lpstr>
      <vt:lpstr>PowerPoint Presentation</vt:lpstr>
      <vt:lpstr>M7.1 Darfield New Zealand RAMP</vt:lpstr>
      <vt:lpstr>Example: M4.6 Earthquake</vt:lpstr>
      <vt:lpstr>PowerPoint Presentation</vt:lpstr>
      <vt:lpstr>PowerPoint Presentation</vt:lpstr>
      <vt:lpstr>Earthquake Early Warning Systems?</vt:lpstr>
      <vt:lpstr>Future: Earthquake Early Warning Systems</vt:lpstr>
      <vt:lpstr>Project Goal: Ground Motion</vt:lpstr>
      <vt:lpstr>Project Goal: Building Response</vt:lpstr>
      <vt:lpstr>PowerPoint Presentation</vt:lpstr>
      <vt:lpstr>Earthquake Education and Public Information (EPIcenter) Network</vt:lpstr>
      <vt:lpstr>The QCN-EPIcenter Network: A Network within a Network</vt:lpstr>
      <vt:lpstr>QCN in the Classroom</vt:lpstr>
      <vt:lpstr>Demo – QCNLive</vt:lpstr>
    </vt:vector>
  </TitlesOfParts>
  <Manager/>
  <Company>UCR</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Elizabeth  Cochran</dc:creator>
  <cp:keywords/>
  <dc:description/>
  <cp:lastModifiedBy>Danielle Sumy</cp:lastModifiedBy>
  <cp:revision>213</cp:revision>
  <cp:lastPrinted>2008-10-21T03:34:00Z</cp:lastPrinted>
  <dcterms:created xsi:type="dcterms:W3CDTF">2010-09-11T23:59:56Z</dcterms:created>
  <dcterms:modified xsi:type="dcterms:W3CDTF">2015-03-15T20:17:29Z</dcterms:modified>
  <cp:category/>
</cp:coreProperties>
</file>