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8" r:id="rId1"/>
  </p:sldMasterIdLst>
  <p:notesMasterIdLst>
    <p:notesMasterId r:id="rId7"/>
  </p:notesMasterIdLst>
  <p:handoutMasterIdLst>
    <p:handoutMasterId r:id="rId8"/>
  </p:handoutMasterIdLst>
  <p:sldIdLst>
    <p:sldId id="439" r:id="rId2"/>
    <p:sldId id="493" r:id="rId3"/>
    <p:sldId id="448" r:id="rId4"/>
    <p:sldId id="486" r:id="rId5"/>
    <p:sldId id="498" r:id="rId6"/>
  </p:sldIdLst>
  <p:sldSz cx="9144000" cy="6858000" type="screen4x3"/>
  <p:notesSz cx="9144000" cy="6858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3333"/>
    <a:srgbClr val="660000"/>
    <a:srgbClr val="993300"/>
    <a:srgbClr val="993333"/>
    <a:srgbClr val="FFD081"/>
    <a:srgbClr val="FFB986"/>
    <a:srgbClr val="6699FF"/>
    <a:srgbClr val="FFCC99"/>
    <a:srgbClr val="99CC66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42" autoAdjust="0"/>
    <p:restoredTop sz="94660"/>
  </p:normalViewPr>
  <p:slideViewPr>
    <p:cSldViewPr snapToGrid="0">
      <p:cViewPr varScale="1">
        <p:scale>
          <a:sx n="84" d="100"/>
          <a:sy n="84" d="100"/>
        </p:scale>
        <p:origin x="-1200" y="-96"/>
      </p:cViewPr>
      <p:guideLst>
        <p:guide orient="horz" pos="179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185" d="100"/>
          <a:sy n="185" d="100"/>
        </p:scale>
        <p:origin x="-2440" y="-112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handoutMaster" Target="handoutMasters/handout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539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" name="Rectangle 3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04801" y="3527822"/>
            <a:ext cx="8532284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5151" name="AutoShape 31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43150" y="87313"/>
            <a:ext cx="4456113" cy="33416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38692283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just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1pPr>
    <a:lvl2pPr marL="114300" algn="just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ndara" charset="0"/>
        <a:ea typeface="ＭＳ Ｐゴシック" charset="0"/>
        <a:cs typeface="+mn-cs"/>
      </a:defRPr>
    </a:lvl2pPr>
    <a:lvl3pPr marL="1143000" indent="-228600" algn="just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ndara" charset="0"/>
        <a:ea typeface="ＭＳ Ｐゴシック" charset="0"/>
        <a:cs typeface="+mn-cs"/>
      </a:defRPr>
    </a:lvl3pPr>
    <a:lvl4pPr marL="1600200" indent="-228600" algn="just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ndara" charset="0"/>
        <a:ea typeface="ＭＳ Ｐゴシック" charset="0"/>
        <a:cs typeface="+mn-cs"/>
      </a:defRPr>
    </a:lvl4pPr>
    <a:lvl5pPr marL="2057400" indent="-228600" algn="just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ndara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066" name="AutoShap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2343150" y="87313"/>
            <a:ext cx="4460875" cy="3344862"/>
          </a:xfrm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34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378" name="AutoShap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62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47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7348998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019175" y="6300788"/>
            <a:ext cx="1676400" cy="303212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7109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207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207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019175" y="6300788"/>
            <a:ext cx="1676400" cy="303212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0401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8033448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175319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0563" y="998538"/>
            <a:ext cx="3808412" cy="5208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75" y="998538"/>
            <a:ext cx="3808413" cy="5208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663250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1019175" y="6300788"/>
            <a:ext cx="1676400" cy="303212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81367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390254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019175" y="6300788"/>
            <a:ext cx="1676400" cy="303212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6468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019175" y="6300788"/>
            <a:ext cx="1676400" cy="303212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5164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019175" y="6300788"/>
            <a:ext cx="1676400" cy="303212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82740"/>
      </p:ext>
    </p:extLst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18" tIns="45710" rIns="91418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998538"/>
            <a:ext cx="8229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18" tIns="45710" rIns="91418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2844622" y="6504603"/>
            <a:ext cx="34547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solidFill>
                  <a:srgbClr val="800000"/>
                </a:solidFill>
              </a:rPr>
              <a:t>Leveraging</a:t>
            </a:r>
            <a:r>
              <a:rPr lang="en-US" sz="1050" baseline="0">
                <a:solidFill>
                  <a:srgbClr val="800000"/>
                </a:solidFill>
              </a:rPr>
              <a:t> sense of place in teaching Sw geoscience </a:t>
            </a:r>
            <a:r>
              <a:rPr lang="en-US" sz="1050">
                <a:solidFill>
                  <a:srgbClr val="800000"/>
                </a:solidFill>
              </a:rPr>
              <a:t>•  </a:t>
            </a:r>
            <a:fld id="{B0016F05-E39E-6141-BF1E-620F0F52A6B5}" type="slidenum">
              <a:rPr lang="en-US" sz="1050">
                <a:solidFill>
                  <a:srgbClr val="800000"/>
                </a:solidFill>
              </a:rPr>
              <a:t>‹#›</a:t>
            </a:fld>
            <a:endParaRPr lang="en-US" sz="1050">
              <a:solidFill>
                <a:srgbClr val="8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1" r:id="rId5"/>
    <p:sldLayoutId id="2147483680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 xmlns:p14="http://schemas.microsoft.com/office/powerpoint/2010/main">
    <p:fade/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andar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andar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andar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andar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andara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andara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andara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andara" charset="0"/>
          <a:ea typeface="ＭＳ Ｐゴシック" charset="0"/>
          <a:cs typeface="ＭＳ Ｐゴシック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</a:defRPr>
      </a:lvl3pPr>
      <a:lvl4pPr marL="1601788" indent="-231775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3000"/>
                    </a14:imgEffect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20" name="Rectangle 4"/>
          <p:cNvSpPr>
            <a:spLocks noChangeArrowheads="1"/>
          </p:cNvSpPr>
          <p:nvPr/>
        </p:nvSpPr>
        <p:spPr bwMode="auto">
          <a:xfrm>
            <a:off x="0" y="4498848"/>
            <a:ext cx="9144000" cy="2359152"/>
          </a:xfrm>
          <a:prstGeom prst="rect">
            <a:avLst/>
          </a:prstGeom>
          <a:solidFill>
            <a:srgbClr val="800000">
              <a:alpha val="50000"/>
            </a:srgbClr>
          </a:solidFill>
          <a:ln>
            <a:noFill/>
          </a:ln>
          <a:effectLst/>
          <a:extLst/>
        </p:spPr>
        <p:txBody>
          <a:bodyPr lIns="91418" tIns="45710" rIns="91418" bIns="45710" anchor="ctr"/>
          <a:lstStyle/>
          <a:p>
            <a:pPr>
              <a:lnSpc>
                <a:spcPct val="90000"/>
              </a:lnSpc>
            </a:pPr>
            <a:r>
              <a:rPr lang="en-US" sz="3200" b="1" i="1">
                <a:solidFill>
                  <a:srgbClr val="FFFFFF"/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</a:rPr>
              <a:t>Leverage Sense of Place in Teaching</a:t>
            </a:r>
          </a:p>
          <a:p>
            <a:pPr>
              <a:lnSpc>
                <a:spcPct val="90000"/>
              </a:lnSpc>
            </a:pPr>
            <a:r>
              <a:rPr lang="en-US" sz="3200" b="1" i="1">
                <a:solidFill>
                  <a:srgbClr val="FFFFFF"/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</a:rPr>
              <a:t>Southwest Geoscience</a:t>
            </a:r>
          </a:p>
          <a:p>
            <a:pPr>
              <a:lnSpc>
                <a:spcPct val="90000"/>
              </a:lnSpc>
            </a:pPr>
            <a:r>
              <a:rPr lang="en-US" sz="2400" b="1" i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</a:rPr>
              <a:t>Steve Semken, ASU SESE • ESNO</a:t>
            </a:r>
            <a:endParaRPr lang="en-US" sz="2400" b="1" i="1">
              <a:solidFill>
                <a:srgbClr val="FFFF00"/>
              </a:solidFill>
              <a:effectLst>
                <a:outerShdw blurRad="50800" dist="38100" dir="2700000" algn="tl" rotWithShape="0">
                  <a:schemeClr val="tx1">
                    <a:alpha val="43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97280"/>
          </a:xfrm>
          <a:solidFill>
            <a:srgbClr val="FFFFFF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/>
              <a:t>A </a:t>
            </a:r>
            <a:r>
              <a:rPr lang="en-US" sz="2400" b="1" i="1">
                <a:solidFill>
                  <a:srgbClr val="800000"/>
                </a:solidFill>
              </a:rPr>
              <a:t>place</a:t>
            </a:r>
            <a:r>
              <a:rPr lang="en-US" sz="2400" b="1">
                <a:solidFill>
                  <a:srgbClr val="800000"/>
                </a:solidFill>
              </a:rPr>
              <a:t> </a:t>
            </a:r>
            <a:r>
              <a:rPr lang="en-US" sz="2400" b="1"/>
              <a:t>is any locality, real or imagined, </a:t>
            </a:r>
            <a:br>
              <a:rPr lang="en-US" sz="2400" b="1"/>
            </a:br>
            <a:r>
              <a:rPr lang="en-US" sz="2400" b="1"/>
              <a:t>that accrues meaning by means of human experience.</a:t>
            </a:r>
            <a:br>
              <a:rPr lang="en-US" sz="2400" b="1"/>
            </a:br>
            <a:r>
              <a:rPr lang="en-US" sz="2400" b="1"/>
              <a:t>Place-making is an inherent human behavior.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5855986"/>
            <a:ext cx="9144000" cy="717219"/>
            <a:chOff x="0" y="5935156"/>
            <a:chExt cx="9144000" cy="717219"/>
          </a:xfrm>
        </p:grpSpPr>
        <p:sp>
          <p:nvSpPr>
            <p:cNvPr id="8" name="Rectangle 7"/>
            <p:cNvSpPr/>
            <p:nvPr/>
          </p:nvSpPr>
          <p:spPr bwMode="auto">
            <a:xfrm>
              <a:off x="0" y="5935156"/>
              <a:ext cx="9144000" cy="717219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ndar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72543" y="5937087"/>
              <a:ext cx="8583039" cy="7078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b="1">
                  <a:latin typeface="Calibri"/>
                  <a:cs typeface="Calibri"/>
                </a:rPr>
                <a:t>What begins as undifferentiated space becomes </a:t>
              </a:r>
              <a:r>
                <a:rPr lang="en-US" sz="2000" b="1" i="1">
                  <a:latin typeface="Calibri"/>
                  <a:cs typeface="Calibri"/>
                </a:rPr>
                <a:t>place</a:t>
              </a:r>
              <a:r>
                <a:rPr lang="en-US" sz="2000" b="1">
                  <a:latin typeface="Calibri"/>
                  <a:cs typeface="Calibri"/>
                </a:rPr>
                <a:t> as we get to know it better and endow it with value.	</a:t>
              </a:r>
              <a:r>
                <a:rPr lang="en-US" sz="1800" b="1">
                  <a:solidFill>
                    <a:srgbClr val="800000"/>
                  </a:solidFill>
                  <a:latin typeface="Calibri"/>
                  <a:cs typeface="Calibri"/>
                </a:rPr>
                <a:t>Yi-Fu Tuan, geographer, in </a:t>
              </a:r>
              <a:r>
                <a:rPr lang="en-US" sz="1800" b="1" i="1">
                  <a:solidFill>
                    <a:srgbClr val="800000"/>
                  </a:solidFill>
                  <a:latin typeface="Calibri"/>
                  <a:cs typeface="Calibri"/>
                </a:rPr>
                <a:t>Space and Place </a:t>
              </a:r>
              <a:r>
                <a:rPr lang="en-US" sz="1800" b="1">
                  <a:solidFill>
                    <a:srgbClr val="800000"/>
                  </a:solidFill>
                  <a:latin typeface="Calibri"/>
                  <a:cs typeface="Calibri"/>
                </a:rPr>
                <a:t>(1977)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880456" y="6581001"/>
            <a:ext cx="10453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Google Earth</a:t>
            </a:r>
          </a:p>
        </p:txBody>
      </p:sp>
    </p:spTree>
    <p:extLst>
      <p:ext uri="{BB962C8B-B14F-4D97-AF65-F5344CB8AC3E}">
        <p14:creationId xmlns:p14="http://schemas.microsoft.com/office/powerpoint/2010/main" val="72726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55079" y="998538"/>
            <a:ext cx="7833843" cy="5257800"/>
          </a:xfrm>
        </p:spPr>
        <p:txBody>
          <a:bodyPr/>
          <a:lstStyle/>
          <a:p>
            <a:pPr marL="0" indent="0" algn="just">
              <a:tabLst>
                <a:tab pos="7653338" algn="r"/>
              </a:tabLst>
            </a:pPr>
            <a:r>
              <a:rPr lang="en-US" sz="1600" b="1"/>
              <a:t>[Landscape] may be defined as an area made up of a distinct association of forms, both physical and cultural.  	</a:t>
            </a:r>
            <a:r>
              <a:rPr lang="en-US" sz="1600" b="1">
                <a:solidFill>
                  <a:srgbClr val="800000"/>
                </a:solidFill>
              </a:rPr>
              <a:t>Carl Sauer, geographer, </a:t>
            </a:r>
            <a:r>
              <a:rPr lang="en-US" sz="1600" b="1" i="1">
                <a:solidFill>
                  <a:srgbClr val="800000"/>
                </a:solidFill>
              </a:rPr>
              <a:t>The Morphology of Landscape </a:t>
            </a:r>
            <a:r>
              <a:rPr lang="en-US" sz="1600" b="1">
                <a:solidFill>
                  <a:srgbClr val="800000"/>
                </a:solidFill>
              </a:rPr>
              <a:t>(1925)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88" y="1632656"/>
            <a:ext cx="9140825" cy="4880939"/>
            <a:chOff x="1588" y="994396"/>
            <a:chExt cx="9140825" cy="4880939"/>
          </a:xfrm>
        </p:grpSpPr>
        <p:pic>
          <p:nvPicPr>
            <p:cNvPr id="26625" name="Picture 4" descr="0101-0502pictouraz_bloodgood"/>
            <p:cNvPicPr>
              <a:picLocks noChangeAspect="1" noChangeArrowheads="1"/>
            </p:cNvPicPr>
            <p:nvPr/>
          </p:nvPicPr>
          <p:blipFill>
            <a:blip r:embed="rId3">
              <a:lum bright="-12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" y="994396"/>
              <a:ext cx="9140825" cy="4605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9189" name="Text Box 5"/>
            <p:cNvSpPr txBox="1">
              <a:spLocks noChangeArrowheads="1"/>
            </p:cNvSpPr>
            <p:nvPr/>
          </p:nvSpPr>
          <p:spPr bwMode="auto">
            <a:xfrm>
              <a:off x="1807086" y="5598336"/>
              <a:ext cx="5529830" cy="27699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/>
                <a:t>Cartoon tourist map of central Arizona (Bloodgood, 1950)</a:t>
              </a:r>
            </a:p>
          </p:txBody>
        </p:sp>
      </p:grpSp>
      <p:sp useBgFill="1"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1010978"/>
          </a:xfrm>
        </p:spPr>
        <p:txBody>
          <a:bodyPr/>
          <a:lstStyle/>
          <a:p>
            <a:pPr eaLnBrk="1" hangingPunct="1"/>
            <a:r>
              <a:rPr lang="en-US" sz="2400" b="1">
                <a:latin typeface="Candara" charset="0"/>
                <a:ea typeface="ＭＳ Ｐゴシック" charset="0"/>
                <a:cs typeface="ＭＳ Ｐゴシック" charset="0"/>
              </a:rPr>
              <a:t>Places populate the </a:t>
            </a:r>
            <a:r>
              <a:rPr lang="en-US" sz="2400" b="1">
                <a:solidFill>
                  <a:srgbClr val="800000"/>
                </a:solidFill>
                <a:latin typeface="Candara" charset="0"/>
                <a:ea typeface="ＭＳ Ｐゴシック" charset="0"/>
                <a:cs typeface="ＭＳ Ｐゴシック" charset="0"/>
              </a:rPr>
              <a:t>cultural landscape </a:t>
            </a:r>
            <a:r>
              <a:rPr lang="en-US" sz="2400" b="1">
                <a:latin typeface="Candara" charset="0"/>
                <a:ea typeface="ＭＳ Ｐゴシック" charset="0"/>
                <a:cs typeface="ＭＳ Ｐゴシック" charset="0"/>
              </a:rPr>
              <a:t>just as </a:t>
            </a:r>
            <a:br>
              <a:rPr lang="en-US" sz="2400" b="1">
                <a:latin typeface="Candara" charset="0"/>
                <a:ea typeface="ＭＳ Ｐゴシック" charset="0"/>
                <a:cs typeface="ＭＳ Ｐゴシック" charset="0"/>
              </a:rPr>
            </a:br>
            <a:r>
              <a:rPr lang="en-US" sz="2400" b="1">
                <a:latin typeface="Candara" charset="0"/>
                <a:ea typeface="ＭＳ Ｐゴシック" charset="0"/>
                <a:cs typeface="ＭＳ Ｐゴシック" charset="0"/>
              </a:rPr>
              <a:t>landforms, water, and biota comprise the physical landscape.</a:t>
            </a:r>
          </a:p>
        </p:txBody>
      </p:sp>
    </p:spTree>
    <p:extLst>
      <p:ext uri="{BB962C8B-B14F-4D97-AF65-F5344CB8AC3E}">
        <p14:creationId xmlns:p14="http://schemas.microsoft.com/office/powerpoint/2010/main" val="271631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2400" b="1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The </a:t>
            </a:r>
            <a:r>
              <a:rPr lang="en-US" sz="2400" b="1" i="1">
                <a:solidFill>
                  <a:srgbClr val="8000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sense of place</a:t>
            </a:r>
            <a:r>
              <a:rPr lang="en-US" sz="2400" b="1">
                <a:solidFill>
                  <a:srgbClr val="8000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 </a:t>
            </a:r>
            <a:r>
              <a:rPr lang="en-US" sz="2400" b="1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encompasses meanings and attachments, hence encapsulating the human connection to place (and Earth).</a:t>
            </a:r>
          </a:p>
        </p:txBody>
      </p:sp>
      <p:sp>
        <p:nvSpPr>
          <p:cNvPr id="5" name="Rounded Rectangle 4"/>
          <p:cNvSpPr>
            <a:spLocks noChangeAspect="1"/>
          </p:cNvSpPr>
          <p:nvPr/>
        </p:nvSpPr>
        <p:spPr bwMode="auto">
          <a:xfrm>
            <a:off x="143740" y="1884593"/>
            <a:ext cx="2468880" cy="1326369"/>
          </a:xfrm>
          <a:prstGeom prst="round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92" y="2039946"/>
            <a:ext cx="24323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People imbue places </a:t>
            </a:r>
          </a:p>
          <a:p>
            <a:r>
              <a:rPr lang="en-US" sz="2000" b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with diverse </a:t>
            </a:r>
          </a:p>
          <a:p>
            <a:r>
              <a:rPr lang="en-US" sz="2000" b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place meanings </a:t>
            </a:r>
          </a:p>
        </p:txBody>
      </p:sp>
      <p:sp>
        <p:nvSpPr>
          <p:cNvPr id="6" name="Rounded Rectangle 5"/>
          <p:cNvSpPr>
            <a:spLocks noChangeAspect="1"/>
          </p:cNvSpPr>
          <p:nvPr/>
        </p:nvSpPr>
        <p:spPr bwMode="auto">
          <a:xfrm flipH="1">
            <a:off x="6550655" y="1884593"/>
            <a:ext cx="2468880" cy="1326369"/>
          </a:xfrm>
          <a:prstGeom prst="round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6546866" y="2039946"/>
            <a:ext cx="24764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b="1"/>
              <a:t>People form</a:t>
            </a:r>
          </a:p>
          <a:p>
            <a:r>
              <a:rPr lang="en-US" b="1">
                <a:solidFill>
                  <a:srgbClr val="FFFF00"/>
                </a:solidFill>
              </a:rPr>
              <a:t>place attachments</a:t>
            </a:r>
          </a:p>
          <a:p>
            <a:r>
              <a:rPr lang="en-US" b="1"/>
              <a:t>to meaningful places </a:t>
            </a:r>
          </a:p>
        </p:txBody>
      </p:sp>
      <p:sp>
        <p:nvSpPr>
          <p:cNvPr id="11" name="Rounded Rectangle 10"/>
          <p:cNvSpPr>
            <a:spLocks/>
          </p:cNvSpPr>
          <p:nvPr/>
        </p:nvSpPr>
        <p:spPr bwMode="auto">
          <a:xfrm>
            <a:off x="1043317" y="3679097"/>
            <a:ext cx="7076640" cy="891509"/>
          </a:xfrm>
          <a:prstGeom prst="round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1239" y="3708032"/>
            <a:ext cx="704079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 </a:t>
            </a:r>
            <a:r>
              <a:rPr lang="en-US" sz="2200" b="1" i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Sense of place </a:t>
            </a:r>
            <a:r>
              <a:rPr lang="en-US" sz="2200" b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is the set of all meanings and attachments </a:t>
            </a:r>
          </a:p>
          <a:p>
            <a:r>
              <a:rPr lang="en-US" sz="2200" b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held by an individual or a group for any given place.</a:t>
            </a:r>
          </a:p>
        </p:txBody>
      </p:sp>
      <p:cxnSp>
        <p:nvCxnSpPr>
          <p:cNvPr id="18" name="Straight Arrow Connector 17"/>
          <p:cNvCxnSpPr>
            <a:stCxn id="6" idx="3"/>
          </p:cNvCxnSpPr>
          <p:nvPr/>
        </p:nvCxnSpPr>
        <p:spPr bwMode="auto">
          <a:xfrm flipH="1">
            <a:off x="5922174" y="2547778"/>
            <a:ext cx="628481" cy="11353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Straight Arrow Connector 31"/>
          <p:cNvCxnSpPr>
            <a:stCxn id="5" idx="3"/>
          </p:cNvCxnSpPr>
          <p:nvPr/>
        </p:nvCxnSpPr>
        <p:spPr bwMode="auto">
          <a:xfrm>
            <a:off x="2612620" y="2547778"/>
            <a:ext cx="573432" cy="11353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484617" y="6211669"/>
            <a:ext cx="2615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/>
              <a:t>(e.g., Brandenburg &amp; Carroll, 1995; Shamai, 1991; Young, 1999;  Williams &amp; Vaske, 2003; Williams &amp; Semken, 2011)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07035" y="6392166"/>
            <a:ext cx="2262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Sabino Canyon, Arizona</a:t>
            </a:r>
          </a:p>
        </p:txBody>
      </p:sp>
    </p:spTree>
    <p:extLst>
      <p:ext uri="{BB962C8B-B14F-4D97-AF65-F5344CB8AC3E}">
        <p14:creationId xmlns:p14="http://schemas.microsoft.com/office/powerpoint/2010/main" val="333131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CC99"/>
            </a:gs>
            <a:gs pos="100000">
              <a:srgbClr val="000000"/>
            </a:gs>
            <a:gs pos="0">
              <a:schemeClr val="accent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2400" b="1" i="1">
                <a:solidFill>
                  <a:srgbClr val="800000"/>
                </a:solidFill>
              </a:rPr>
              <a:t>Place-based education </a:t>
            </a:r>
            <a:r>
              <a:rPr lang="en-US" sz="2400" b="1"/>
              <a:t>is learning fully situated in place.</a:t>
            </a:r>
            <a:br>
              <a:rPr lang="en-US" sz="2400" b="1"/>
            </a:br>
            <a:r>
              <a:rPr lang="en-US" b="1"/>
              <a:t>Typical characteristics of the approach include: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458788" y="917478"/>
            <a:ext cx="8229600" cy="525780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800"/>
              </a:spcAft>
            </a:pPr>
            <a:r>
              <a:rPr lang="en-US" b="1" i="1">
                <a:solidFill>
                  <a:srgbClr val="800000"/>
                </a:solidFill>
              </a:rPr>
              <a:t>Experiential learning </a:t>
            </a:r>
            <a:r>
              <a:rPr lang="en-US" b="1"/>
              <a:t>in the field, environment, neighborhood (or virtual setting?).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</a:pPr>
            <a:r>
              <a:rPr lang="en-US" b="1"/>
              <a:t>Use of </a:t>
            </a:r>
            <a:r>
              <a:rPr lang="en-US" b="1" i="1">
                <a:solidFill>
                  <a:srgbClr val="800000"/>
                </a:solidFill>
              </a:rPr>
              <a:t>local examples and cases</a:t>
            </a:r>
            <a:r>
              <a:rPr lang="en-US" b="1"/>
              <a:t>: focus on Earth-system features and processes that occur or occurred locally or regionally.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</a:pPr>
            <a:r>
              <a:rPr lang="en-US" b="1"/>
              <a:t>Integration of </a:t>
            </a:r>
            <a:r>
              <a:rPr lang="en-US" b="1" i="1">
                <a:solidFill>
                  <a:srgbClr val="800000"/>
                </a:solidFill>
              </a:rPr>
              <a:t>artistic, humanistic, cross-cultural, and cross-lingual place knowledge</a:t>
            </a:r>
            <a:r>
              <a:rPr lang="en-US" b="1"/>
              <a:t> as relevant context for scientific inquiry and interpretation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</a:pPr>
            <a:r>
              <a:rPr lang="en-US" b="1"/>
              <a:t>Engagement with </a:t>
            </a:r>
            <a:r>
              <a:rPr lang="en-US" b="1" i="1">
                <a:solidFill>
                  <a:srgbClr val="800000"/>
                </a:solidFill>
              </a:rPr>
              <a:t>relevant environmental and cultural issues and case studies </a:t>
            </a:r>
            <a:r>
              <a:rPr lang="en-US" b="1"/>
              <a:t>of local or regional significance.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</a:pPr>
            <a:r>
              <a:rPr lang="en-US" b="1" i="1">
                <a:solidFill>
                  <a:srgbClr val="800000"/>
                </a:solidFill>
              </a:rPr>
              <a:t>Service-learning or creative projects </a:t>
            </a:r>
            <a:r>
              <a:rPr lang="en-US" b="1"/>
              <a:t>that offer return to the community.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</a:pPr>
            <a:r>
              <a:rPr lang="en-US" b="1"/>
              <a:t>Teaching to promote </a:t>
            </a:r>
            <a:r>
              <a:rPr lang="en-US" b="1" i="1">
                <a:solidFill>
                  <a:srgbClr val="800000"/>
                </a:solidFill>
              </a:rPr>
              <a:t>environmental and cultural sustainability </a:t>
            </a:r>
            <a:r>
              <a:rPr lang="en-US" b="1"/>
              <a:t>of the places studied.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</a:pPr>
            <a:r>
              <a:rPr lang="en-US" b="1"/>
              <a:t>Leveraging and enhancing </a:t>
            </a:r>
            <a:r>
              <a:rPr lang="en-US" b="1" i="1">
                <a:solidFill>
                  <a:srgbClr val="800000"/>
                </a:solidFill>
              </a:rPr>
              <a:t>sense of place </a:t>
            </a:r>
            <a:r>
              <a:rPr lang="en-US" b="1"/>
              <a:t>to motivate learners and instructor alike.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3047" y="4646063"/>
            <a:ext cx="9037907" cy="1828800"/>
            <a:chOff x="0" y="4646063"/>
            <a:chExt cx="9037907" cy="1828800"/>
          </a:xfrm>
        </p:grpSpPr>
        <p:pic>
          <p:nvPicPr>
            <p:cNvPr id="24" name="Picture 23" descr="Science Explorations class with Nathan Glover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9062" y="4646063"/>
              <a:ext cx="2798845" cy="1828800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5" name="Picture 24" descr="AZ Rocks postcard med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9147" y="4646063"/>
              <a:ext cx="1292364" cy="1828800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6" name="Picture 25" descr="StormPtrnRug_SandraJames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952" y="4646063"/>
              <a:ext cx="2365643" cy="1828800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Picture 26" descr="AtRoundRock_3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646063"/>
              <a:ext cx="2438400" cy="1828800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5122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as01_SenseSw">
  <a:themeElements>
    <a:clrScheme name="esas01_SenseS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as01_SenseSw">
      <a:majorFont>
        <a:latin typeface="Candara"/>
        <a:ea typeface="ＭＳ Ｐゴシック"/>
        <a:cs typeface="ＭＳ Ｐゴシック"/>
      </a:majorFont>
      <a:minorFont>
        <a:latin typeface="Candar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3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andar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3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andar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esas01_SenseS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s01_SenseS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s01_SenseS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s01_SenseS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s01_SenseS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s01_SenseS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as01_SenseS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as01_SenseS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as01_SenseS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as01_SenseS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as01_SenseS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as01_SenseS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Kéyah:Users:ssemken:ACTIVE:GLG301_EarthScience_inAZ&amp;Sw:glg301_Lessons:01_Sense of the Sw:esas01_SenseSw.ppt</Template>
  <TotalTime>14623</TotalTime>
  <Words>309</Words>
  <Application>Microsoft Macintosh PowerPoint</Application>
  <PresentationFormat>On-screen Show (4:3)</PresentationFormat>
  <Paragraphs>28</Paragraphs>
  <Slides>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esas01_SenseSw</vt:lpstr>
      <vt:lpstr>PowerPoint Presentation</vt:lpstr>
      <vt:lpstr>A place is any locality, real or imagined,  that accrues meaning by means of human experience. Place-making is an inherent human behavior.</vt:lpstr>
      <vt:lpstr>Places populate the cultural landscape just as  landforms, water, and biota comprise the physical landscape.</vt:lpstr>
      <vt:lpstr>The sense of place encompasses meanings and attachments, hence encapsulating the human connection to place (and Earth).</vt:lpstr>
      <vt:lpstr>Place-based education is learning fully situated in place. Typical characteristics of the approach include:</vt:lpstr>
    </vt:vector>
  </TitlesOfParts>
  <Company>Steven Semken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Title</dc:title>
  <dc:creator>Steven Semken</dc:creator>
  <cp:lastModifiedBy>Steven Semken</cp:lastModifiedBy>
  <cp:revision>2033</cp:revision>
  <cp:lastPrinted>2014-02-10T21:11:00Z</cp:lastPrinted>
  <dcterms:created xsi:type="dcterms:W3CDTF">2008-11-18T05:39:34Z</dcterms:created>
  <dcterms:modified xsi:type="dcterms:W3CDTF">2015-03-15T15:39:16Z</dcterms:modified>
</cp:coreProperties>
</file>