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9.xml" ContentType="application/vnd.openxmlformats-officedocument.presentationml.slide+xml"/>
  <Override PartName="/ppt/notesSlides/notesSlide4.xml" ContentType="application/vnd.openxmlformats-officedocument.presentationml.notes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Default Extension="tiff" ContentType="image/tiff"/>
  <Override PartName="/ppt/slides/slide20.xml" ContentType="application/vnd.openxmlformats-officedocument.presentationml.slide+xml"/>
  <Override PartName="/ppt/slideLayouts/slideLayout18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2" r:id="rId2"/>
  </p:sldMasterIdLst>
  <p:notesMasterIdLst>
    <p:notesMasterId r:id="rId24"/>
  </p:notesMasterIdLst>
  <p:handoutMasterIdLst>
    <p:handoutMasterId r:id="rId25"/>
  </p:handoutMasterIdLst>
  <p:sldIdLst>
    <p:sldId id="261" r:id="rId3"/>
    <p:sldId id="262" r:id="rId4"/>
    <p:sldId id="263" r:id="rId5"/>
    <p:sldId id="264" r:id="rId6"/>
    <p:sldId id="283" r:id="rId7"/>
    <p:sldId id="265" r:id="rId8"/>
    <p:sldId id="266" r:id="rId9"/>
    <p:sldId id="282" r:id="rId10"/>
    <p:sldId id="284" r:id="rId11"/>
    <p:sldId id="267" r:id="rId12"/>
    <p:sldId id="268" r:id="rId13"/>
    <p:sldId id="269" r:id="rId14"/>
    <p:sldId id="270" r:id="rId15"/>
    <p:sldId id="271" r:id="rId16"/>
    <p:sldId id="272" r:id="rId17"/>
    <p:sldId id="287" r:id="rId18"/>
    <p:sldId id="274" r:id="rId19"/>
    <p:sldId id="281" r:id="rId20"/>
    <p:sldId id="286" r:id="rId21"/>
    <p:sldId id="279" r:id="rId22"/>
    <p:sldId id="28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EEEBB"/>
    <a:srgbClr val="EEE8C5"/>
    <a:srgbClr val="1E412A"/>
    <a:srgbClr val="64391A"/>
    <a:srgbClr val="640286"/>
    <a:srgbClr val="43174E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2422" autoAdjust="0"/>
    <p:restoredTop sz="93632" autoAdjust="0"/>
  </p:normalViewPr>
  <p:slideViewPr>
    <p:cSldViewPr snapToGrid="0" snapToObjects="1">
      <p:cViewPr>
        <p:scale>
          <a:sx n="100" d="100"/>
          <a:sy n="100" d="100"/>
        </p:scale>
        <p:origin x="-464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BAAB4-9459-E34F-ABCC-F0FDFD48CDCE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82EEA-5B31-A747-BEBA-A7C085A75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6752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70AB8-A8DD-1445-8D03-C32157D74942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F7EF9-0A99-EC45-AE9A-E1311F33BC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968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C03EF5-B55E-0846-A88D-198647117322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1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19ABE2-5853-F640-BAF1-C102878B05F7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15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789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110423-8CE3-194F-8620-5EB255BF2289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17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BA52A9-E0A8-4740-9F7E-AE2503E76344}" type="slidenum">
              <a:rPr lang="en-US">
                <a:latin typeface="Calibri" charset="0"/>
                <a:ea typeface="ＭＳ Ｐゴシック" charset="-128"/>
                <a:cs typeface="ＭＳ Ｐゴシック" charset="-128"/>
              </a:rPr>
              <a:pPr/>
              <a:t>18</a:t>
            </a:fld>
            <a:endParaRPr 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110423-8CE3-194F-8620-5EB255BF2289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20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4161F9-6125-6945-A16F-E94DE21FE5BB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6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E1B8E-882E-1B41-AE24-73621D893FCF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7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Why do seismic waves propagate?</a:t>
            </a:r>
          </a:p>
          <a:p>
            <a:pPr eaLnBrk="1" hangingPunct="1"/>
            <a:r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being transferred by seismic waves?</a:t>
            </a:r>
          </a:p>
          <a:p>
            <a:pPr eaLnBrk="1" hangingPunct="1"/>
            <a:r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Why no s-waves in outer core?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E1B8E-882E-1B41-AE24-73621D893FCF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8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Why do seismic waves propagate?</a:t>
            </a:r>
          </a:p>
          <a:p>
            <a:pPr eaLnBrk="1" hangingPunct="1"/>
            <a:r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being transferred by seismic waves?</a:t>
            </a:r>
          </a:p>
          <a:p>
            <a:pPr eaLnBrk="1" hangingPunct="1"/>
            <a:r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Why no s-waves in outer core?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1E7D58-4EFD-3743-A584-6F12472EF798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10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AF3AB6-12FC-9C4E-9B2D-090BE0C3A5F7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11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F899B-7C39-4040-BE7D-C8F6172A439A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12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B432C-FE7C-B140-9A3D-61E6DC584B98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13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E35CD0-991B-374F-BEA7-64C16016FC53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14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lk backgroundNEW.ps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-63500" y="-213397"/>
            <a:ext cx="9236813" cy="7081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64134" y="2976843"/>
            <a:ext cx="9250680" cy="1083232"/>
          </a:xfrm>
        </p:spPr>
        <p:txBody>
          <a:bodyPr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KG Fall For You"/>
                <a:cs typeface="KG Fall For You"/>
              </a:defRPr>
            </a:lvl1pPr>
          </a:lstStyle>
          <a:p>
            <a:r>
              <a:rPr lang="en-US" dirty="0" smtClean="0"/>
              <a:t>TITLE OF LESSON GOES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70F6-9AA7-B643-8597-35AEF1E4C779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-63500" y="3996999"/>
            <a:ext cx="9250363" cy="800100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1" baseline="0">
                <a:solidFill>
                  <a:srgbClr val="FFFFFF"/>
                </a:solidFill>
                <a:latin typeface="KG Fall For You"/>
                <a:cs typeface="KG Fall For You"/>
              </a:defRPr>
            </a:lvl1pPr>
            <a:lvl2pPr marL="457200" indent="0" algn="ctr">
              <a:buNone/>
              <a:defRPr>
                <a:solidFill>
                  <a:srgbClr val="FFFFFF"/>
                </a:solidFill>
                <a:latin typeface="Chalkduster"/>
                <a:cs typeface="Chalkduster"/>
              </a:defRPr>
            </a:lvl2pPr>
            <a:lvl3pPr marL="914400" indent="0" algn="ctr">
              <a:buNone/>
              <a:defRPr>
                <a:solidFill>
                  <a:srgbClr val="FFFFFF"/>
                </a:solidFill>
                <a:latin typeface="Chalkduster"/>
                <a:cs typeface="Chalkduster"/>
              </a:defRPr>
            </a:lvl3pPr>
            <a:lvl4pPr marL="1371600" indent="0" algn="ctr">
              <a:buNone/>
              <a:defRPr>
                <a:solidFill>
                  <a:srgbClr val="FFFFFF"/>
                </a:solidFill>
                <a:latin typeface="Chalkduster"/>
                <a:cs typeface="Chalkduster"/>
              </a:defRPr>
            </a:lvl4pPr>
            <a:lvl5pPr marL="1828800" indent="0" algn="ctr">
              <a:buNone/>
              <a:defRPr>
                <a:solidFill>
                  <a:srgbClr val="FFFFFF"/>
                </a:solidFill>
                <a:latin typeface="Chalkduster"/>
                <a:cs typeface="Chalkduster"/>
              </a:defRPr>
            </a:lvl5pPr>
          </a:lstStyle>
          <a:p>
            <a:pPr lvl="0"/>
            <a:r>
              <a:rPr lang="en-US" dirty="0" smtClean="0"/>
              <a:t>Click to add subtitle content here</a:t>
            </a:r>
            <a:endParaRPr lang="en-US" dirty="0"/>
          </a:p>
        </p:txBody>
      </p:sp>
      <p:pic>
        <p:nvPicPr>
          <p:cNvPr id="3" name="Picture 2" descr="INClass_HorizontalLOGO.psd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0" y="-213397"/>
            <a:ext cx="3680851" cy="18415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6556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70F6-9AA7-B643-8597-35AEF1E4C779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146F-8C50-F441-97A4-00A7A79D1F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185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70F6-9AA7-B643-8597-35AEF1E4C779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146F-8C50-F441-97A4-00A7A79D1F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5365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70F6-9AA7-B643-8597-35AEF1E4C779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146F-8C50-F441-97A4-00A7A79D1F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5983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70F6-9AA7-B643-8597-35AEF1E4C779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146F-8C50-F441-97A4-00A7A79D1F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42250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FBE5B-8145-E74C-A2BE-A37FB41F5EB2}" type="datetime1">
              <a:rPr lang="en-US"/>
              <a:pPr>
                <a:defRPr/>
              </a:pPr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AD2D5-88A0-0540-8761-0B6243ED1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EA7B3-A673-E248-B62A-7075505F288A}" type="datetime1">
              <a:rPr lang="en-US"/>
              <a:pPr>
                <a:defRPr/>
              </a:pPr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541AE-047C-F149-ADCD-C81E1EE21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2ECE6-6619-3A43-A2E9-7ACE3DC7D2E7}" type="datetime1">
              <a:rPr lang="en-US"/>
              <a:pPr>
                <a:defRPr/>
              </a:pPr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419B8-EE52-9B49-BF1D-CDF4E4DE5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0042F-7A4B-1A4A-902E-53C7A6D45CF1}" type="datetime1">
              <a:rPr lang="en-US"/>
              <a:pPr>
                <a:defRPr/>
              </a:pPr>
              <a:t>8/3/15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1F2B1-A776-614F-84FB-02A8F7A18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42D7D-A42D-E346-BDBD-01D1EE805B6C}" type="datetime1">
              <a:rPr lang="en-US"/>
              <a:pPr>
                <a:defRPr/>
              </a:pPr>
              <a:t>8/3/15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AAE52-7F4F-E44B-B5BD-F0FAF43B3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DE246-B535-5444-A165-C4AABF8DAA18}" type="datetime1">
              <a:rPr lang="en-US"/>
              <a:pPr>
                <a:defRPr/>
              </a:pPr>
              <a:t>8/3/15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DAA26-7519-DB41-88D0-A7FE51D05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lk background2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-60959" y="0"/>
            <a:ext cx="9215120" cy="686816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03200" y="213360"/>
            <a:ext cx="8699500" cy="62179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9850" dist="88900" dir="23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60961" y="102632"/>
            <a:ext cx="9215121" cy="871378"/>
          </a:xfrm>
        </p:spPr>
        <p:txBody>
          <a:bodyPr>
            <a:normAutofit/>
          </a:bodyPr>
          <a:lstStyle>
            <a:lvl1pPr algn="ctr">
              <a:defRPr sz="4400" baseline="0">
                <a:solidFill>
                  <a:srgbClr val="1E412A"/>
                </a:solidFill>
                <a:latin typeface="KG Fall For You"/>
                <a:cs typeface="KG Fall For You"/>
              </a:defRPr>
            </a:lvl1pPr>
          </a:lstStyle>
          <a:p>
            <a:r>
              <a:rPr lang="en-US" dirty="0" smtClean="0"/>
              <a:t>Click to add title to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" y="1056956"/>
            <a:ext cx="8229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94640" y="314960"/>
            <a:ext cx="8503920" cy="6014720"/>
          </a:xfrm>
          <a:prstGeom prst="rect">
            <a:avLst/>
          </a:prstGeom>
          <a:noFill/>
          <a:ln w="3175" cmpd="sng">
            <a:solidFill>
              <a:srgbClr val="1E412A">
                <a:alpha val="27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INClass_HorizontalLOGO.psd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72720" y="6339840"/>
            <a:ext cx="1239521" cy="62012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22159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CEBDF-F435-1643-851F-C9711CE5CB13}" type="datetime1">
              <a:rPr lang="en-US"/>
              <a:pPr>
                <a:defRPr/>
              </a:pPr>
              <a:t>8/3/15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E511-B9AA-FE46-9BD0-AC5C19AF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5FC8C-FC37-6941-BE7D-936BB85E849A}" type="datetime1">
              <a:rPr lang="en-US"/>
              <a:pPr>
                <a:defRPr/>
              </a:pPr>
              <a:t>8/3/15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699C3-DC09-F04F-A60D-FB421D36D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B8936-B786-6D41-B7FE-0C9960381B48}" type="datetime1">
              <a:rPr lang="en-US"/>
              <a:pPr>
                <a:defRPr/>
              </a:pPr>
              <a:t>8/3/15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A289C-B65C-A541-A718-29EAAF91C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F6BB3-6495-0A41-85E6-265B2783FAFA}" type="datetime1">
              <a:rPr lang="en-US"/>
              <a:pPr>
                <a:defRPr/>
              </a:pPr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8E4D9-569B-EE4C-B57D-12DF4C9EB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B5FD-0D4F-6D40-8DFF-830D396C0A95}" type="datetime1">
              <a:rPr lang="en-US"/>
              <a:pPr>
                <a:defRPr/>
              </a:pPr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A5171-018E-2448-87CA-12C6B3F94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lk background2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-60959" y="0"/>
            <a:ext cx="9215120" cy="686816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60959" y="-24582"/>
            <a:ext cx="9229255" cy="6431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9850" dist="88900" dir="23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NClass_HorizontalLOGO.psd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72720" y="6339840"/>
            <a:ext cx="1239521" cy="620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68296" cy="792162"/>
          </a:xfrm>
        </p:spPr>
        <p:txBody>
          <a:bodyPr>
            <a:normAutofit/>
          </a:bodyPr>
          <a:lstStyle>
            <a:lvl1pPr algn="ctr">
              <a:defRPr sz="4000" baseline="0">
                <a:solidFill>
                  <a:srgbClr val="1E412A"/>
                </a:solidFill>
                <a:latin typeface="KG Fall For You"/>
                <a:cs typeface="KG Fall For You"/>
              </a:defRPr>
            </a:lvl1pPr>
          </a:lstStyle>
          <a:p>
            <a:r>
              <a:rPr lang="en-US" dirty="0" smtClean="0"/>
              <a:t>Click to add title to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138236"/>
            <a:ext cx="8229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4355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68296" cy="792162"/>
          </a:xfrm>
        </p:spPr>
        <p:txBody>
          <a:bodyPr>
            <a:normAutofit/>
          </a:bodyPr>
          <a:lstStyle>
            <a:lvl1pPr algn="ctr">
              <a:defRPr sz="4000" baseline="0">
                <a:solidFill>
                  <a:srgbClr val="1E412A"/>
                </a:solidFill>
                <a:latin typeface="KG Fall For You"/>
                <a:cs typeface="KG Fall For You"/>
              </a:defRPr>
            </a:lvl1pPr>
          </a:lstStyle>
          <a:p>
            <a:r>
              <a:rPr lang="en-US" dirty="0" smtClean="0"/>
              <a:t>Click to add title to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138236"/>
            <a:ext cx="8229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81930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70F6-9AA7-B643-8597-35AEF1E4C779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146F-8C50-F441-97A4-00A7A79D1F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42717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70F6-9AA7-B643-8597-35AEF1E4C779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146F-8C50-F441-97A4-00A7A79D1F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3094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70F6-9AA7-B643-8597-35AEF1E4C779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146F-8C50-F441-97A4-00A7A79D1F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17124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70F6-9AA7-B643-8597-35AEF1E4C779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3146F-8C50-F441-97A4-00A7A79D1F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755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_FINA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-1" y="-1"/>
            <a:ext cx="9237133" cy="6858001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36320" y="2626140"/>
            <a:ext cx="70027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kern="1200" dirty="0" smtClean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Founded in 1984 with support from the National Science Foundation, IRIS is a consortium of over 100 US universities. In partnership with its Member Institutions and the scientific community, IRIS manages and operates comprehensive, high-quality geophysical facilities that enable exciting discoveries in seismology and the Earth sciences. IRIS programs contribute to scholarly research, education, earthquake hazard mitigation, and the verification of a Comprehensive Test Ban Treaty.</a:t>
            </a:r>
            <a:endParaRPr lang="en-US" sz="1800" kern="1200" dirty="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" y="6126774"/>
            <a:ext cx="9237132" cy="630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smtClean="0">
                <a:solidFill>
                  <a:srgbClr val="FFFFFF"/>
                </a:solidFill>
                <a:latin typeface="KG Fall For You"/>
                <a:cs typeface="KG Fall For You"/>
              </a:rPr>
              <a:t>Explore the rest of the resources</a:t>
            </a:r>
            <a:r>
              <a:rPr lang="en-US" sz="2600" baseline="0" dirty="0" smtClean="0">
                <a:solidFill>
                  <a:srgbClr val="FFFFFF"/>
                </a:solidFill>
                <a:latin typeface="KG Fall For You"/>
                <a:cs typeface="KG Fall For You"/>
              </a:rPr>
              <a:t> at: </a:t>
            </a:r>
            <a:r>
              <a:rPr lang="en-US" sz="2600" dirty="0" err="1" smtClean="0">
                <a:solidFill>
                  <a:schemeClr val="bg1"/>
                </a:solidFill>
                <a:latin typeface="KG Fall For You"/>
                <a:cs typeface="KG Fall For You"/>
              </a:rPr>
              <a:t>www.iris.edu</a:t>
            </a:r>
            <a:r>
              <a:rPr lang="en-US" sz="2600" dirty="0" smtClean="0">
                <a:solidFill>
                  <a:schemeClr val="bg1"/>
                </a:solidFill>
                <a:latin typeface="KG Fall For You"/>
                <a:cs typeface="KG Fall For You"/>
              </a:rPr>
              <a:t>/</a:t>
            </a:r>
            <a:r>
              <a:rPr lang="en-US" sz="2600" dirty="0" err="1" smtClean="0">
                <a:solidFill>
                  <a:schemeClr val="bg1"/>
                </a:solidFill>
                <a:latin typeface="KG Fall For You"/>
                <a:cs typeface="KG Fall For You"/>
              </a:rPr>
              <a:t>hq</a:t>
            </a:r>
            <a:r>
              <a:rPr lang="en-US" sz="2600" dirty="0" smtClean="0">
                <a:solidFill>
                  <a:schemeClr val="bg1"/>
                </a:solidFill>
                <a:latin typeface="KG Fall For You"/>
                <a:cs typeface="KG Fall For You"/>
              </a:rPr>
              <a:t>/res-</a:t>
            </a:r>
            <a:r>
              <a:rPr lang="en-US" sz="2600" dirty="0" err="1" smtClean="0">
                <a:solidFill>
                  <a:schemeClr val="bg1"/>
                </a:solidFill>
                <a:latin typeface="KG Fall For You"/>
                <a:cs typeface="KG Fall For You"/>
              </a:rPr>
              <a:t>edu</a:t>
            </a:r>
            <a:r>
              <a:rPr lang="en-US" sz="2600" dirty="0" smtClean="0">
                <a:solidFill>
                  <a:schemeClr val="bg1"/>
                </a:solidFill>
                <a:latin typeface="KG Fall For You"/>
                <a:cs typeface="KG Fall For You"/>
              </a:rPr>
              <a:t>/activity</a:t>
            </a:r>
          </a:p>
          <a:p>
            <a:pPr algn="l" rtl="0"/>
            <a:r>
              <a:rPr lang="en-US" sz="2800" dirty="0" smtClean="0">
                <a:solidFill>
                  <a:srgbClr val="FFFFFF"/>
                </a:solidFill>
                <a:latin typeface="KG Fall For You"/>
                <a:cs typeface="KG Fall For You"/>
              </a:rPr>
              <a:t> </a:t>
            </a:r>
            <a:endParaRPr lang="en-US" sz="2800" b="1" i="0" u="none" strike="noStrike" kern="1200" baseline="30000" dirty="0" smtClean="0">
              <a:solidFill>
                <a:srgbClr val="FFFFFF"/>
              </a:solidFill>
              <a:latin typeface="KG Fall For You"/>
              <a:ea typeface="+mn-ea"/>
              <a:cs typeface="KG Fall For You"/>
            </a:endParaRPr>
          </a:p>
        </p:txBody>
      </p:sp>
      <p:pic>
        <p:nvPicPr>
          <p:cNvPr id="5" name="Picture 4" descr="nsf4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3950519" y="4916796"/>
            <a:ext cx="1015999" cy="1015999"/>
          </a:xfrm>
          <a:prstGeom prst="rect">
            <a:avLst/>
          </a:prstGeom>
        </p:spPr>
      </p:pic>
      <p:pic>
        <p:nvPicPr>
          <p:cNvPr id="2" name="Picture 1" descr="IRIS_CHALKLOGO1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2233971" y="-1"/>
            <a:ext cx="4453895" cy="310535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54801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770F6-9AA7-B643-8597-35AEF1E4C779}" type="datetimeFigureOut">
              <a:rPr lang="en-US" smtClean="0"/>
              <a:pPr/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3146F-8C50-F441-97A4-00A7A79D1F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5863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03EDE84E-A2B2-7943-B018-8805E031607A}" type="datetime1">
              <a:rPr lang="en-US"/>
              <a:pPr>
                <a:defRPr/>
              </a:pPr>
              <a:t>8/3/15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A0DF2F5B-EDC7-3B4E-89C1-8F7A19A01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8.png"/><Relationship Id="rId1" Type="http://schemas.openxmlformats.org/officeDocument/2006/relationships/video" Target="file://localhost/Users/taber/Documents/EarthScope/Native_american/For_Sarah/MakingWaves/Drip_USArray_Draft100930.mov" TargetMode="External"/><Relationship Id="rId2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taber/Documents/EarthScope/Native_american/For_Sarah/MakingWaves/SGMV_1001F.mp4" TargetMode="Externa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5.png"/><Relationship Id="rId1" Type="http://schemas.openxmlformats.org/officeDocument/2006/relationships/video" Target="file://localhost/Users/taber/Documents/EarthScope/Native_american/For_Sarah/MakingWaves/movie_3d_view_lores.mov" TargetMode="External"/><Relationship Id="rId2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1" Type="http://schemas.openxmlformats.org/officeDocument/2006/relationships/video" Target="file://localhost/Users/taber/Documents/EarthScope/Native_american/For_Sarah/MakingWaves/GMV_TA_Z_2011_08_23_175103.mp4" TargetMode="External"/><Relationship Id="rId2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taber/Documents/EarthScope/Native_american/For_Sarah/MakingWaves/GMV_TA_Z_2011_11_06_035310.mp4" TargetMode="External"/><Relationship Id="rId2" Type="http://schemas.openxmlformats.org/officeDocument/2006/relationships/slideLayout" Target="../slideLayouts/slideLayout15.xml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video" Target="file://localhost/Users/taber/Documents/EarthScope/Native_american/For_Sarah/MakingWaves/Pond_Sept2009_87.Short.5.mov" TargetMode="External"/><Relationship Id="rId2" Type="http://schemas.openxmlformats.org/officeDocument/2006/relationships/video" Target="file://localhost/Users/taber/Documents/EarthScope/Native_american/For_Sarah/MakingWaves/WellsNV_080221_Viz.mov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0.png"/><Relationship Id="rId1" Type="http://schemas.openxmlformats.org/officeDocument/2006/relationships/video" Target="file://localhost/Users/taber/Documents/Twork/Africa_Array/2012/Like_Ripples/Ammon_sumatra-3c-op-an_lores.mov" TargetMode="External"/><Relationship Id="rId2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taber/Documents/Twork/Africa_Array/2012/Like_Ripples/WaterDrop_Vs_Earthquake_Part1.mov" TargetMode="Externa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taber/Documents/Twork/Africa_Array/2012/Like_Ripples/WaterDrop_Vs_Earthquake_Part2.mov" TargetMode="Externa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>
          <a:xfrm>
            <a:off x="5080000" y="5084236"/>
            <a:ext cx="3793067" cy="11895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 eaLnBrk="1" hangingPunct="1">
              <a:buNone/>
            </a:pPr>
            <a:r>
              <a:rPr lang="en-US" sz="2400" dirty="0" smtClean="0">
                <a:solidFill>
                  <a:srgbClr val="1E412A"/>
                </a:solidFill>
              </a:rPr>
              <a:t>John Taber and                Michael </a:t>
            </a:r>
            <a:r>
              <a:rPr lang="en-US" sz="2400" dirty="0" err="1" smtClean="0">
                <a:solidFill>
                  <a:srgbClr val="1E412A"/>
                </a:solidFill>
              </a:rPr>
              <a:t>Hubenthal</a:t>
            </a:r>
            <a:endParaRPr lang="en-US" sz="2400" dirty="0" smtClean="0">
              <a:solidFill>
                <a:srgbClr val="1E412A"/>
              </a:solidFill>
            </a:endParaRPr>
          </a:p>
          <a:p>
            <a:pPr algn="ctr" eaLnBrk="1" hangingPunct="1">
              <a:buNone/>
            </a:pPr>
            <a:r>
              <a:rPr lang="en-US" sz="2400" dirty="0" smtClean="0">
                <a:solidFill>
                  <a:srgbClr val="1E412A"/>
                </a:solidFill>
              </a:rPr>
              <a:t>IRIS Consortium</a:t>
            </a:r>
          </a:p>
        </p:txBody>
      </p:sp>
      <p:sp>
        <p:nvSpPr>
          <p:cNvPr id="7" name="Content Placeholder 3"/>
          <p:cNvSpPr txBox="1">
            <a:spLocks noChangeArrowheads="1"/>
          </p:cNvSpPr>
          <p:nvPr/>
        </p:nvSpPr>
        <p:spPr>
          <a:xfrm>
            <a:off x="4673598" y="42335"/>
            <a:ext cx="4470401" cy="5041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dirty="0" smtClean="0">
                <a:solidFill>
                  <a:srgbClr val="1E412A"/>
                </a:solidFill>
              </a:rPr>
              <a:t>Beyond the slinky</a:t>
            </a:r>
            <a:r>
              <a:rPr lang="en-US" sz="3600" dirty="0" smtClean="0">
                <a:solidFill>
                  <a:srgbClr val="1E412A"/>
                </a:solidFill>
              </a:rPr>
              <a:t>: Sequencing activities, earthquake visualizations, and demonstrations to enhance student learning of seismic waves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3600" dirty="0" smtClean="0">
              <a:solidFill>
                <a:srgbClr val="1E412A"/>
              </a:solidFill>
            </a:endParaRPr>
          </a:p>
        </p:txBody>
      </p:sp>
      <p:pic>
        <p:nvPicPr>
          <p:cNvPr id="6" name="Drip_USArray_Draft100930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1" y="42335"/>
            <a:ext cx="4673599" cy="6231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wav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33400" y="334963"/>
            <a:ext cx="6383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b="1" i="1">
                <a:solidFill>
                  <a:srgbClr val="0099FF"/>
                </a:solidFill>
                <a:latin typeface="Comic Sans MS" pitchFamily="-1" charset="0"/>
              </a:rPr>
              <a:t>Compressional Wave (P-Wave) </a:t>
            </a:r>
            <a:r>
              <a:rPr lang="en-US">
                <a:solidFill>
                  <a:srgbClr val="0099FF"/>
                </a:solidFill>
                <a:latin typeface="Comic Sans MS" pitchFamily="-1" charset="0"/>
              </a:rPr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wav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96963" y="0"/>
            <a:ext cx="485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b="1" i="1">
                <a:solidFill>
                  <a:srgbClr val="00FF00"/>
                </a:solidFill>
                <a:latin typeface="Comic Sans MS" pitchFamily="-1" charset="0"/>
              </a:rPr>
              <a:t>Shear Wave (S-Wave)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898525" y="304800"/>
            <a:ext cx="3222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b="1" i="1">
                <a:solidFill>
                  <a:srgbClr val="0000FF"/>
                </a:solidFill>
                <a:latin typeface="Comic Sans MS" pitchFamily="-1" charset="0"/>
              </a:rPr>
              <a:t>Rayleigh Wave </a:t>
            </a:r>
          </a:p>
        </p:txBody>
      </p:sp>
      <p:pic>
        <p:nvPicPr>
          <p:cNvPr id="27651" name="Picture 3" descr="Rwav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533400" y="2444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lang="en-US">
              <a:solidFill>
                <a:srgbClr val="0099FF"/>
              </a:solidFill>
              <a:latin typeface="Comic Sans MS" pitchFamily="-1" charset="0"/>
            </a:endParaRPr>
          </a:p>
        </p:txBody>
      </p:sp>
      <p:pic>
        <p:nvPicPr>
          <p:cNvPr id="29699" name="Picture 3" descr="Lwav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447800" y="334963"/>
            <a:ext cx="24717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b="1" i="1">
                <a:solidFill>
                  <a:srgbClr val="FF00FF"/>
                </a:solidFill>
                <a:latin typeface="Comic Sans MS" pitchFamily="-1" charset="0"/>
              </a:rPr>
              <a:t>Love Wave </a:t>
            </a:r>
            <a:endParaRPr lang="en-US" sz="3200">
              <a:solidFill>
                <a:srgbClr val="FF00FF"/>
              </a:solidFill>
              <a:latin typeface="Comic Sans MS" pitchFamily="-1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Human Wave</a:t>
            </a:r>
          </a:p>
        </p:txBody>
      </p:sp>
      <p:pic>
        <p:nvPicPr>
          <p:cNvPr id="31747" name="Picture 7" descr="Figure 21 Human Wave S Solid Photo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 b="19266"/>
          <a:stretch>
            <a:fillRect/>
          </a:stretch>
        </p:blipFill>
        <p:spPr bwMode="auto">
          <a:xfrm>
            <a:off x="990600" y="2286000"/>
            <a:ext cx="723900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UArray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nstall_plan_20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1" y="90778"/>
            <a:ext cx="9218729" cy="573852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GMV_1001F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40769"/>
            <a:ext cx="8094555" cy="689876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_3d_view_lores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19302" y="0"/>
            <a:ext cx="570539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3939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339" name="Picture 18" descr="IRIS_TM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713" y="76200"/>
            <a:ext cx="903287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" name="Title 1"/>
          <p:cNvSpPr txBox="1">
            <a:spLocks/>
          </p:cNvSpPr>
          <p:nvPr/>
        </p:nvSpPr>
        <p:spPr>
          <a:xfrm>
            <a:off x="1233488" y="0"/>
            <a:ext cx="7899400" cy="762000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700" b="1">
                <a:solidFill>
                  <a:srgbClr val="11488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rPr>
              <a:t/>
            </a:r>
            <a:br>
              <a:rPr lang="en-US" sz="1700" b="1">
                <a:solidFill>
                  <a:srgbClr val="11488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b="1">
                <a:solidFill>
                  <a:srgbClr val="11488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  <a:ea typeface="Arial" pitchFamily="-109" charset="0"/>
                <a:cs typeface="Arial" pitchFamily="-109" charset="0"/>
              </a:rPr>
              <a:t>Magnitude 5.8 VIRGINIA</a:t>
            </a:r>
            <a:r>
              <a:rPr lang="en-US" sz="3500" b="1">
                <a:solidFill>
                  <a:srgbClr val="11488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  <a:ea typeface="Arial" pitchFamily="-109" charset="0"/>
                <a:cs typeface="Arial" pitchFamily="-109" charset="0"/>
              </a:rPr>
              <a:t/>
            </a:r>
            <a:br>
              <a:rPr lang="en-US" sz="3500" b="1">
                <a:solidFill>
                  <a:srgbClr val="11488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  <a:ea typeface="Arial" pitchFamily="-109" charset="0"/>
                <a:cs typeface="Arial" pitchFamily="-109" charset="0"/>
              </a:rPr>
            </a:br>
            <a:r>
              <a:rPr lang="en-US" sz="1500" b="1">
                <a:solidFill>
                  <a:srgbClr val="11488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9" charset="0"/>
                <a:ea typeface="Arial" pitchFamily="-109" charset="0"/>
                <a:cs typeface="Arial" pitchFamily="-109" charset="0"/>
              </a:rPr>
              <a:t>Tuesday,  August 23, 2011 at 17:51:04 UTC </a:t>
            </a:r>
            <a:endParaRPr lang="en-US" sz="1500">
              <a:solidFill>
                <a:srgbClr val="11488B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  <p:pic>
        <p:nvPicPr>
          <p:cNvPr id="14342" name="Picture 11" descr="pwaves.jpg"/>
          <p:cNvPicPr>
            <a:picLocks noChangeAspect="1"/>
          </p:cNvPicPr>
          <p:nvPr/>
        </p:nvPicPr>
        <p:blipFill>
          <a:blip r:embed="rId5"/>
          <a:srcRect l="16599" b="14413"/>
          <a:stretch>
            <a:fillRect/>
          </a:stretch>
        </p:blipFill>
        <p:spPr bwMode="auto">
          <a:xfrm>
            <a:off x="381001" y="1282544"/>
            <a:ext cx="4305300" cy="245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Box 12"/>
          <p:cNvSpPr txBox="1">
            <a:spLocks noChangeArrowheads="1"/>
          </p:cNvSpPr>
          <p:nvPr/>
        </p:nvSpPr>
        <p:spPr bwMode="auto">
          <a:xfrm>
            <a:off x="304800" y="4038600"/>
            <a:ext cx="4191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600" dirty="0"/>
              <a:t>The above map shows the predicted (theoretical) travel times, in minutes, of the first </a:t>
            </a:r>
            <a:r>
              <a:rPr lang="en-US" sz="1600" dirty="0" err="1"/>
              <a:t>compressional</a:t>
            </a:r>
            <a:r>
              <a:rPr lang="en-US" sz="1600" dirty="0"/>
              <a:t> (P) wave from the earthquake across the United States.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5562600" y="5303043"/>
            <a:ext cx="3276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i="1" dirty="0"/>
              <a:t>Movie showing seismic waves crossing the US recorded by the </a:t>
            </a:r>
            <a:r>
              <a:rPr lang="en-US" sz="1400" i="1" dirty="0" err="1"/>
              <a:t>USArray</a:t>
            </a:r>
            <a:r>
              <a:rPr lang="en-US" sz="1200" i="1" dirty="0"/>
              <a:t>.</a:t>
            </a:r>
          </a:p>
          <a:p>
            <a:endParaRPr lang="en-US" sz="1200" i="1" dirty="0"/>
          </a:p>
          <a:p>
            <a:endParaRPr lang="en-US" sz="1200" i="1" dirty="0"/>
          </a:p>
          <a:p>
            <a:endParaRPr lang="en-US" sz="1200" i="1" dirty="0"/>
          </a:p>
        </p:txBody>
      </p:sp>
      <p:sp>
        <p:nvSpPr>
          <p:cNvPr id="14345" name="TextBox 8"/>
          <p:cNvSpPr txBox="1">
            <a:spLocks noChangeArrowheads="1"/>
          </p:cNvSpPr>
          <p:nvPr/>
        </p:nvSpPr>
        <p:spPr bwMode="auto">
          <a:xfrm>
            <a:off x="3581400" y="3733800"/>
            <a:ext cx="1279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Courtesy USGS</a:t>
            </a:r>
          </a:p>
        </p:txBody>
      </p:sp>
      <p:pic>
        <p:nvPicPr>
          <p:cNvPr id="11" name="GMV_TA_Z_2011_08_23_175103.mp4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495800" y="1360632"/>
            <a:ext cx="4802011" cy="3928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MV_TA_Z_2011_11_06_035310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199" y="0"/>
            <a:ext cx="8328467" cy="68141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Let’s Compare</a:t>
            </a:r>
          </a:p>
        </p:txBody>
      </p:sp>
      <p:pic>
        <p:nvPicPr>
          <p:cNvPr id="18436" name="Picture 4" descr="Drip_Scal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5619" y="2286012"/>
            <a:ext cx="133985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ond_Sept2009_87.Short.5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1490133"/>
            <a:ext cx="4151505" cy="3113629"/>
          </a:xfrm>
          <a:prstGeom prst="rect">
            <a:avLst/>
          </a:prstGeom>
        </p:spPr>
      </p:pic>
      <p:pic>
        <p:nvPicPr>
          <p:cNvPr id="7" name="WellsNV_080221_Viz.mov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3733799" y="792163"/>
            <a:ext cx="4028995" cy="4842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mon_sumatra-3c-op-an_lores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072136"/>
            <a:ext cx="9144000" cy="4713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68296" cy="6651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Sequence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665164"/>
            <a:ext cx="8229600" cy="595153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Earthquakes: Like ripples on water?</a:t>
            </a:r>
          </a:p>
          <a:p>
            <a:pPr lvl="1"/>
            <a:r>
              <a:rPr lang="en-US" dirty="0" smtClean="0"/>
              <a:t>How same?</a:t>
            </a:r>
          </a:p>
          <a:p>
            <a:pPr lvl="1"/>
            <a:r>
              <a:rPr lang="en-US" dirty="0" smtClean="0"/>
              <a:t>How different?</a:t>
            </a:r>
          </a:p>
          <a:p>
            <a:r>
              <a:rPr lang="en-US" dirty="0" smtClean="0"/>
              <a:t>Wave fronts to ray paths – 5 slinky model</a:t>
            </a:r>
          </a:p>
          <a:p>
            <a:r>
              <a:rPr lang="en-US" dirty="0" smtClean="0"/>
              <a:t>Slinky</a:t>
            </a:r>
          </a:p>
          <a:p>
            <a:pPr lvl="1"/>
            <a:r>
              <a:rPr lang="en-US" dirty="0" smtClean="0"/>
              <a:t>P, S waves</a:t>
            </a:r>
          </a:p>
          <a:p>
            <a:pPr lvl="1"/>
            <a:r>
              <a:rPr lang="en-US" dirty="0" smtClean="0"/>
              <a:t>Energy transfer</a:t>
            </a:r>
          </a:p>
          <a:p>
            <a:pPr lvl="1"/>
            <a:r>
              <a:rPr lang="en-US" dirty="0" smtClean="0"/>
              <a:t>Elastic medium</a:t>
            </a:r>
          </a:p>
          <a:p>
            <a:r>
              <a:rPr lang="en-US" dirty="0" smtClean="0"/>
              <a:t>Bendable rock</a:t>
            </a:r>
          </a:p>
          <a:p>
            <a:r>
              <a:rPr lang="en-US" dirty="0" smtClean="0"/>
              <a:t>Other Earth materials </a:t>
            </a:r>
          </a:p>
          <a:p>
            <a:pPr lvl="1"/>
            <a:r>
              <a:rPr lang="en-US" dirty="0" smtClean="0"/>
              <a:t>Silly putty &lt;-&gt; mantle</a:t>
            </a:r>
          </a:p>
          <a:p>
            <a:pPr lvl="1"/>
            <a:r>
              <a:rPr lang="en-US" dirty="0" smtClean="0"/>
              <a:t>Layers – metal/plastic slinky</a:t>
            </a:r>
          </a:p>
          <a:p>
            <a:r>
              <a:rPr lang="en-US" dirty="0" smtClean="0"/>
              <a:t>Human wave</a:t>
            </a:r>
          </a:p>
          <a:p>
            <a:r>
              <a:rPr lang="en-US" dirty="0" err="1" smtClean="0"/>
              <a:t>USArray</a:t>
            </a:r>
            <a:r>
              <a:rPr lang="en-US" dirty="0" smtClean="0"/>
              <a:t> visualizations</a:t>
            </a:r>
          </a:p>
          <a:p>
            <a:pPr lvl="1"/>
            <a:r>
              <a:rPr lang="en-US" dirty="0" smtClean="0"/>
              <a:t>Intro versions</a:t>
            </a:r>
          </a:p>
          <a:p>
            <a:pPr lvl="1"/>
            <a:r>
              <a:rPr lang="en-US" dirty="0" smtClean="0"/>
              <a:t>Choose a recent earthquake</a:t>
            </a:r>
          </a:p>
          <a:p>
            <a:pPr lvl="1"/>
            <a:r>
              <a:rPr lang="en-US" dirty="0" smtClean="0"/>
              <a:t>Using data to improve Earth models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aterDrop_Vs_Earthquake_Part1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199" y="115094"/>
            <a:ext cx="8398933" cy="6299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aterDrop_Vs_Earthquake_Part2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0280" y="1"/>
            <a:ext cx="8556977" cy="641773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ipples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5636" r="-5636"/>
          <a:stretch>
            <a:fillRect/>
          </a:stretch>
        </p:blipFill>
        <p:spPr>
          <a:xfrm>
            <a:off x="-352786" y="231798"/>
            <a:ext cx="9877786" cy="54324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1417"/>
            <a:ext cx="9168296" cy="792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Wave fronts to ray paths – </a:t>
            </a:r>
            <a:br>
              <a:rPr lang="en-US" dirty="0" smtClean="0"/>
            </a:br>
            <a:r>
              <a:rPr lang="en-US" dirty="0" smtClean="0"/>
              <a:t>following packets of energy</a:t>
            </a:r>
            <a:endParaRPr lang="en-US" dirty="0"/>
          </a:p>
        </p:txBody>
      </p:sp>
      <p:pic>
        <p:nvPicPr>
          <p:cNvPr id="33795" name="Picture 3" descr="Figure 17 new-Five Slinky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" y="1430882"/>
            <a:ext cx="8991600" cy="433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Slinky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8100" y="1788012"/>
            <a:ext cx="6616700" cy="44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68296" cy="167639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If you need an elastic spring for waves to travel in a material, where is the spring in the Earth?</a:t>
            </a:r>
            <a:endParaRPr 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0" y="1848112"/>
            <a:ext cx="6527800" cy="44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ongs.tiff"/>
          <p:cNvPicPr>
            <a:picLocks noGrp="1" noChangeAspect="1"/>
          </p:cNvPicPr>
          <p:nvPr>
            <p:ph idx="1"/>
          </p:nvPr>
        </p:nvPicPr>
        <p:blipFill>
          <a:blip r:embed="rId2"/>
          <a:srcRect l="82" t="6235" r="246" b="3779"/>
          <a:stretch>
            <a:fillRect/>
          </a:stretch>
        </p:blipFill>
        <p:spPr>
          <a:xfrm>
            <a:off x="-62779" y="584199"/>
            <a:ext cx="9206779" cy="60325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RIS_InClass_TEMPLAT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Hardcover.thmx</Template>
  <TotalTime>2120</TotalTime>
  <Words>271</Words>
  <Application>Microsoft Macintosh PowerPoint</Application>
  <PresentationFormat>On-screen Show (4:3)</PresentationFormat>
  <Paragraphs>55</Paragraphs>
  <Slides>21</Slides>
  <Notes>13</Notes>
  <HiddenSlides>0</HiddenSlides>
  <MMClips>10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IRIS_InClass_TEMPLATE1</vt:lpstr>
      <vt:lpstr>Office Theme</vt:lpstr>
      <vt:lpstr>Slide 1</vt:lpstr>
      <vt:lpstr>Let’s Compare</vt:lpstr>
      <vt:lpstr>Slide 3</vt:lpstr>
      <vt:lpstr>Slide 4</vt:lpstr>
      <vt:lpstr>Slide 5</vt:lpstr>
      <vt:lpstr>Wave fronts to ray paths –  following packets of energy</vt:lpstr>
      <vt:lpstr>Slinky</vt:lpstr>
      <vt:lpstr>If you need an elastic spring for waves to travel in a material, where is the spring in the Earth?</vt:lpstr>
      <vt:lpstr>Slide 9</vt:lpstr>
      <vt:lpstr>Slide 10</vt:lpstr>
      <vt:lpstr>Slide 11</vt:lpstr>
      <vt:lpstr>Slide 12</vt:lpstr>
      <vt:lpstr>Slide 13</vt:lpstr>
      <vt:lpstr>Human Wave</vt:lpstr>
      <vt:lpstr>UArray</vt:lpstr>
      <vt:lpstr>Slide 16</vt:lpstr>
      <vt:lpstr>Slide 17</vt:lpstr>
      <vt:lpstr>Slide 18</vt:lpstr>
      <vt:lpstr>Slide 19</vt:lpstr>
      <vt:lpstr>Slide 20</vt:lpstr>
      <vt:lpstr>Sequence summary</vt:lpstr>
    </vt:vector>
  </TitlesOfParts>
  <Company>IRIS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mallett</dc:creator>
  <cp:lastModifiedBy>John Taber</cp:lastModifiedBy>
  <cp:revision>120</cp:revision>
  <dcterms:created xsi:type="dcterms:W3CDTF">2015-08-04T02:24:45Z</dcterms:created>
  <dcterms:modified xsi:type="dcterms:W3CDTF">2015-08-04T02:24:47Z</dcterms:modified>
</cp:coreProperties>
</file>