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video/unknown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5" r:id="rId3"/>
    <p:sldId id="347" r:id="rId4"/>
    <p:sldId id="343" r:id="rId5"/>
    <p:sldId id="337" r:id="rId6"/>
    <p:sldId id="338" r:id="rId7"/>
    <p:sldId id="340" r:id="rId8"/>
    <p:sldId id="350" r:id="rId9"/>
    <p:sldId id="353" r:id="rId10"/>
    <p:sldId id="339" r:id="rId11"/>
    <p:sldId id="356" r:id="rId12"/>
    <p:sldId id="341" r:id="rId13"/>
    <p:sldId id="355" r:id="rId14"/>
    <p:sldId id="35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B4ACFF"/>
    <a:srgbClr val="27227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313" autoAdjust="0"/>
    <p:restoredTop sz="97245" autoAdjust="0"/>
  </p:normalViewPr>
  <p:slideViewPr>
    <p:cSldViewPr snapToGrid="0" snapToObjects="1">
      <p:cViewPr>
        <p:scale>
          <a:sx n="100" d="100"/>
          <a:sy n="100" d="100"/>
        </p:scale>
        <p:origin x="-10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8070-5025-DB4B-9FDF-516CBFDE909C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C0A8-DA7D-1C44-9FA1-C6BD9A1A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A430E-2448-AE49-B620-FCA5894FE28C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907B5-0846-FC45-8E15-C04BF6539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A3445-5001-0746-A1D8-59DC224FF12F}" type="slidenum">
              <a:rPr lang="en-US">
                <a:latin typeface="Times" pitchFamily="-108" charset="0"/>
              </a:rPr>
              <a:pPr/>
              <a:t>2</a:t>
            </a:fld>
            <a:endParaRPr lang="en-US">
              <a:latin typeface="Times" pitchFamily="-10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DD93E-57D9-1448-B2AD-B7C482742D5B}" type="slidenum">
              <a:rPr lang="en-US">
                <a:latin typeface="Times" pitchFamily="-108" charset="0"/>
              </a:rPr>
              <a:pPr/>
              <a:t>3</a:t>
            </a:fld>
            <a:endParaRPr lang="en-US">
              <a:latin typeface="Times" pitchFamily="-108" charset="0"/>
            </a:endParaRPr>
          </a:p>
        </p:txBody>
      </p:sp>
      <p:sp>
        <p:nvSpPr>
          <p:cNvPr id="307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smtClean="0"/>
              <a:t>Salaries from SAGE, participant support via REU award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A62C-52D9-8048-A7B3-D9F81AF3DC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849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C7CB5-57A9-F048-8BAA-2B83638E7169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6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279B9C-0194-D847-BB9D-03284771EA19}" type="slidenum">
              <a:rPr lang="en-US">
                <a:latin typeface="Times" pitchFamily="-108" charset="0"/>
              </a:rPr>
              <a:pPr/>
              <a:t>8</a:t>
            </a:fld>
            <a:endParaRPr lang="en-US">
              <a:latin typeface="Times" pitchFamily="-10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8F749-135D-CB41-ABBB-F7A42B3AE3B3}" type="slidenum">
              <a:rPr lang="en-US">
                <a:latin typeface="Times" pitchFamily="-108" charset="0"/>
              </a:rPr>
              <a:pPr/>
              <a:t>9</a:t>
            </a:fld>
            <a:endParaRPr lang="en-US">
              <a:latin typeface="Times" pitchFamily="-10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7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080" tIns="46540" rIns="93080" bIns="46540"/>
          <a:lstStyle/>
          <a:p>
            <a:pPr eaLnBrk="1" hangingPunct="1"/>
            <a:r>
              <a:rPr lang="en-US"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Presentation notes:</a:t>
            </a:r>
          </a:p>
          <a:p>
            <a:pPr eaLnBrk="1" hangingPunct="1"/>
            <a:r>
              <a:rPr lang="en-US"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1. The positions shown for the Transportable Array are approximate</a:t>
            </a:r>
          </a:p>
          <a:p>
            <a:pPr eaLnBrk="1" hangingPunct="1"/>
            <a:r>
              <a:rPr lang="en-US"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2. The time span is 10 years</a:t>
            </a:r>
          </a:p>
          <a:p>
            <a:pPr eaLnBrk="1" hangingPunct="1"/>
            <a:r>
              <a:rPr lang="en-US">
                <a:latin typeface="Times" pitchFamily="-108" charset="0"/>
                <a:ea typeface="ＭＳ Ｐゴシック" pitchFamily="-108" charset="-128"/>
                <a:cs typeface="ＭＳ Ｐゴシック" pitchFamily="-108" charset="-128"/>
              </a:rPr>
              <a:t>3. Afterwards, the TA will go to Alaska; no Hawaii deployments are planned at this time</a:t>
            </a:r>
          </a:p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smtClean="0"/>
              <a:t>Salaries from SAGE, participant support via REU award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A62C-52D9-8048-A7B3-D9F81AF3DC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849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smtClean="0"/>
              <a:t>Salaries from SAGE, participant support via REU award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A62C-52D9-8048-A7B3-D9F81AF3DC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849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256" y="3414790"/>
            <a:ext cx="5818909" cy="14484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2403178"/>
            <a:ext cx="91440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6896" y="1817359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6000" b="1">
                <a:solidFill>
                  <a:srgbClr val="272273"/>
                </a:solidFill>
                <a:effectLst>
                  <a:glow rad="38100">
                    <a:schemeClr val="bg1">
                      <a:alpha val="48000"/>
                    </a:schemeClr>
                  </a:glow>
                </a:effectLst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139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9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05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3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31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28221" y="29913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968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31667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57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259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16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4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4469"/>
            <a:ext cx="6553200" cy="0"/>
          </a:xfrm>
          <a:prstGeom prst="line">
            <a:avLst/>
          </a:prstGeom>
          <a:ln w="22225" cap="flat" cmpd="sng">
            <a:solidFill>
              <a:srgbClr val="4F81BD">
                <a:alpha val="36000"/>
              </a:srgbClr>
            </a:solidFill>
            <a:prstDash val="solid"/>
            <a:headEnd type="none"/>
            <a:tailEnd type="oval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5658513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651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976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965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636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405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227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A07A-F5CB-4F4C-9572-34911E63687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09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ber/Documents/EarthScope/Native_american/For_Sarah/IRIS_EPO_resources/SGMV_1001F.mp4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7.tiff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1" Type="http://schemas.openxmlformats.org/officeDocument/2006/relationships/video" Target="file://localhost/Users/taber/Documents/Twork/Africa_Array/2012/IRIS_intro/2B.Blocks_SlowSlip_Time:Strain.mov" TargetMode="Externa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microsoft.com/office/2007/relationships/media" Target="../media/media1.gif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7" Type="http://schemas.openxmlformats.org/officeDocument/2006/relationships/image" Target="../media/image11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1" Type="http://schemas.openxmlformats.org/officeDocument/2006/relationships/video" Target="file://localhost/Users/taber/Documents/EarthScope/Native_american/For_Sarah/IRIS_EPO_resources/Peru_M7.0_130925.mp4" TargetMode="Externa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video" Target="file://localhost/Users/taber/Documents/EarthScope/Native_american/For_Sarah/IRIS_EPO_resources/IRIStravelTime_Bounce_480.mov" TargetMode="Externa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896" y="141116"/>
            <a:ext cx="7772400" cy="2741688"/>
          </a:xfrm>
        </p:spPr>
        <p:txBody>
          <a:bodyPr/>
          <a:lstStyle/>
          <a:p>
            <a:r>
              <a:rPr lang="en-US" sz="5400" dirty="0" smtClean="0">
                <a:latin typeface="Arial"/>
                <a:cs typeface="Arial"/>
              </a:rPr>
              <a:t>IRIS Education and Public Outreach: </a:t>
            </a:r>
            <a:br>
              <a:rPr lang="en-US" sz="5400" dirty="0" smtClean="0">
                <a:latin typeface="Arial"/>
                <a:cs typeface="Arial"/>
              </a:rPr>
            </a:br>
            <a:r>
              <a:rPr lang="en-US" sz="5400" dirty="0" smtClean="0">
                <a:latin typeface="Arial"/>
                <a:cs typeface="Arial"/>
              </a:rPr>
              <a:t>K-16 Resources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61978"/>
            <a:ext cx="9144000" cy="16039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John Taber,  </a:t>
            </a:r>
            <a:r>
              <a:rPr lang="en-US" sz="2800" dirty="0" err="1" smtClean="0"/>
              <a:t>taber@iris.edu</a:t>
            </a:r>
            <a:endParaRPr lang="en-US" sz="2800" dirty="0" smtClean="0"/>
          </a:p>
          <a:p>
            <a:r>
              <a:rPr lang="en-US" sz="2800" dirty="0" smtClean="0"/>
              <a:t>Director of Education and Public Outreach</a:t>
            </a:r>
          </a:p>
          <a:p>
            <a:r>
              <a:rPr lang="en-US" sz="2800" dirty="0" err="1" smtClean="0"/>
              <a:t>www.iris.edu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23297" y="3517900"/>
            <a:ext cx="64475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We advance awareness and understanding of seismology and geophysics, while inspiring careers in Earth sciences</a:t>
            </a:r>
            <a:endParaRPr lang="en-US" sz="2400" dirty="0">
              <a:solidFill>
                <a:srgbClr val="272273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98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0"/>
            <a:ext cx="7848600" cy="76452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USArray</a:t>
            </a:r>
            <a:r>
              <a:rPr lang="en-US" sz="3600" dirty="0" smtClean="0"/>
              <a:t> Ground Motion Visualizations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16" y="1143001"/>
            <a:ext cx="8643784" cy="717080"/>
          </a:xfrm>
        </p:spPr>
        <p:txBody>
          <a:bodyPr>
            <a:normAutofit/>
          </a:bodyPr>
          <a:lstStyle/>
          <a:p>
            <a:pPr indent="-228600">
              <a:lnSpc>
                <a:spcPct val="90000"/>
              </a:lnSpc>
              <a:buFont typeface="Times" pitchFamily="1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6" name="SGMV_1001F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0400" y="1143001"/>
            <a:ext cx="6760464" cy="5714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94381" y="0"/>
            <a:ext cx="8949619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ea typeface="Arial Black" pitchFamily="-112" charset="0"/>
              </a:rPr>
              <a:t>Teachable Moment slide sets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4381" y="1028700"/>
            <a:ext cx="8949619" cy="230363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Newsworthy earthquakes motivate students</a:t>
            </a:r>
          </a:p>
          <a:p>
            <a:pPr eaLnBrk="1" hangingPunct="1">
              <a:defRPr/>
            </a:pPr>
            <a:r>
              <a:rPr lang="en-US" dirty="0" smtClean="0"/>
              <a:t>Slide sets produced within 1 day for M7+ earthquakes</a:t>
            </a:r>
          </a:p>
          <a:p>
            <a:pPr lvl="1" eaLnBrk="1" hangingPunct="1">
              <a:defRPr/>
            </a:pPr>
            <a:r>
              <a:rPr lang="en-US" dirty="0" smtClean="0"/>
              <a:t>Tell a story about the earthquake</a:t>
            </a:r>
          </a:p>
          <a:p>
            <a:pPr lvl="1" eaLnBrk="1" hangingPunct="1">
              <a:defRPr/>
            </a:pPr>
            <a:r>
              <a:rPr lang="en-US" dirty="0" smtClean="0"/>
              <a:t>Jointly produced with Univ. of Portland, collaborative content from USGS, UNAVCO, ESNO and others</a:t>
            </a:r>
          </a:p>
          <a:p>
            <a:pPr lvl="1" eaLnBrk="1" hangingPunct="1">
              <a:defRPr/>
            </a:pPr>
            <a:r>
              <a:rPr lang="en-US" dirty="0" smtClean="0"/>
              <a:t>In English and Spanish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8" name="Picture 7" descr="spm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1" y="0"/>
            <a:ext cx="8432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9248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Active Earth Display</a:t>
            </a:r>
            <a:endParaRPr lang="en-US" sz="3600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 bwMode="auto">
          <a:xfrm>
            <a:off x="88010" y="1065998"/>
            <a:ext cx="8839095" cy="339759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30188" indent="-230188"/>
            <a:r>
              <a:rPr lang="en-US" sz="2400" dirty="0" smtClean="0"/>
              <a:t>Simple real-time display designed for schools, visitor centers, small museums, universities</a:t>
            </a:r>
          </a:p>
          <a:p>
            <a:pPr marL="230188" indent="-230188"/>
            <a:r>
              <a:rPr lang="en-US" sz="2400" dirty="0" smtClean="0"/>
              <a:t>Use as a display or a computer lab activity</a:t>
            </a:r>
          </a:p>
          <a:p>
            <a:pPr marL="230188" indent="-230188"/>
            <a:r>
              <a:rPr lang="en-US" sz="2400" dirty="0" smtClean="0"/>
              <a:t>Includes real-time seismic data</a:t>
            </a:r>
          </a:p>
          <a:p>
            <a:pPr marL="230188" indent="-230188"/>
            <a:r>
              <a:rPr lang="en-US" sz="2400" dirty="0" smtClean="0"/>
              <a:t>Choose from 1 or more content sets </a:t>
            </a:r>
          </a:p>
          <a:p>
            <a:pPr marL="630238" lvl="1" indent="-230188"/>
            <a:r>
              <a:rPr lang="en-US" sz="2000" dirty="0" err="1" smtClean="0"/>
              <a:t>EarthScope</a:t>
            </a:r>
            <a:r>
              <a:rPr lang="en-US" sz="2000" dirty="0" smtClean="0"/>
              <a:t>, New Madrid, </a:t>
            </a:r>
            <a:r>
              <a:rPr lang="en-US" sz="2000" dirty="0" err="1" smtClean="0"/>
              <a:t>Cascadia</a:t>
            </a:r>
            <a:r>
              <a:rPr lang="en-US" sz="2000" dirty="0" smtClean="0"/>
              <a:t>, Basin and Range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Content development with UNAVCO, ESNO, SCEC and others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2970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November 17, 2010</a:t>
            </a:r>
          </a:p>
        </p:txBody>
      </p:sp>
      <p:sp>
        <p:nvSpPr>
          <p:cNvPr id="2970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NSF I&amp;F Panel Review</a:t>
            </a:r>
          </a:p>
        </p:txBody>
      </p:sp>
      <p:sp>
        <p:nvSpPr>
          <p:cNvPr id="297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FCD12-51BA-FE49-9F79-DCB72B77ECDC}" type="slidenum">
              <a:rPr lang="en-US" smtClean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12</a:t>
            </a:fld>
            <a:endParaRPr lang="en-US" smtClean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9705" name="Picture 9" descr="nebraska_AED_ki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2351" y="4576763"/>
            <a:ext cx="3041649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MarstonSign_1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337106"/>
            <a:ext cx="2882900" cy="2520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 descr="whatisearthscope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65600"/>
            <a:ext cx="311659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a_vault.tiff"/>
          <p:cNvPicPr>
            <a:picLocks noChangeAspect="1"/>
          </p:cNvPicPr>
          <p:nvPr/>
        </p:nvPicPr>
        <p:blipFill>
          <a:blip r:embed="rId5"/>
          <a:srcRect l="28056" t="20222" r="31944" b="14444"/>
          <a:stretch>
            <a:fillRect/>
          </a:stretch>
        </p:blipFill>
        <p:spPr>
          <a:xfrm>
            <a:off x="7239000" y="1663700"/>
            <a:ext cx="1905000" cy="1944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302715" cy="94773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IRIS Educational Resources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6585"/>
            <a:ext cx="9144000" cy="4755140"/>
          </a:xfrm>
        </p:spPr>
        <p:txBody>
          <a:bodyPr>
            <a:noAutofit/>
          </a:bodyPr>
          <a:lstStyle/>
          <a:p>
            <a:endParaRPr lang="en-US" b="1" dirty="0" smtClean="0"/>
          </a:p>
          <a:p>
            <a:pPr marL="230188" indent="-230188"/>
            <a:r>
              <a:rPr lang="en-US" dirty="0" smtClean="0"/>
              <a:t>Tools for students to explore seismic data</a:t>
            </a:r>
          </a:p>
          <a:p>
            <a:pPr marL="230188" indent="-230188"/>
            <a:r>
              <a:rPr lang="en-US" dirty="0" smtClean="0"/>
              <a:t>Classroom activities, educational seismographs</a:t>
            </a:r>
          </a:p>
          <a:p>
            <a:pPr marL="230188" indent="-230188"/>
            <a:r>
              <a:rPr lang="en-US" dirty="0" smtClean="0"/>
              <a:t>Teachable Moment slide sets</a:t>
            </a:r>
          </a:p>
          <a:p>
            <a:pPr marL="230188" indent="-230188"/>
            <a:r>
              <a:rPr lang="en-US" dirty="0" smtClean="0"/>
              <a:t>Simple real-time displays for schools, visitor centers, small museums, universities</a:t>
            </a:r>
          </a:p>
          <a:p>
            <a:pPr marL="230188" indent="-230188"/>
            <a:r>
              <a:rPr lang="en-US" dirty="0" smtClean="0"/>
              <a:t>Animations</a:t>
            </a:r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pic>
        <p:nvPicPr>
          <p:cNvPr id="6" name="Picture 5" descr="nepal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69120"/>
            <a:ext cx="2654299" cy="1988880"/>
          </a:xfrm>
          <a:prstGeom prst="rect">
            <a:avLst/>
          </a:prstGeom>
        </p:spPr>
      </p:pic>
      <p:pic>
        <p:nvPicPr>
          <p:cNvPr id="8" name="Picture 11" descr="DSC_0121Smal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5526" y="4983314"/>
            <a:ext cx="2818474" cy="187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/Users/taber/Documents/Twork/Africa_Array/2012/IRIS_intro/2B.Blocks_SlowSlip_Time:Strain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654300" y="4410516"/>
            <a:ext cx="3671226" cy="244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4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302715" cy="94773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All available via IRIS webpage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6585"/>
            <a:ext cx="9144000" cy="4755140"/>
          </a:xfrm>
        </p:spPr>
        <p:txBody>
          <a:bodyPr>
            <a:noAutofit/>
          </a:bodyPr>
          <a:lstStyle/>
          <a:p>
            <a:endParaRPr lang="en-US" b="1" dirty="0" smtClean="0"/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pic>
        <p:nvPicPr>
          <p:cNvPr id="7" name="Picture 6" descr="homep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8300" y="1091624"/>
            <a:ext cx="23062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272273"/>
                </a:solidFill>
                <a:latin typeface="Eurostile"/>
                <a:cs typeface="Eurostile"/>
              </a:rPr>
              <a:t>www.iris.edu</a:t>
            </a:r>
            <a:endParaRPr lang="en-US" sz="32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4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14300"/>
            <a:ext cx="831215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a typeface="ＭＳ Ｐゴシック" pitchFamily="-108" charset="-128"/>
                <a:cs typeface="ＭＳ Ｐゴシック" pitchFamily="-108" charset="-128"/>
              </a:rPr>
              <a:t>What is IRIS?</a:t>
            </a:r>
            <a:endParaRPr lang="en-US" sz="1800" dirty="0" smtClean="0">
              <a:solidFill>
                <a:schemeClr val="accent1"/>
              </a:solidFill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3800"/>
            <a:ext cx="8966200" cy="3060700"/>
          </a:xfrm>
        </p:spPr>
        <p:txBody>
          <a:bodyPr>
            <a:normAutofit fontScale="70000" lnSpcReduction="20000"/>
          </a:bodyPr>
          <a:lstStyle/>
          <a:p>
            <a:pPr lvl="2">
              <a:spcBef>
                <a:spcPct val="0"/>
              </a:spcBef>
              <a:buFontTx/>
              <a:buNone/>
            </a:pPr>
            <a:endParaRPr lang="en-US" sz="1600" dirty="0" smtClean="0">
              <a:ea typeface="ＭＳ Ｐゴシック" pitchFamily="-108" charset="-128"/>
            </a:endParaRPr>
          </a:p>
          <a:p>
            <a:r>
              <a:rPr lang="en-US" sz="3429" dirty="0" smtClean="0">
                <a:ea typeface="ＭＳ Ｐゴシック" pitchFamily="-108" charset="-128"/>
                <a:cs typeface="ＭＳ Ｐゴシック" pitchFamily="-108" charset="-128"/>
              </a:rPr>
              <a:t>Consortium of 140 US colleges and                                                        universities</a:t>
            </a:r>
          </a:p>
          <a:p>
            <a:r>
              <a:rPr lang="en-US" sz="3429" dirty="0" smtClean="0">
                <a:ea typeface="ＭＳ Ｐゴシック" pitchFamily="-108" charset="-128"/>
                <a:cs typeface="ＭＳ Ｐゴシック" pitchFamily="-108" charset="-128"/>
              </a:rPr>
              <a:t>Global Seismic Network</a:t>
            </a:r>
          </a:p>
          <a:p>
            <a:r>
              <a:rPr lang="en-US" sz="3429" dirty="0" smtClean="0">
                <a:ea typeface="ＭＳ Ｐゴシック" pitchFamily="-108" charset="-128"/>
                <a:cs typeface="ＭＳ Ｐゴシック" pitchFamily="-108" charset="-128"/>
              </a:rPr>
              <a:t>Equipment pool of thousands of portable seismographs for worldwide field studies</a:t>
            </a:r>
          </a:p>
          <a:p>
            <a:pPr marL="342900" lvl="2" indent="-342900"/>
            <a:r>
              <a:rPr lang="en-US" sz="3429" dirty="0" smtClean="0"/>
              <a:t>Free and open access to all data and data products</a:t>
            </a:r>
          </a:p>
          <a:p>
            <a:pPr marL="342900" lvl="2" indent="-342900"/>
            <a:r>
              <a:rPr lang="en-US" sz="3429" dirty="0" err="1" smtClean="0"/>
              <a:t>USArray</a:t>
            </a:r>
            <a:endParaRPr lang="en-US" sz="3429" dirty="0" smtClean="0"/>
          </a:p>
          <a:p>
            <a:pPr marL="342900" lvl="2" indent="-342900"/>
            <a:r>
              <a:rPr lang="en-US" sz="3429" b="1" dirty="0" smtClean="0"/>
              <a:t>Education and Public Outreac</a:t>
            </a:r>
            <a:r>
              <a:rPr lang="en-US" sz="3429" dirty="0" smtClean="0"/>
              <a:t>h</a:t>
            </a:r>
            <a:endParaRPr lang="en-US" sz="2800" dirty="0" smtClean="0"/>
          </a:p>
          <a:p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5846" y="4458263"/>
            <a:ext cx="3568700" cy="237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4"/>
          <a:srcRect l="6897"/>
          <a:stretch>
            <a:fillRect/>
          </a:stretch>
        </p:blipFill>
        <p:spPr bwMode="auto">
          <a:xfrm>
            <a:off x="0" y="4279900"/>
            <a:ext cx="32004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SN_2-99_map"/>
          <p:cNvPicPr>
            <a:picLocks noChangeAspect="1" noChangeArrowheads="1"/>
          </p:cNvPicPr>
          <p:nvPr/>
        </p:nvPicPr>
        <p:blipFill>
          <a:blip r:embed="rId5"/>
          <a:srcRect l="4636" r="4470" b="24777"/>
          <a:stretch>
            <a:fillRect/>
          </a:stretch>
        </p:blipFill>
        <p:spPr bwMode="auto">
          <a:xfrm>
            <a:off x="5715000" y="0"/>
            <a:ext cx="3429000" cy="212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4546" y="4254500"/>
            <a:ext cx="2229454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ea typeface="ＭＳ Ｐゴシック" pitchFamily="-108" charset="-128"/>
                <a:cs typeface="ＭＳ Ｐゴシック" pitchFamily="-108" charset="-128"/>
              </a:rPr>
              <a:t>Education and Public Outreach Program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 l="19125" t="18750" r="16875" b="14999"/>
          <a:stretch>
            <a:fillRect/>
          </a:stretch>
        </p:blipFill>
        <p:spPr bwMode="auto">
          <a:xfrm>
            <a:off x="6400800" y="3657600"/>
            <a:ext cx="27432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-609600" y="1524000"/>
            <a:ext cx="891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2">
              <a:buFontTx/>
              <a:buChar char="•"/>
            </a:pPr>
            <a:r>
              <a:rPr lang="en-US" sz="2800" dirty="0" smtClean="0">
                <a:solidFill>
                  <a:srgbClr val="272273"/>
                </a:solidFill>
                <a:latin typeface="Eurostile"/>
                <a:cs typeface="Eurostile"/>
              </a:rPr>
              <a:t> Seismology </a:t>
            </a:r>
            <a:r>
              <a:rPr lang="en-US" sz="2800" dirty="0">
                <a:solidFill>
                  <a:srgbClr val="272273"/>
                </a:solidFill>
                <a:latin typeface="Eurostile"/>
                <a:cs typeface="Eurostile"/>
              </a:rPr>
              <a:t>in the science classroom</a:t>
            </a:r>
            <a:endParaRPr lang="en-US" sz="2800" dirty="0" smtClean="0">
              <a:solidFill>
                <a:srgbClr val="272273"/>
              </a:solidFill>
              <a:latin typeface="Eurostile"/>
              <a:cs typeface="Eurostile"/>
            </a:endParaRPr>
          </a:p>
          <a:p>
            <a:pPr lvl="3">
              <a:buFontTx/>
              <a:buChar char="•"/>
            </a:pPr>
            <a:r>
              <a:rPr lang="en-US" sz="2800" dirty="0" smtClean="0">
                <a:solidFill>
                  <a:srgbClr val="272273"/>
                </a:solidFill>
                <a:latin typeface="Eurostile"/>
                <a:cs typeface="Eurostile"/>
              </a:rPr>
              <a:t> K</a:t>
            </a:r>
            <a:r>
              <a:rPr lang="en-US" sz="2800" dirty="0">
                <a:solidFill>
                  <a:srgbClr val="272273"/>
                </a:solidFill>
                <a:latin typeface="Eurostile"/>
                <a:cs typeface="Eurostile"/>
              </a:rPr>
              <a:t>-12, undergraduate, graduate</a:t>
            </a:r>
            <a:endParaRPr lang="en-US" sz="2800" dirty="0" smtClean="0">
              <a:solidFill>
                <a:srgbClr val="272273"/>
              </a:solidFill>
              <a:latin typeface="Eurostile"/>
              <a:cs typeface="Eurostile"/>
            </a:endParaRPr>
          </a:p>
          <a:p>
            <a:pPr lvl="2">
              <a:buFontTx/>
              <a:buChar char="•"/>
            </a:pPr>
            <a:r>
              <a:rPr lang="en-US" sz="2800" dirty="0" smtClean="0">
                <a:solidFill>
                  <a:srgbClr val="272273"/>
                </a:solidFill>
                <a:latin typeface="Eurostile"/>
                <a:cs typeface="Eurostile"/>
              </a:rPr>
              <a:t> Public </a:t>
            </a:r>
            <a:r>
              <a:rPr lang="en-US" sz="2800" dirty="0">
                <a:solidFill>
                  <a:srgbClr val="272273"/>
                </a:solidFill>
                <a:latin typeface="Eurostile"/>
                <a:cs typeface="Eurostile"/>
              </a:rPr>
              <a:t>awareness of earthquakes and Earth science</a:t>
            </a:r>
          </a:p>
        </p:txBody>
      </p:sp>
      <p:pic>
        <p:nvPicPr>
          <p:cNvPr id="29701" name="Picture 6" descr="AA_teacher_09_zoo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675063"/>
            <a:ext cx="4529138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900"/>
            <a:ext cx="8889999" cy="94773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Viewing and exploring earthquake locations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4755140"/>
          </a:xfrm>
        </p:spPr>
        <p:txBody>
          <a:bodyPr>
            <a:noAutofit/>
          </a:bodyPr>
          <a:lstStyle/>
          <a:p>
            <a:endParaRPr lang="en-US" b="1" dirty="0" smtClean="0"/>
          </a:p>
          <a:p>
            <a:r>
              <a:rPr lang="en-US" dirty="0" smtClean="0"/>
              <a:t>Seismic Monitor </a:t>
            </a:r>
          </a:p>
          <a:p>
            <a:pPr lvl="1"/>
            <a:r>
              <a:rPr lang="en-US" dirty="0" smtClean="0"/>
              <a:t>Quick look at last 2 weeks</a:t>
            </a:r>
          </a:p>
          <a:p>
            <a:r>
              <a:rPr lang="en-US" dirty="0" smtClean="0"/>
              <a:t>Earthquake Browser</a:t>
            </a:r>
          </a:p>
          <a:p>
            <a:pPr lvl="1"/>
            <a:r>
              <a:rPr lang="en-US" dirty="0" smtClean="0"/>
              <a:t>Explore recent and the past 50 years of earthquake locations worldwide</a:t>
            </a:r>
          </a:p>
          <a:p>
            <a:pPr lvl="1"/>
            <a:r>
              <a:rPr lang="en-US" dirty="0" smtClean="0"/>
              <a:t>Map view and 3D</a:t>
            </a:r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pic>
        <p:nvPicPr>
          <p:cNvPr id="4" name="chile3.gif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700" y="3860801"/>
            <a:ext cx="3048000" cy="2997199"/>
          </a:xfrm>
          <a:prstGeom prst="rect">
            <a:avLst/>
          </a:prstGeom>
        </p:spPr>
      </p:pic>
      <p:pic>
        <p:nvPicPr>
          <p:cNvPr id="5" name="Picture 4" descr="ieb1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4191388"/>
            <a:ext cx="3568700" cy="2666612"/>
          </a:xfrm>
          <a:prstGeom prst="rect">
            <a:avLst/>
          </a:prstGeom>
        </p:spPr>
      </p:pic>
      <p:pic>
        <p:nvPicPr>
          <p:cNvPr id="6" name="Picture 14" descr="seismic_monitor_140409.tif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1" y="766611"/>
            <a:ext cx="3492500" cy="204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4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94381" y="0"/>
            <a:ext cx="8949619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ea typeface="Arial Black" pitchFamily="-112" charset="0"/>
              </a:rPr>
              <a:t>Teachable Moment slide sets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4381" y="1028700"/>
            <a:ext cx="8949619" cy="230363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Newsworthy earthquakes motivate students</a:t>
            </a:r>
          </a:p>
          <a:p>
            <a:pPr eaLnBrk="1" hangingPunct="1">
              <a:defRPr/>
            </a:pPr>
            <a:r>
              <a:rPr lang="en-US" dirty="0" smtClean="0"/>
              <a:t>Slide sets produced within 1 day for M7+ earthquakes</a:t>
            </a:r>
          </a:p>
          <a:p>
            <a:pPr lvl="1" eaLnBrk="1" hangingPunct="1">
              <a:defRPr/>
            </a:pPr>
            <a:r>
              <a:rPr lang="en-US" dirty="0" smtClean="0"/>
              <a:t>Tell a story about the earthquake</a:t>
            </a:r>
          </a:p>
          <a:p>
            <a:pPr lvl="1" eaLnBrk="1" hangingPunct="1">
              <a:defRPr/>
            </a:pPr>
            <a:r>
              <a:rPr lang="en-US" dirty="0" smtClean="0"/>
              <a:t>Jointly produced with Univ. of Portland, collaborative content from USGS, UNAVCO, ESNO and others</a:t>
            </a:r>
          </a:p>
          <a:p>
            <a:pPr lvl="1" eaLnBrk="1" hangingPunct="1">
              <a:defRPr/>
            </a:pPr>
            <a:r>
              <a:rPr lang="en-US" dirty="0" smtClean="0"/>
              <a:t>In English and Spanish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6" name="Picture 5" descr="TM_chil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77" y="3538624"/>
            <a:ext cx="4383023" cy="3285745"/>
          </a:xfrm>
          <a:prstGeom prst="rect">
            <a:avLst/>
          </a:prstGeom>
        </p:spPr>
      </p:pic>
      <p:pic>
        <p:nvPicPr>
          <p:cNvPr id="7" name="Peru_M7.0_130925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" y="3538624"/>
            <a:ext cx="4425834" cy="3319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41" y="0"/>
            <a:ext cx="8834459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Animations, videos, social media</a:t>
            </a:r>
            <a:endParaRPr lang="en-US" sz="36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41" y="965201"/>
            <a:ext cx="8834459" cy="211563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200" dirty="0" smtClean="0">
              <a:latin typeface="Helvetica" pitchFamily="-11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Over 100 animations</a:t>
            </a:r>
            <a:r>
              <a:rPr lang="en-US" sz="2600" dirty="0"/>
              <a:t>, visualizations and </a:t>
            </a:r>
            <a:r>
              <a:rPr lang="en-US" sz="2600" dirty="0" smtClean="0"/>
              <a:t>videos for use in teaching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Via website and </a:t>
            </a:r>
            <a:r>
              <a:rPr lang="en-US" sz="2600" dirty="0" err="1" smtClean="0"/>
              <a:t>Youtube</a:t>
            </a:r>
            <a:endParaRPr 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Designed to simplify and demonstrate concepts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ea typeface="MS Mincho" charset="-128"/>
              </a:rPr>
              <a:t>Follow us on </a:t>
            </a:r>
            <a:r>
              <a:rPr lang="en-US" sz="2600" dirty="0" err="1" smtClean="0">
                <a:ea typeface="MS Mincho" charset="-128"/>
              </a:rPr>
              <a:t>Facebook</a:t>
            </a:r>
            <a:r>
              <a:rPr lang="en-US" sz="2600" dirty="0" smtClean="0">
                <a:ea typeface="MS Mincho" charset="-128"/>
              </a:rPr>
              <a:t> and Twitter</a:t>
            </a:r>
          </a:p>
          <a:p>
            <a:pPr eaLnBrk="1" hangingPunct="1">
              <a:lnSpc>
                <a:spcPct val="90000"/>
              </a:lnSpc>
            </a:pPr>
            <a:endParaRPr lang="en-US" sz="2600" dirty="0" smtClean="0">
              <a:latin typeface="Arial"/>
              <a:cs typeface="Arial"/>
            </a:endParaRPr>
          </a:p>
          <a:p>
            <a:pPr lvl="3" eaLnBrk="1" hangingPunct="1">
              <a:lnSpc>
                <a:spcPct val="80000"/>
              </a:lnSpc>
              <a:spcBef>
                <a:spcPts val="350"/>
              </a:spcBef>
            </a:pPr>
            <a:endParaRPr lang="en-US" sz="1700" dirty="0" smtClean="0">
              <a:latin typeface="Times New Roman" pitchFamily="-112" charset="0"/>
              <a:ea typeface="MS Mincho" charset="-128"/>
              <a:cs typeface="MS Mincho" charset="-128"/>
            </a:endParaRPr>
          </a:p>
          <a:p>
            <a:pPr lvl="2" eaLnBrk="1" hangingPunct="1">
              <a:lnSpc>
                <a:spcPct val="80000"/>
              </a:lnSpc>
              <a:spcBef>
                <a:spcPts val="350"/>
              </a:spcBef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2600" dirty="0"/>
          </a:p>
        </p:txBody>
      </p:sp>
      <p:pic>
        <p:nvPicPr>
          <p:cNvPr id="11" name="Picture 10" descr="but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440" y="3332331"/>
            <a:ext cx="3586560" cy="2671318"/>
          </a:xfrm>
          <a:prstGeom prst="rect">
            <a:avLst/>
          </a:prstGeom>
        </p:spPr>
      </p:pic>
      <p:pic>
        <p:nvPicPr>
          <p:cNvPr id="6" name="IRIStravelTime_Bounce_480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3304837"/>
            <a:ext cx="4737550" cy="355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9248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Seismographs in Schools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94213"/>
            <a:ext cx="8991600" cy="3822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Teacher training and specialized software</a:t>
            </a:r>
          </a:p>
          <a:p>
            <a:pPr eaLnBrk="1" hangingPunct="1">
              <a:defRPr/>
            </a:pPr>
            <a:r>
              <a:rPr lang="en-US" sz="2800" dirty="0" smtClean="0"/>
              <a:t>Software will also display nearly-live data from Mars!</a:t>
            </a:r>
          </a:p>
          <a:p>
            <a:pPr eaLnBrk="1" hangingPunct="1">
              <a:defRPr/>
            </a:pPr>
            <a:r>
              <a:rPr lang="en-US" sz="2800" dirty="0" smtClean="0"/>
              <a:t>Web environment to improve connections between schools</a:t>
            </a:r>
          </a:p>
          <a:p>
            <a:pPr lvl="1" eaLnBrk="1" hangingPunct="1">
              <a:defRPr/>
            </a:pPr>
            <a:r>
              <a:rPr lang="en-US" sz="2400" dirty="0" smtClean="0"/>
              <a:t>Over 150 US schools</a:t>
            </a:r>
          </a:p>
          <a:p>
            <a:pPr lvl="1">
              <a:defRPr/>
            </a:pPr>
            <a:r>
              <a:rPr lang="en-US" sz="2400" dirty="0" smtClean="0"/>
              <a:t>250 international schools</a:t>
            </a:r>
          </a:p>
          <a:p>
            <a:pPr>
              <a:defRPr/>
            </a:pPr>
            <a:r>
              <a:rPr lang="en-US" sz="2800" dirty="0" smtClean="0"/>
              <a:t>USB accelerometers and smart                                   phones for engagement</a:t>
            </a:r>
          </a:p>
          <a:p>
            <a:pPr lvl="1" eaLnBrk="1" hangingPunct="1">
              <a:defRPr/>
            </a:pPr>
            <a:endParaRPr lang="en-US" dirty="0" smtClean="0">
              <a:latin typeface="Arial"/>
              <a:cs typeface="Arial"/>
            </a:endParaRPr>
          </a:p>
          <a:p>
            <a:pPr lvl="1" eaLnBrk="1" hangingPunct="1">
              <a:defRPr/>
            </a:pPr>
            <a:endParaRPr lang="en-US" dirty="0" smtClean="0"/>
          </a:p>
        </p:txBody>
      </p:sp>
      <p:sp>
        <p:nvSpPr>
          <p:cNvPr id="276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D7DE11-F7BD-C94E-8522-5631755B988B}" type="slidenum">
              <a:rPr lang="en-US" smtClean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7</a:t>
            </a:fld>
            <a:endParaRPr lang="en-US" smtClean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7655" name="Picture 4" descr="jamaseis_tt_curve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4916775"/>
            <a:ext cx="2514449" cy="194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sis_network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899" y="2803897"/>
            <a:ext cx="2959101" cy="208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phone"/>
          <p:cNvPicPr>
            <a:picLocks noChangeAspect="1" noChangeArrowheads="1"/>
          </p:cNvPicPr>
          <p:nvPr/>
        </p:nvPicPr>
        <p:blipFill>
          <a:blip r:embed="rId4"/>
          <a:srcRect r="8301" b="7556"/>
          <a:stretch>
            <a:fillRect/>
          </a:stretch>
        </p:blipFill>
        <p:spPr bwMode="auto">
          <a:xfrm>
            <a:off x="7518400" y="4888604"/>
            <a:ext cx="1625600" cy="196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Gov_Otter.jpg"/>
          <p:cNvPicPr>
            <a:picLocks noChangeAspect="1"/>
          </p:cNvPicPr>
          <p:nvPr/>
        </p:nvPicPr>
        <p:blipFill>
          <a:blip r:embed="rId5"/>
          <a:srcRect l="18025" t="11765"/>
          <a:stretch>
            <a:fillRect/>
          </a:stretch>
        </p:blipFill>
        <p:spPr bwMode="auto">
          <a:xfrm>
            <a:off x="4022725" y="4916775"/>
            <a:ext cx="2396199" cy="194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Summer Internships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09700"/>
            <a:ext cx="8229600" cy="4114800"/>
          </a:xfrm>
        </p:spPr>
        <p:txBody>
          <a:bodyPr/>
          <a:lstStyle/>
          <a:p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Provide an introduction to research or seismic instrumentation for undergraduates </a:t>
            </a:r>
          </a:p>
          <a:p>
            <a:pPr lvl="1"/>
            <a:r>
              <a:rPr lang="en-US" sz="2400" dirty="0"/>
              <a:t>Present a paper afterward at a national </a:t>
            </a:r>
            <a:r>
              <a:rPr lang="en-US" sz="2400" dirty="0" smtClean="0"/>
              <a:t>meeting</a:t>
            </a:r>
            <a:endParaRPr lang="en-US" sz="2400" dirty="0"/>
          </a:p>
        </p:txBody>
      </p:sp>
      <p:pic>
        <p:nvPicPr>
          <p:cNvPr id="6" name="Picture 7" descr="field_studen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3624228"/>
            <a:ext cx="3522662" cy="234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/>
          <a:srcRect l="11325" t="6618" r="6546" b="8838"/>
          <a:stretch>
            <a:fillRect/>
          </a:stretch>
        </p:blipFill>
        <p:spPr bwMode="auto">
          <a:xfrm>
            <a:off x="6184900" y="2790088"/>
            <a:ext cx="2959100" cy="202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MT_seis_2007smal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8269" y="4374415"/>
            <a:ext cx="3822632" cy="250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1" descr="ES_07_NoUnav_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 descr="map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07" name="Picture 3" descr="map6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92175"/>
            <a:ext cx="9144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08" name="Picture 4" descr="map6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92175"/>
            <a:ext cx="9144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09" name="Picture 5" descr="map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10" name="Picture 6" descr="map6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895350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11" name="Picture 7" descr="map6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895350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3112" name="Picture 8" descr="map6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896938"/>
            <a:ext cx="91440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7162800" cy="9906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50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USArray</a:t>
            </a:r>
            <a:r>
              <a:rPr lang="en-US" sz="5000" b="1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sz="5000" b="1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0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(400 Transportable Seismometers)</a:t>
            </a:r>
            <a:endParaRPr lang="en-US" sz="4100" b="1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6200</TotalTime>
  <Words>523</Words>
  <Application>Microsoft Macintosh PowerPoint</Application>
  <PresentationFormat>On-screen Show (4:3)</PresentationFormat>
  <Paragraphs>95</Paragraphs>
  <Slides>14</Slides>
  <Notes>8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IRIS Education and Public Outreach:  K-16 Resources</vt:lpstr>
      <vt:lpstr>What is IRIS?</vt:lpstr>
      <vt:lpstr>Education and Public Outreach Program</vt:lpstr>
      <vt:lpstr>Viewing and exploring earthquake locations</vt:lpstr>
      <vt:lpstr>Teachable Moment slide sets</vt:lpstr>
      <vt:lpstr>Animations, videos, social media</vt:lpstr>
      <vt:lpstr>Seismographs in Schools</vt:lpstr>
      <vt:lpstr>Summer Internships</vt:lpstr>
      <vt:lpstr>USArray (400 Transportable Seismometers)</vt:lpstr>
      <vt:lpstr>USArray Ground Motion Visualizations</vt:lpstr>
      <vt:lpstr>Teachable Moment slide sets</vt:lpstr>
      <vt:lpstr>Active Earth Display</vt:lpstr>
      <vt:lpstr>IRIS Educational Resources</vt:lpstr>
      <vt:lpstr>All available via IRIS webpage</vt:lpstr>
    </vt:vector>
  </TitlesOfParts>
  <Company>IRIS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mallett</dc:creator>
  <cp:lastModifiedBy>John Taber</cp:lastModifiedBy>
  <cp:revision>191</cp:revision>
  <cp:lastPrinted>2012-02-20T04:12:11Z</cp:lastPrinted>
  <dcterms:created xsi:type="dcterms:W3CDTF">2015-08-04T02:18:45Z</dcterms:created>
  <dcterms:modified xsi:type="dcterms:W3CDTF">2015-08-04T02:18:48Z</dcterms:modified>
</cp:coreProperties>
</file>