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mp4" ContentType="video/unknown"/>
  <Default Extension="rels" ContentType="application/vnd.openxmlformats-package.relationships+xml"/>
  <Default Extension="vml" ContentType="application/vnd.openxmlformats-officedocument.vmlDrawing"/>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3" r:id="rId2"/>
  </p:sldMasterIdLst>
  <p:notesMasterIdLst>
    <p:notesMasterId r:id="rId34"/>
  </p:notesMasterIdLst>
  <p:sldIdLst>
    <p:sldId id="257" r:id="rId3"/>
    <p:sldId id="258" r:id="rId4"/>
    <p:sldId id="259" r:id="rId5"/>
    <p:sldId id="260" r:id="rId6"/>
    <p:sldId id="285" r:id="rId7"/>
    <p:sldId id="261" r:id="rId8"/>
    <p:sldId id="262" r:id="rId9"/>
    <p:sldId id="263" r:id="rId10"/>
    <p:sldId id="265" r:id="rId11"/>
    <p:sldId id="266" r:id="rId12"/>
    <p:sldId id="264" r:id="rId13"/>
    <p:sldId id="281" r:id="rId14"/>
    <p:sldId id="283" r:id="rId15"/>
    <p:sldId id="284" r:id="rId16"/>
    <p:sldId id="267" r:id="rId17"/>
    <p:sldId id="268" r:id="rId18"/>
    <p:sldId id="270" r:id="rId19"/>
    <p:sldId id="272" r:id="rId20"/>
    <p:sldId id="278" r:id="rId21"/>
    <p:sldId id="274" r:id="rId22"/>
    <p:sldId id="275" r:id="rId23"/>
    <p:sldId id="276" r:id="rId24"/>
    <p:sldId id="279" r:id="rId25"/>
    <p:sldId id="277" r:id="rId26"/>
    <p:sldId id="286" r:id="rId27"/>
    <p:sldId id="287" r:id="rId28"/>
    <p:sldId id="288" r:id="rId29"/>
    <p:sldId id="289" r:id="rId30"/>
    <p:sldId id="290" r:id="rId31"/>
    <p:sldId id="291" r:id="rId32"/>
    <p:sldId id="292"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46" d="100"/>
          <a:sy n="46" d="100"/>
        </p:scale>
        <p:origin x="-1584"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8369D1-B91D-1947-B59A-9ADE49731FBE}" type="datetimeFigureOut">
              <a:rPr lang="en-US" smtClean="0"/>
              <a:t>3/12/15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1CAFF4-FD3F-954D-B359-71C2ED0DBEF5}" type="slidenum">
              <a:rPr lang="en-US" smtClean="0"/>
              <a:t>‹#›</a:t>
            </a:fld>
            <a:endParaRPr lang="en-US"/>
          </a:p>
        </p:txBody>
      </p:sp>
    </p:spTree>
    <p:extLst>
      <p:ext uri="{BB962C8B-B14F-4D97-AF65-F5344CB8AC3E}">
        <p14:creationId xmlns:p14="http://schemas.microsoft.com/office/powerpoint/2010/main" val="363023357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9ADEEE5C-32E6-3C47-81E8-537B27FC050C}" type="slidenum">
              <a:rPr lang="en-US">
                <a:latin typeface="Arial" pitchFamily="-112" charset="0"/>
              </a:rPr>
              <a:pPr/>
              <a:t>2</a:t>
            </a:fld>
            <a:endParaRPr lang="en-US">
              <a:latin typeface="Arial" pitchFamily="-112"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a:latin typeface="Arial" pitchFamily="-112" charset="0"/>
              <a:ea typeface="ＭＳ Ｐゴシック" pitchFamily="-112" charset="-128"/>
              <a:cs typeface="ＭＳ Ｐゴシック" pitchFamily="-112"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ds.iris.edu</a:t>
            </a:r>
            <a:r>
              <a:rPr lang="en-US" dirty="0" smtClean="0"/>
              <a:t>/spud/</a:t>
            </a:r>
            <a:r>
              <a:rPr lang="en-US" dirty="0" err="1" smtClean="0"/>
              <a:t>gmv</a:t>
            </a:r>
            <a:r>
              <a:rPr lang="en-US" dirty="0" smtClean="0"/>
              <a:t>/2400</a:t>
            </a:r>
            <a:endParaRPr lang="en-US" dirty="0"/>
          </a:p>
        </p:txBody>
      </p:sp>
      <p:sp>
        <p:nvSpPr>
          <p:cNvPr id="4" name="Slide Number Placeholder 3"/>
          <p:cNvSpPr>
            <a:spLocks noGrp="1"/>
          </p:cNvSpPr>
          <p:nvPr>
            <p:ph type="sldNum" sz="quarter" idx="10"/>
          </p:nvPr>
        </p:nvSpPr>
        <p:spPr/>
        <p:txBody>
          <a:bodyPr/>
          <a:lstStyle/>
          <a:p>
            <a:fld id="{DA1CAFF4-FD3F-954D-B359-71C2ED0DBEF5}" type="slidenum">
              <a:rPr lang="en-US" smtClean="0"/>
              <a:t>14</a:t>
            </a:fld>
            <a:endParaRPr lang="en-US"/>
          </a:p>
        </p:txBody>
      </p:sp>
    </p:spTree>
    <p:extLst>
      <p:ext uri="{BB962C8B-B14F-4D97-AF65-F5344CB8AC3E}">
        <p14:creationId xmlns:p14="http://schemas.microsoft.com/office/powerpoint/2010/main" val="2679835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Shelley mentioned with respect to GPS, we can look at the vectors (or magnitude and direction) of</a:t>
            </a:r>
            <a:r>
              <a:rPr lang="en-US" baseline="0" dirty="0" smtClean="0"/>
              <a:t> which plates travel. </a:t>
            </a:r>
            <a:r>
              <a:rPr lang="en-US" dirty="0" smtClean="0"/>
              <a:t>On </a:t>
            </a:r>
            <a:r>
              <a:rPr lang="en-US" dirty="0" smtClean="0"/>
              <a:t>the map,</a:t>
            </a:r>
            <a:r>
              <a:rPr lang="en-US" baseline="0" dirty="0" smtClean="0"/>
              <a:t> there are also vectors that show the direction and speed of plate motions. What do you notice about the magnitude and direction of plate motions? Are they all the same? Are they different? How fast do the plates travel?</a:t>
            </a:r>
            <a:endParaRPr lang="en-US" dirty="0"/>
          </a:p>
        </p:txBody>
      </p:sp>
      <p:sp>
        <p:nvSpPr>
          <p:cNvPr id="4" name="Slide Number Placeholder 3"/>
          <p:cNvSpPr>
            <a:spLocks noGrp="1"/>
          </p:cNvSpPr>
          <p:nvPr>
            <p:ph type="sldNum" sz="quarter" idx="10"/>
          </p:nvPr>
        </p:nvSpPr>
        <p:spPr/>
        <p:txBody>
          <a:bodyPr/>
          <a:lstStyle/>
          <a:p>
            <a:fld id="{5FC28522-A7EF-A54F-AE43-70250C2C7B0C}" type="slidenum">
              <a:rPr lang="en-US" smtClean="0"/>
              <a:t>15</a:t>
            </a:fld>
            <a:endParaRPr lang="en-US"/>
          </a:p>
        </p:txBody>
      </p:sp>
    </p:spTree>
    <p:extLst>
      <p:ext uri="{BB962C8B-B14F-4D97-AF65-F5344CB8AC3E}">
        <p14:creationId xmlns:p14="http://schemas.microsoft.com/office/powerpoint/2010/main" val="356015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a:t>
            </a:r>
            <a:r>
              <a:rPr lang="en-US" baseline="0" dirty="0" smtClean="0"/>
              <a:t> average, plates travel at the speed of fingernail growth</a:t>
            </a:r>
            <a:endParaRPr lang="en-US" dirty="0"/>
          </a:p>
        </p:txBody>
      </p:sp>
      <p:sp>
        <p:nvSpPr>
          <p:cNvPr id="4" name="Slide Number Placeholder 3"/>
          <p:cNvSpPr>
            <a:spLocks noGrp="1"/>
          </p:cNvSpPr>
          <p:nvPr>
            <p:ph type="sldNum" sz="quarter" idx="10"/>
          </p:nvPr>
        </p:nvSpPr>
        <p:spPr/>
        <p:txBody>
          <a:bodyPr/>
          <a:lstStyle/>
          <a:p>
            <a:fld id="{5FC28522-A7EF-A54F-AE43-70250C2C7B0C}" type="slidenum">
              <a:rPr lang="en-US" smtClean="0"/>
              <a:t>16</a:t>
            </a:fld>
            <a:endParaRPr lang="en-US"/>
          </a:p>
        </p:txBody>
      </p:sp>
    </p:spTree>
    <p:extLst>
      <p:ext uri="{BB962C8B-B14F-4D97-AF65-F5344CB8AC3E}">
        <p14:creationId xmlns:p14="http://schemas.microsoft.com/office/powerpoint/2010/main" val="4102760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C28522-A7EF-A54F-AE43-70250C2C7B0C}" type="slidenum">
              <a:rPr lang="en-US" smtClean="0"/>
              <a:t>17</a:t>
            </a:fld>
            <a:endParaRPr lang="en-US"/>
          </a:p>
        </p:txBody>
      </p:sp>
    </p:spTree>
    <p:extLst>
      <p:ext uri="{BB962C8B-B14F-4D97-AF65-F5344CB8AC3E}">
        <p14:creationId xmlns:p14="http://schemas.microsoft.com/office/powerpoint/2010/main" val="356015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Heat within the Earth’s interior.</a:t>
            </a:r>
            <a:r>
              <a:rPr lang="en-US" baseline="0" dirty="0" smtClean="0"/>
              <a:t> Thus, you could also use this puzzle to talk with your students about the interior of the Earth.</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Earth’s rigid lithosphere, composed of the Earth’s crust and the upper most mantle, is broken into many large pieces called tectonic plates. Over long periods of time, these plates are moved (only very small amounts annually) around the surface of the planet. This motion is driven by density differences in Earth’s less rigid mantle. As the plates move about they are constantly interacting with one another in a variety of ways. Depending on the type of interaction and the density of the crust, these interactions can result in the formation of large-scale features, such as mountains and deep ocean trenches or they can cause more abrupt and catastrophic effects, such as earthquakes and volcanism. </a:t>
            </a:r>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FC28522-A7EF-A54F-AE43-70250C2C7B0C}" type="slidenum">
              <a:rPr lang="en-US" smtClean="0"/>
              <a:t>18</a:t>
            </a:fld>
            <a:endParaRPr lang="en-US"/>
          </a:p>
        </p:txBody>
      </p:sp>
    </p:spTree>
    <p:extLst>
      <p:ext uri="{BB962C8B-B14F-4D97-AF65-F5344CB8AC3E}">
        <p14:creationId xmlns:p14="http://schemas.microsoft.com/office/powerpoint/2010/main" val="356015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1A9FDFD1-B003-2049-9235-9A169B9155A3}" type="slidenum">
              <a:rPr lang="en-US" sz="1200"/>
              <a:pPr/>
              <a:t>20</a:t>
            </a:fld>
            <a:endParaRPr lang="en-US" sz="1200"/>
          </a:p>
        </p:txBody>
      </p:sp>
      <p:sp>
        <p:nvSpPr>
          <p:cNvPr id="61443" name="Rectangle 1026"/>
          <p:cNvSpPr>
            <a:spLocks noGrp="1" noRot="1" noChangeAspect="1" noChangeArrowheads="1" noTextEdit="1"/>
          </p:cNvSpPr>
          <p:nvPr>
            <p:ph type="sldImg"/>
          </p:nvPr>
        </p:nvSpPr>
        <p:spPr>
          <a:ln/>
        </p:spPr>
      </p:sp>
      <p:sp>
        <p:nvSpPr>
          <p:cNvPr id="61444"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Here is another cross-sectional view of just the crust and upper mantle.</a:t>
            </a:r>
            <a:r>
              <a:rPr lang="en-US" baseline="0" dirty="0" smtClean="0"/>
              <a:t> Note that the plates diverge or spread at mid-ocean ridges. Can you find the mid-ocean ridges on the map? </a:t>
            </a:r>
            <a:r>
              <a:rPr lang="en-US" baseline="0" dirty="0" smtClean="0"/>
              <a:t>Can you find slow mid-ocean ridges? Can you find fast mid-ocean ridges? Notable </a:t>
            </a:r>
            <a:r>
              <a:rPr lang="en-US" baseline="0" dirty="0" smtClean="0"/>
              <a:t>mid-ocean ridges are the Mid-Atlantic Ridge and the East Pacific </a:t>
            </a:r>
            <a:r>
              <a:rPr lang="en-US" baseline="0" dirty="0" smtClean="0"/>
              <a:t>Rise. Specifically point out Iceland, if no one does.</a:t>
            </a:r>
            <a:endParaRPr lang="en-US" baseline="0" dirty="0" smtClean="0"/>
          </a:p>
          <a:p>
            <a:pPr eaLnBrk="1" hangingPunct="1"/>
            <a:endParaRPr lang="en-US" dirty="0">
              <a:latin typeface="Time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B5274ED0-53C8-AA4E-BDB3-AC344FFF1695}" type="slidenum">
              <a:rPr lang="en-US" sz="1200"/>
              <a:pPr/>
              <a:t>21</a:t>
            </a:fld>
            <a:endParaRPr lang="en-US" sz="1200"/>
          </a:p>
        </p:txBody>
      </p:sp>
      <p:sp>
        <p:nvSpPr>
          <p:cNvPr id="63491" name="Rectangle 1026"/>
          <p:cNvSpPr>
            <a:spLocks noGrp="1" noRot="1" noChangeAspect="1" noChangeArrowheads="1" noTextEdit="1"/>
          </p:cNvSpPr>
          <p:nvPr>
            <p:ph type="sldImg"/>
          </p:nvPr>
        </p:nvSpPr>
        <p:spPr>
          <a:ln/>
        </p:spPr>
      </p:sp>
      <p:sp>
        <p:nvSpPr>
          <p:cNvPr id="6349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Plates converge at </a:t>
            </a:r>
            <a:r>
              <a:rPr lang="en-US" baseline="0" dirty="0" err="1" smtClean="0"/>
              <a:t>subduction</a:t>
            </a:r>
            <a:r>
              <a:rPr lang="en-US" baseline="0" dirty="0" smtClean="0"/>
              <a:t> zones, where oceanic crust descends beneath continental crust. When the oceanic crust is squeezed beneath the continental crust, you have the presence of heat and fluids. What is a distinctive marker at </a:t>
            </a:r>
            <a:r>
              <a:rPr lang="en-US" baseline="0" dirty="0" err="1" smtClean="0"/>
              <a:t>subduction</a:t>
            </a:r>
            <a:r>
              <a:rPr lang="en-US" baseline="0" dirty="0" smtClean="0"/>
              <a:t> zones? (A: volcanoes</a:t>
            </a:r>
            <a:r>
              <a:rPr lang="en-US" baseline="0" dirty="0" smtClean="0"/>
              <a:t>) Can you find </a:t>
            </a:r>
            <a:r>
              <a:rPr lang="en-US" baseline="0" dirty="0" err="1" smtClean="0"/>
              <a:t>subduction</a:t>
            </a:r>
            <a:r>
              <a:rPr lang="en-US" baseline="0" dirty="0" smtClean="0"/>
              <a:t> zones on this map? (A: Juan de Fuca, etc.)</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is an example of oceanic meets continental plate, but what about where continental meets continental plate? (A: Mountains) Where are some examples of mountainous areas in the world? (A: Himalayas, among others)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Why does oceanic crust sink to form </a:t>
            </a:r>
            <a:r>
              <a:rPr lang="en-US" baseline="0" dirty="0" err="1" smtClean="0"/>
              <a:t>subduction</a:t>
            </a:r>
            <a:r>
              <a:rPr lang="en-US" baseline="0" dirty="0" smtClean="0"/>
              <a:t> zones, and continental crust form mountains? (A: density contrasts, oceanic crust is more dense than continental crust) In that case, which one is more likely to </a:t>
            </a:r>
            <a:r>
              <a:rPr lang="en-US" baseline="0" dirty="0" err="1" smtClean="0"/>
              <a:t>subduct</a:t>
            </a:r>
            <a:r>
              <a:rPr lang="en-US" baseline="0" dirty="0" smtClean="0"/>
              <a:t>, old oceanic crust or new oceanic crust? (A: old oceanic crust, because it’s old, cold, and more dense)</a:t>
            </a:r>
            <a:endParaRPr lang="en-US" baseline="0" dirty="0" smtClean="0"/>
          </a:p>
          <a:p>
            <a:pPr eaLnBrk="1" hangingPunct="1"/>
            <a:endParaRPr lang="en-US" dirty="0">
              <a:latin typeface="Times"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D9D12D33-3953-4C41-87BF-EFCDF3879138}" type="slidenum">
              <a:rPr lang="en-US" sz="1200"/>
              <a:pPr/>
              <a:t>22</a:t>
            </a:fld>
            <a:endParaRPr lang="en-US" sz="1200"/>
          </a:p>
        </p:txBody>
      </p:sp>
      <p:sp>
        <p:nvSpPr>
          <p:cNvPr id="65539" name="Rectangle 1026"/>
          <p:cNvSpPr>
            <a:spLocks noGrp="1" noRot="1" noChangeAspect="1" noChangeArrowheads="1" noTextEdit="1"/>
          </p:cNvSpPr>
          <p:nvPr>
            <p:ph type="sldImg"/>
          </p:nvPr>
        </p:nvSpPr>
        <p:spPr>
          <a:ln/>
        </p:spPr>
      </p:sp>
      <p:sp>
        <p:nvSpPr>
          <p:cNvPr id="6554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last plate boundary is transform plate boundaries like the San Andreas fault in California, or along mid-ocean ridges, where two plates slide past one another, neither creating or destroying crust in the process. </a:t>
            </a:r>
            <a:endParaRPr lang="en-US" dirty="0" smtClean="0"/>
          </a:p>
          <a:p>
            <a:pPr eaLnBrk="1" hangingPunct="1"/>
            <a:endParaRPr lang="en-US" dirty="0">
              <a:latin typeface="Time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see here the Kula, </a:t>
            </a:r>
            <a:r>
              <a:rPr lang="en-US" dirty="0" err="1" smtClean="0"/>
              <a:t>Farallon</a:t>
            </a:r>
            <a:r>
              <a:rPr lang="en-US" dirty="0" smtClean="0"/>
              <a:t>, and Pacific</a:t>
            </a:r>
            <a:r>
              <a:rPr lang="en-US" baseline="0" dirty="0" smtClean="0"/>
              <a:t> plates. Did any of you have a Kula plate? (A: No!) Did any of you have a </a:t>
            </a:r>
            <a:r>
              <a:rPr lang="en-US" baseline="0" dirty="0" err="1" smtClean="0"/>
              <a:t>Farallon</a:t>
            </a:r>
            <a:r>
              <a:rPr lang="en-US" baseline="0" dirty="0" smtClean="0"/>
              <a:t> plate? (A: No!) The word ‘Kula’ actually means ‘all gone’ from the Tlingit language (indigenous people of the Pacific NW).</a:t>
            </a:r>
            <a:endParaRPr lang="en-US" dirty="0"/>
          </a:p>
        </p:txBody>
      </p:sp>
      <p:sp>
        <p:nvSpPr>
          <p:cNvPr id="4" name="Slide Number Placeholder 3"/>
          <p:cNvSpPr>
            <a:spLocks noGrp="1"/>
          </p:cNvSpPr>
          <p:nvPr>
            <p:ph type="sldNum" sz="quarter" idx="10"/>
          </p:nvPr>
        </p:nvSpPr>
        <p:spPr/>
        <p:txBody>
          <a:bodyPr/>
          <a:lstStyle/>
          <a:p>
            <a:fld id="{DA1CAFF4-FD3F-954D-B359-71C2ED0DBEF5}" type="slidenum">
              <a:rPr lang="en-US" smtClean="0"/>
              <a:t>25</a:t>
            </a:fld>
            <a:endParaRPr lang="en-US"/>
          </a:p>
        </p:txBody>
      </p:sp>
    </p:spTree>
    <p:extLst>
      <p:ext uri="{BB962C8B-B14F-4D97-AF65-F5344CB8AC3E}">
        <p14:creationId xmlns:p14="http://schemas.microsoft.com/office/powerpoint/2010/main" val="1849788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the group make</a:t>
            </a:r>
            <a:r>
              <a:rPr lang="en-US" baseline="0" dirty="0" smtClean="0"/>
              <a:t> some observations about what the </a:t>
            </a:r>
            <a:r>
              <a:rPr lang="en-US" baseline="0" dirty="0" err="1" smtClean="0"/>
              <a:t>GoC</a:t>
            </a:r>
            <a:r>
              <a:rPr lang="en-US" baseline="0" dirty="0" smtClean="0"/>
              <a:t> looks like now. What are the velocity vectors? Where are the two plates going? How the </a:t>
            </a:r>
            <a:r>
              <a:rPr lang="en-US" baseline="0" dirty="0" err="1" smtClean="0"/>
              <a:t>GoC</a:t>
            </a:r>
            <a:r>
              <a:rPr lang="en-US" baseline="0" dirty="0" smtClean="0"/>
              <a:t> sync up? (A: San Andreas Fault)</a:t>
            </a:r>
            <a:endParaRPr lang="en-US" dirty="0"/>
          </a:p>
        </p:txBody>
      </p:sp>
      <p:sp>
        <p:nvSpPr>
          <p:cNvPr id="4" name="Slide Number Placeholder 3"/>
          <p:cNvSpPr>
            <a:spLocks noGrp="1"/>
          </p:cNvSpPr>
          <p:nvPr>
            <p:ph type="sldNum" sz="quarter" idx="10"/>
          </p:nvPr>
        </p:nvSpPr>
        <p:spPr/>
        <p:txBody>
          <a:bodyPr/>
          <a:lstStyle/>
          <a:p>
            <a:fld id="{DA1CAFF4-FD3F-954D-B359-71C2ED0DBEF5}" type="slidenum">
              <a:rPr lang="en-US" smtClean="0"/>
              <a:t>26</a:t>
            </a:fld>
            <a:endParaRPr lang="en-US"/>
          </a:p>
        </p:txBody>
      </p:sp>
    </p:spTree>
    <p:extLst>
      <p:ext uri="{BB962C8B-B14F-4D97-AF65-F5344CB8AC3E}">
        <p14:creationId xmlns:p14="http://schemas.microsoft.com/office/powerpoint/2010/main" val="492768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Portable</a:t>
            </a:r>
            <a:r>
              <a:rPr lang="en-US" baseline="0" dirty="0" smtClean="0"/>
              <a:t> Instruments for Worldwide deployments, usually short and temporary in nature</a:t>
            </a:r>
          </a:p>
          <a:p>
            <a:r>
              <a:rPr lang="en-US" baseline="0" dirty="0" smtClean="0"/>
              <a:t>Newly designed </a:t>
            </a:r>
            <a:r>
              <a:rPr lang="en-US" baseline="0" dirty="0" err="1" smtClean="0"/>
              <a:t>augered</a:t>
            </a:r>
            <a:r>
              <a:rPr lang="en-US" baseline="0" dirty="0" smtClean="0"/>
              <a:t> holes make for easy and fast deployments</a:t>
            </a:r>
            <a:endParaRPr lang="en-US" dirty="0"/>
          </a:p>
        </p:txBody>
      </p:sp>
      <p:sp>
        <p:nvSpPr>
          <p:cNvPr id="4" name="Slide Number Placeholder 3"/>
          <p:cNvSpPr>
            <a:spLocks noGrp="1"/>
          </p:cNvSpPr>
          <p:nvPr>
            <p:ph type="sldNum" sz="quarter" idx="10"/>
          </p:nvPr>
        </p:nvSpPr>
        <p:spPr/>
        <p:txBody>
          <a:bodyPr/>
          <a:lstStyle/>
          <a:p>
            <a:fld id="{DA1CAFF4-FD3F-954D-B359-71C2ED0DBEF5}" type="slidenum">
              <a:rPr lang="en-US" smtClean="0"/>
              <a:t>4</a:t>
            </a:fld>
            <a:endParaRPr lang="en-US"/>
          </a:p>
        </p:txBody>
      </p:sp>
    </p:spTree>
    <p:extLst>
      <p:ext uri="{BB962C8B-B14F-4D97-AF65-F5344CB8AC3E}">
        <p14:creationId xmlns:p14="http://schemas.microsoft.com/office/powerpoint/2010/main" val="1954199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look</a:t>
            </a:r>
            <a:r>
              <a:rPr lang="en-US" baseline="0" dirty="0" smtClean="0"/>
              <a:t> at Africa. How common are earthquakes in Africa compared with other regions of the world. Does Africa have more or less earthquakes than Chile? Does Africa have more or less earthquakes than Australia?</a:t>
            </a:r>
          </a:p>
          <a:p>
            <a:endParaRPr lang="en-US" baseline="0" dirty="0" smtClean="0"/>
          </a:p>
          <a:p>
            <a:r>
              <a:rPr lang="en-US" baseline="0" dirty="0" smtClean="0"/>
              <a:t>Let’s take a look again at the IEB. Which countries are the most seismically active? Do earthquakes here tend to be deep or shallow? Of the patterns we talked about earlier, which one seems to best explain East Africa?</a:t>
            </a:r>
          </a:p>
          <a:p>
            <a:endParaRPr lang="en-US" dirty="0"/>
          </a:p>
        </p:txBody>
      </p:sp>
      <p:sp>
        <p:nvSpPr>
          <p:cNvPr id="4" name="Slide Number Placeholder 3"/>
          <p:cNvSpPr>
            <a:spLocks noGrp="1"/>
          </p:cNvSpPr>
          <p:nvPr>
            <p:ph type="sldNum" sz="quarter" idx="10"/>
          </p:nvPr>
        </p:nvSpPr>
        <p:spPr/>
        <p:txBody>
          <a:bodyPr/>
          <a:lstStyle/>
          <a:p>
            <a:fld id="{DA1CAFF4-FD3F-954D-B359-71C2ED0DBEF5}" type="slidenum">
              <a:rPr lang="en-US" smtClean="0"/>
              <a:t>27</a:t>
            </a:fld>
            <a:endParaRPr lang="en-US"/>
          </a:p>
        </p:txBody>
      </p:sp>
    </p:spTree>
    <p:extLst>
      <p:ext uri="{BB962C8B-B14F-4D97-AF65-F5344CB8AC3E}">
        <p14:creationId xmlns:p14="http://schemas.microsoft.com/office/powerpoint/2010/main" val="1754683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Africa is held fixed, and East Africa</a:t>
            </a:r>
            <a:r>
              <a:rPr lang="en-US" baseline="0" dirty="0" smtClean="0"/>
              <a:t> is moving away.</a:t>
            </a:r>
            <a:endParaRPr lang="en-US" dirty="0"/>
          </a:p>
        </p:txBody>
      </p:sp>
      <p:sp>
        <p:nvSpPr>
          <p:cNvPr id="4" name="Slide Number Placeholder 3"/>
          <p:cNvSpPr>
            <a:spLocks noGrp="1"/>
          </p:cNvSpPr>
          <p:nvPr>
            <p:ph type="sldNum" sz="quarter" idx="10"/>
          </p:nvPr>
        </p:nvSpPr>
        <p:spPr/>
        <p:txBody>
          <a:bodyPr/>
          <a:lstStyle/>
          <a:p>
            <a:fld id="{DA1CAFF4-FD3F-954D-B359-71C2ED0DBEF5}" type="slidenum">
              <a:rPr lang="en-US" smtClean="0"/>
              <a:t>28</a:t>
            </a:fld>
            <a:endParaRPr lang="en-US"/>
          </a:p>
        </p:txBody>
      </p:sp>
    </p:spTree>
    <p:extLst>
      <p:ext uri="{BB962C8B-B14F-4D97-AF65-F5344CB8AC3E}">
        <p14:creationId xmlns:p14="http://schemas.microsoft.com/office/powerpoint/2010/main" val="2181843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snapshot, Somalia is held</a:t>
            </a:r>
            <a:r>
              <a:rPr lang="en-US" baseline="0" dirty="0" smtClean="0"/>
              <a:t> fixed, and Africa is moving away as well as the middle ‘arm’ of the rift.</a:t>
            </a:r>
            <a:endParaRPr lang="en-US" dirty="0"/>
          </a:p>
        </p:txBody>
      </p:sp>
      <p:sp>
        <p:nvSpPr>
          <p:cNvPr id="4" name="Slide Number Placeholder 3"/>
          <p:cNvSpPr>
            <a:spLocks noGrp="1"/>
          </p:cNvSpPr>
          <p:nvPr>
            <p:ph type="sldNum" sz="quarter" idx="10"/>
          </p:nvPr>
        </p:nvSpPr>
        <p:spPr/>
        <p:txBody>
          <a:bodyPr/>
          <a:lstStyle/>
          <a:p>
            <a:fld id="{DA1CAFF4-FD3F-954D-B359-71C2ED0DBEF5}" type="slidenum">
              <a:rPr lang="en-US" smtClean="0"/>
              <a:t>29</a:t>
            </a:fld>
            <a:endParaRPr lang="en-US"/>
          </a:p>
        </p:txBody>
      </p:sp>
    </p:spTree>
    <p:extLst>
      <p:ext uri="{BB962C8B-B14F-4D97-AF65-F5344CB8AC3E}">
        <p14:creationId xmlns:p14="http://schemas.microsoft.com/office/powerpoint/2010/main" val="451203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Hawaiian</a:t>
            </a:r>
            <a:r>
              <a:rPr lang="en-US" baseline="0" dirty="0" smtClean="0"/>
              <a:t> Seamount chain. What do you see at Hawaii? </a:t>
            </a:r>
            <a:r>
              <a:rPr lang="en-US" sz="1200" kern="1200" dirty="0" smtClean="0">
                <a:solidFill>
                  <a:schemeClr val="tx1"/>
                </a:solidFill>
                <a:effectLst/>
                <a:latin typeface="+mn-lt"/>
                <a:ea typeface="+mn-ea"/>
                <a:cs typeface="+mn-cs"/>
              </a:rPr>
              <a:t>Although the islands are not near a plate boundary, they are seismically and volcanically very active. </a:t>
            </a:r>
            <a:r>
              <a:rPr lang="en-US" baseline="0" dirty="0" smtClean="0"/>
              <a:t>Can you see the seamounts, or submerged volcanoes? This is called the Emperor Seamount chain. What do you think caused this volcanic and seamount chain? </a:t>
            </a:r>
            <a:r>
              <a:rPr lang="en-US" sz="1200" kern="1200" dirty="0" smtClean="0">
                <a:solidFill>
                  <a:schemeClr val="tx1"/>
                </a:solidFill>
                <a:effectLst/>
                <a:latin typeface="+mn-lt"/>
                <a:ea typeface="+mn-ea"/>
                <a:cs typeface="+mn-cs"/>
              </a:rPr>
              <a:t>At the “bend” in the seamount chains that connects the Emperor and Hawaiian chains, the volcanic rocks are about 42 million years old.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Kauai, the volcanic rocks are about 5 million years old.  The Big Island (Hawaii) is less than 1 million years old and eruptions are occurring today. What direction has the plate been moving (with respect to the mantle hotspot)?  Where will the future volcanic chain of islands and seamounts be?  How fast is the plate moving at Hawaii?  Does the velocity measurement (near the arrow) agree with the velocity estimated from the volcanic ages (divide the distance in km from Hawaii to the “bend” by 42 million years, then convert to mm/</a:t>
            </a:r>
            <a:r>
              <a:rPr lang="en-US" sz="1200" kern="1200" dirty="0" err="1" smtClean="0">
                <a:solidFill>
                  <a:schemeClr val="tx1"/>
                </a:solidFill>
                <a:effectLst/>
                <a:latin typeface="+mn-lt"/>
                <a:ea typeface="+mn-ea"/>
                <a:cs typeface="+mn-cs"/>
              </a:rPr>
              <a:t>yr</a:t>
            </a:r>
            <a:r>
              <a:rPr lang="en-US" sz="1200" kern="1200" dirty="0" smtClean="0">
                <a:solidFill>
                  <a:schemeClr val="tx1"/>
                </a:solidFill>
                <a:effectLst/>
                <a:latin typeface="+mn-lt"/>
                <a:ea typeface="+mn-ea"/>
                <a:cs typeface="+mn-cs"/>
              </a:rPr>
              <a:t> or cm/</a:t>
            </a:r>
            <a:r>
              <a:rPr lang="en-US" sz="1200" kern="1200" dirty="0" err="1" smtClean="0">
                <a:solidFill>
                  <a:schemeClr val="tx1"/>
                </a:solidFill>
                <a:effectLst/>
                <a:latin typeface="+mn-lt"/>
                <a:ea typeface="+mn-ea"/>
                <a:cs typeface="+mn-cs"/>
              </a:rPr>
              <a:t>yr</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DA1CAFF4-FD3F-954D-B359-71C2ED0DBEF5}" type="slidenum">
              <a:rPr lang="en-US" smtClean="0"/>
              <a:t>30</a:t>
            </a:fld>
            <a:endParaRPr lang="en-US"/>
          </a:p>
        </p:txBody>
      </p:sp>
    </p:spTree>
    <p:extLst>
      <p:ext uri="{BB962C8B-B14F-4D97-AF65-F5344CB8AC3E}">
        <p14:creationId xmlns:p14="http://schemas.microsoft.com/office/powerpoint/2010/main" val="2286718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Free and open access data</a:t>
            </a:r>
            <a:r>
              <a:rPr lang="en-US" baseline="0" dirty="0" smtClean="0"/>
              <a:t> for everyone, regardless of whether you are a member or not</a:t>
            </a:r>
          </a:p>
          <a:p>
            <a:r>
              <a:rPr lang="en-US" baseline="0" dirty="0" smtClean="0"/>
              <a:t>Simply go to our website for more information</a:t>
            </a:r>
          </a:p>
          <a:p>
            <a:endParaRPr lang="en-US" dirty="0"/>
          </a:p>
        </p:txBody>
      </p:sp>
      <p:sp>
        <p:nvSpPr>
          <p:cNvPr id="4" name="Slide Number Placeholder 3"/>
          <p:cNvSpPr>
            <a:spLocks noGrp="1"/>
          </p:cNvSpPr>
          <p:nvPr>
            <p:ph type="sldNum" sz="quarter" idx="10"/>
          </p:nvPr>
        </p:nvSpPr>
        <p:spPr/>
        <p:txBody>
          <a:bodyPr/>
          <a:lstStyle/>
          <a:p>
            <a:fld id="{DA1CAFF4-FD3F-954D-B359-71C2ED0DBEF5}" type="slidenum">
              <a:rPr lang="en-US" smtClean="0"/>
              <a:t>6</a:t>
            </a:fld>
            <a:endParaRPr lang="en-US"/>
          </a:p>
        </p:txBody>
      </p:sp>
    </p:spTree>
    <p:extLst>
      <p:ext uri="{BB962C8B-B14F-4D97-AF65-F5344CB8AC3E}">
        <p14:creationId xmlns:p14="http://schemas.microsoft.com/office/powerpoint/2010/main" val="903224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140 AS1s (Amateur Seismologist) seismographs</a:t>
            </a:r>
            <a:r>
              <a:rPr lang="en-US" baseline="0" dirty="0" smtClean="0"/>
              <a:t> </a:t>
            </a:r>
            <a:r>
              <a:rPr lang="en-US" dirty="0" smtClean="0"/>
              <a:t>have been distributed throughout public schools</a:t>
            </a:r>
            <a:endParaRPr lang="en-US" dirty="0"/>
          </a:p>
        </p:txBody>
      </p:sp>
      <p:sp>
        <p:nvSpPr>
          <p:cNvPr id="4" name="Slide Number Placeholder 3"/>
          <p:cNvSpPr>
            <a:spLocks noGrp="1"/>
          </p:cNvSpPr>
          <p:nvPr>
            <p:ph type="sldNum" sz="quarter" idx="10"/>
          </p:nvPr>
        </p:nvSpPr>
        <p:spPr/>
        <p:txBody>
          <a:bodyPr/>
          <a:lstStyle/>
          <a:p>
            <a:fld id="{DA1CAFF4-FD3F-954D-B359-71C2ED0DBEF5}" type="slidenum">
              <a:rPr lang="en-US" smtClean="0"/>
              <a:t>8</a:t>
            </a:fld>
            <a:endParaRPr lang="en-US"/>
          </a:p>
        </p:txBody>
      </p:sp>
    </p:spTree>
    <p:extLst>
      <p:ext uri="{BB962C8B-B14F-4D97-AF65-F5344CB8AC3E}">
        <p14:creationId xmlns:p14="http://schemas.microsoft.com/office/powerpoint/2010/main" val="155986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My trusty assistant Bob and I will pass</a:t>
            </a:r>
            <a:r>
              <a:rPr lang="en-US" baseline="0" dirty="0" smtClean="0"/>
              <a:t> around puzzle pieces to each of you. You are trying to put the puzzle pieces together to compose a world map, like you see here. The trick is, you have to put together the puzzle silently. You can point to try and help each other, but no talking.</a:t>
            </a:r>
            <a:endParaRPr lang="en-US" dirty="0" smtClean="0"/>
          </a:p>
          <a:p>
            <a:endParaRPr lang="en-US" dirty="0"/>
          </a:p>
        </p:txBody>
      </p:sp>
      <p:sp>
        <p:nvSpPr>
          <p:cNvPr id="4" name="Slide Number Placeholder 3"/>
          <p:cNvSpPr>
            <a:spLocks noGrp="1"/>
          </p:cNvSpPr>
          <p:nvPr>
            <p:ph type="sldNum" sz="quarter" idx="10"/>
          </p:nvPr>
        </p:nvSpPr>
        <p:spPr/>
        <p:txBody>
          <a:bodyPr/>
          <a:lstStyle/>
          <a:p>
            <a:fld id="{DA1CAFF4-FD3F-954D-B359-71C2ED0DBEF5}" type="slidenum">
              <a:rPr lang="en-US" smtClean="0"/>
              <a:t>9</a:t>
            </a:fld>
            <a:endParaRPr lang="en-US"/>
          </a:p>
        </p:txBody>
      </p:sp>
    </p:spTree>
    <p:extLst>
      <p:ext uri="{BB962C8B-B14F-4D97-AF65-F5344CB8AC3E}">
        <p14:creationId xmlns:p14="http://schemas.microsoft.com/office/powerpoint/2010/main" val="2983803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Your puzzle should have come together to look something like this. What do you notice about plates themselves? (A: some are large some are small) What do you notice at</a:t>
            </a:r>
            <a:r>
              <a:rPr lang="en-US" baseline="0" dirty="0" smtClean="0"/>
              <a:t> plate boundaries? (A: earthquakes, volcanoes, mountains)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What do you notice specifically about Australia? (A: few earthquakes, volcanoes, etc., because no active tectonic boundaries in that area)</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How does that compare to South America? (A: lots of mountains, volcanoes, and earthquakes)</a:t>
            </a:r>
          </a:p>
          <a:p>
            <a:endParaRPr lang="en-US" dirty="0"/>
          </a:p>
        </p:txBody>
      </p:sp>
      <p:sp>
        <p:nvSpPr>
          <p:cNvPr id="4" name="Slide Number Placeholder 3"/>
          <p:cNvSpPr>
            <a:spLocks noGrp="1"/>
          </p:cNvSpPr>
          <p:nvPr>
            <p:ph type="sldNum" sz="quarter" idx="10"/>
          </p:nvPr>
        </p:nvSpPr>
        <p:spPr/>
        <p:txBody>
          <a:bodyPr/>
          <a:lstStyle/>
          <a:p>
            <a:fld id="{DA1CAFF4-FD3F-954D-B359-71C2ED0DBEF5}" type="slidenum">
              <a:rPr lang="en-US" smtClean="0"/>
              <a:t>10</a:t>
            </a:fld>
            <a:endParaRPr lang="en-US"/>
          </a:p>
        </p:txBody>
      </p:sp>
    </p:spTree>
    <p:extLst>
      <p:ext uri="{BB962C8B-B14F-4D97-AF65-F5344CB8AC3E}">
        <p14:creationId xmlns:p14="http://schemas.microsoft.com/office/powerpoint/2010/main" val="4020162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ds.iris.edu</a:t>
            </a:r>
            <a:r>
              <a:rPr lang="en-US" dirty="0" smtClean="0"/>
              <a:t>/</a:t>
            </a:r>
            <a:r>
              <a:rPr lang="en-US" dirty="0" err="1" smtClean="0"/>
              <a:t>ieb</a:t>
            </a:r>
            <a:r>
              <a:rPr lang="en-US" dirty="0" smtClean="0"/>
              <a:t> (At this point, take the</a:t>
            </a:r>
            <a:r>
              <a:rPr lang="en-US" baseline="0" dirty="0" smtClean="0"/>
              <a:t> participants to the website.)</a:t>
            </a:r>
            <a:endParaRPr lang="en-US" dirty="0" smtClean="0"/>
          </a:p>
          <a:p>
            <a:endParaRPr lang="en-US" dirty="0" smtClean="0"/>
          </a:p>
          <a:p>
            <a:r>
              <a:rPr lang="en-US" dirty="0" smtClean="0"/>
              <a:t>We can use the IRIS Earthquake Browser (IEB)</a:t>
            </a:r>
            <a:r>
              <a:rPr lang="en-US" baseline="0" dirty="0" smtClean="0"/>
              <a:t> and really begin to see what’s going on. We can even use it in 3D to visualize the earthquakes with depth.</a:t>
            </a:r>
            <a:endParaRPr lang="en-US" dirty="0" smtClean="0"/>
          </a:p>
        </p:txBody>
      </p:sp>
      <p:sp>
        <p:nvSpPr>
          <p:cNvPr id="4" name="Slide Number Placeholder 3"/>
          <p:cNvSpPr>
            <a:spLocks noGrp="1"/>
          </p:cNvSpPr>
          <p:nvPr>
            <p:ph type="sldNum" sz="quarter" idx="10"/>
          </p:nvPr>
        </p:nvSpPr>
        <p:spPr/>
        <p:txBody>
          <a:bodyPr/>
          <a:lstStyle/>
          <a:p>
            <a:fld id="{DA1CAFF4-FD3F-954D-B359-71C2ED0DBEF5}" type="slidenum">
              <a:rPr lang="en-US" smtClean="0"/>
              <a:t>11</a:t>
            </a:fld>
            <a:endParaRPr lang="en-US"/>
          </a:p>
        </p:txBody>
      </p:sp>
    </p:spTree>
    <p:extLst>
      <p:ext uri="{BB962C8B-B14F-4D97-AF65-F5344CB8AC3E}">
        <p14:creationId xmlns:p14="http://schemas.microsoft.com/office/powerpoint/2010/main" val="2347726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IRIS also puts out Recent Earthquake Teachable Moments, which are PPT</a:t>
            </a:r>
            <a:r>
              <a:rPr lang="en-US" baseline="0" dirty="0" smtClean="0">
                <a:latin typeface="Calibri" charset="0"/>
              </a:rPr>
              <a:t> slides, Ground Motion Visualizations (GMVs), etc. about recent M&gt;7.0 earthquakes. These teachable moments are put forth in a day or so following these earthquakes, and can be found on our website.</a:t>
            </a:r>
            <a:endParaRPr lang="en-US" dirty="0">
              <a:latin typeface="Calibri" charset="0"/>
            </a:endParaRPr>
          </a:p>
        </p:txBody>
      </p:sp>
      <p:sp>
        <p:nvSpPr>
          <p:cNvPr id="41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02756" indent="-270291" eaLnBrk="0" hangingPunct="0">
              <a:defRPr>
                <a:solidFill>
                  <a:schemeClr val="tx1"/>
                </a:solidFill>
                <a:latin typeface="Arial" charset="0"/>
                <a:ea typeface="Arial" charset="0"/>
                <a:cs typeface="Arial" charset="0"/>
              </a:defRPr>
            </a:lvl2pPr>
            <a:lvl3pPr marL="1081164" indent="-216233" eaLnBrk="0" hangingPunct="0">
              <a:defRPr>
                <a:solidFill>
                  <a:schemeClr val="tx1"/>
                </a:solidFill>
                <a:latin typeface="Arial" charset="0"/>
                <a:ea typeface="Arial" charset="0"/>
                <a:cs typeface="Arial" charset="0"/>
              </a:defRPr>
            </a:lvl3pPr>
            <a:lvl4pPr marL="1513629" indent="-216233" eaLnBrk="0" hangingPunct="0">
              <a:defRPr>
                <a:solidFill>
                  <a:schemeClr val="tx1"/>
                </a:solidFill>
                <a:latin typeface="Arial" charset="0"/>
                <a:ea typeface="Arial" charset="0"/>
                <a:cs typeface="Arial" charset="0"/>
              </a:defRPr>
            </a:lvl4pPr>
            <a:lvl5pPr marL="1946095" indent="-216233" eaLnBrk="0" hangingPunct="0">
              <a:defRPr>
                <a:solidFill>
                  <a:schemeClr val="tx1"/>
                </a:solidFill>
                <a:latin typeface="Arial" charset="0"/>
                <a:ea typeface="Arial" charset="0"/>
                <a:cs typeface="Arial" charset="0"/>
              </a:defRPr>
            </a:lvl5pPr>
            <a:lvl6pPr marL="2378560" indent="-216233" eaLnBrk="0" fontAlgn="base" hangingPunct="0">
              <a:spcBef>
                <a:spcPct val="0"/>
              </a:spcBef>
              <a:spcAft>
                <a:spcPct val="0"/>
              </a:spcAft>
              <a:defRPr>
                <a:solidFill>
                  <a:schemeClr val="tx1"/>
                </a:solidFill>
                <a:latin typeface="Arial" charset="0"/>
                <a:ea typeface="Arial" charset="0"/>
                <a:cs typeface="Arial" charset="0"/>
              </a:defRPr>
            </a:lvl6pPr>
            <a:lvl7pPr marL="2811026" indent="-216233" eaLnBrk="0" fontAlgn="base" hangingPunct="0">
              <a:spcBef>
                <a:spcPct val="0"/>
              </a:spcBef>
              <a:spcAft>
                <a:spcPct val="0"/>
              </a:spcAft>
              <a:defRPr>
                <a:solidFill>
                  <a:schemeClr val="tx1"/>
                </a:solidFill>
                <a:latin typeface="Arial" charset="0"/>
                <a:ea typeface="Arial" charset="0"/>
                <a:cs typeface="Arial" charset="0"/>
              </a:defRPr>
            </a:lvl7pPr>
            <a:lvl8pPr marL="3243491" indent="-216233" eaLnBrk="0" fontAlgn="base" hangingPunct="0">
              <a:spcBef>
                <a:spcPct val="0"/>
              </a:spcBef>
              <a:spcAft>
                <a:spcPct val="0"/>
              </a:spcAft>
              <a:defRPr>
                <a:solidFill>
                  <a:schemeClr val="tx1"/>
                </a:solidFill>
                <a:latin typeface="Arial" charset="0"/>
                <a:ea typeface="Arial" charset="0"/>
                <a:cs typeface="Arial" charset="0"/>
              </a:defRPr>
            </a:lvl8pPr>
            <a:lvl9pPr marL="3675957" indent="-216233"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3AB836F-706C-9349-B753-A059123A716C}" type="slidenum">
              <a:rPr lang="en-US">
                <a:solidFill>
                  <a:prstClr val="black"/>
                </a:solidFill>
                <a:latin typeface="Calibri" charset="0"/>
              </a:rPr>
              <a:pPr eaLnBrk="1" hangingPunct="1"/>
              <a:t>12</a:t>
            </a:fld>
            <a:endParaRPr lang="en-US">
              <a:solidFill>
                <a:prstClr val="black"/>
              </a:solidFill>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DA1CAFF4-FD3F-954D-B359-71C2ED0DBEF5}" type="slidenum">
              <a:rPr lang="en-US" smtClean="0"/>
              <a:t>13</a:t>
            </a:fld>
            <a:endParaRPr lang="en-US"/>
          </a:p>
        </p:txBody>
      </p:sp>
    </p:spTree>
    <p:extLst>
      <p:ext uri="{BB962C8B-B14F-4D97-AF65-F5344CB8AC3E}">
        <p14:creationId xmlns:p14="http://schemas.microsoft.com/office/powerpoint/2010/main" val="2347726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PPT_COVER.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45905"/>
          </a:xfrm>
          <a:prstGeom prst="rect">
            <a:avLst/>
          </a:prstGeom>
        </p:spPr>
      </p:pic>
      <p:sp>
        <p:nvSpPr>
          <p:cNvPr id="2" name="Title 1"/>
          <p:cNvSpPr>
            <a:spLocks noGrp="1"/>
          </p:cNvSpPr>
          <p:nvPr>
            <p:ph type="ctrTitle" hasCustomPrompt="1"/>
          </p:nvPr>
        </p:nvSpPr>
        <p:spPr>
          <a:xfrm>
            <a:off x="788987" y="228600"/>
            <a:ext cx="7772400" cy="1470025"/>
          </a:xfrm>
        </p:spPr>
        <p:txBody>
          <a:bodyPr>
            <a:normAutofit/>
          </a:bodyPr>
          <a:lstStyle>
            <a:lvl1pPr>
              <a:defRPr sz="4400" b="1" cap="none" spc="0" baseline="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Minion Pro"/>
                <a:cs typeface="Minion Pro"/>
              </a:defRPr>
            </a:lvl1pPr>
          </a:lstStyle>
          <a:p>
            <a:r>
              <a:rPr lang="en-US" dirty="0" smtClean="0"/>
              <a:t>Proposal Presentation Headline Text Here</a:t>
            </a:r>
            <a:endParaRPr lang="en-US" dirty="0"/>
          </a:p>
        </p:txBody>
      </p:sp>
      <p:sp>
        <p:nvSpPr>
          <p:cNvPr id="3" name="Subtitle 2"/>
          <p:cNvSpPr>
            <a:spLocks noGrp="1"/>
          </p:cNvSpPr>
          <p:nvPr>
            <p:ph type="subTitle" idx="1" hasCustomPrompt="1"/>
          </p:nvPr>
        </p:nvSpPr>
        <p:spPr>
          <a:xfrm>
            <a:off x="5397500" y="2381250"/>
            <a:ext cx="3444874" cy="3513135"/>
          </a:xfrm>
        </p:spPr>
        <p:txBody>
          <a:bodyPr>
            <a:normAutofit/>
          </a:bodyPr>
          <a:lstStyle>
            <a:lvl1pPr marL="0" indent="0" algn="l">
              <a:buNone/>
              <a:defRPr sz="3600"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Minion Pro"/>
                <a:cs typeface="Minion Pro"/>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Insert subhead text here, left alignment</a:t>
            </a:r>
            <a:endParaRPr lang="en-US" dirty="0"/>
          </a:p>
        </p:txBody>
      </p:sp>
      <p:sp>
        <p:nvSpPr>
          <p:cNvPr id="4" name="Date Placeholder 3"/>
          <p:cNvSpPr>
            <a:spLocks noGrp="1"/>
          </p:cNvSpPr>
          <p:nvPr>
            <p:ph type="dt" sz="half" idx="10"/>
          </p:nvPr>
        </p:nvSpPr>
        <p:spPr/>
        <p:txBody>
          <a:bodyPr/>
          <a:lstStyle/>
          <a:p>
            <a:fld id="{BD2086B4-21CC-F941-9B34-C21913DFD487}" type="datetime1">
              <a:rPr lang="en-US" smtClean="0">
                <a:solidFill>
                  <a:prstClr val="black">
                    <a:tint val="75000"/>
                  </a:prstClr>
                </a:solidFill>
                <a:latin typeface="Calibri"/>
              </a:rPr>
              <a:pPr/>
              <a:t>3/12/15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1F5A0A-F6FC-4FFD-9B49-0DA8697211D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7482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B2BC0465-2316-114E-A93D-FC845A5FFD0D}" type="datetimeFigureOut">
              <a:rPr lang="en-US"/>
              <a:pPr/>
              <a:t>3/12/15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1A9171FB-48F5-BE41-9ECE-7376384DAE64}" type="slidenum">
              <a:rPr lang="en-US"/>
              <a:pPr/>
              <a:t>‹#›</a:t>
            </a:fld>
            <a:endParaRPr lang="en-US"/>
          </a:p>
        </p:txBody>
      </p:sp>
    </p:spTree>
    <p:extLst>
      <p:ext uri="{BB962C8B-B14F-4D97-AF65-F5344CB8AC3E}">
        <p14:creationId xmlns:p14="http://schemas.microsoft.com/office/powerpoint/2010/main" val="2015171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2A21DD19-F204-7D49-A059-7E403C578327}" type="datetimeFigureOut">
              <a:rPr lang="en-US"/>
              <a:pPr/>
              <a:t>3/12/15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318BB194-0201-9C4F-9A38-BB84B13E7B98}" type="slidenum">
              <a:rPr lang="en-US"/>
              <a:pPr/>
              <a:t>‹#›</a:t>
            </a:fld>
            <a:endParaRPr lang="en-US"/>
          </a:p>
        </p:txBody>
      </p:sp>
    </p:spTree>
    <p:extLst>
      <p:ext uri="{BB962C8B-B14F-4D97-AF65-F5344CB8AC3E}">
        <p14:creationId xmlns:p14="http://schemas.microsoft.com/office/powerpoint/2010/main" val="5608251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77B758F-416B-9E4F-B3B6-AB94303E11BA}" type="datetimeFigureOut">
              <a:rPr lang="en-US"/>
              <a:pPr/>
              <a:t>3/12/15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D499F09C-EE22-234F-851B-E20560E5BFC8}" type="slidenum">
              <a:rPr lang="en-US"/>
              <a:pPr/>
              <a:t>‹#›</a:t>
            </a:fld>
            <a:endParaRPr lang="en-US"/>
          </a:p>
        </p:txBody>
      </p:sp>
    </p:spTree>
    <p:extLst>
      <p:ext uri="{BB962C8B-B14F-4D97-AF65-F5344CB8AC3E}">
        <p14:creationId xmlns:p14="http://schemas.microsoft.com/office/powerpoint/2010/main" val="1631416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CBF91D8-D9A0-3644-A039-1111300E8826}" type="datetimeFigureOut">
              <a:rPr lang="en-US"/>
              <a:pPr/>
              <a:t>3/12/15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C1B0B617-9BAF-2144-8A09-8CCF7E877E78}" type="slidenum">
              <a:rPr lang="en-US"/>
              <a:pPr/>
              <a:t>‹#›</a:t>
            </a:fld>
            <a:endParaRPr lang="en-US"/>
          </a:p>
        </p:txBody>
      </p:sp>
    </p:spTree>
    <p:extLst>
      <p:ext uri="{BB962C8B-B14F-4D97-AF65-F5344CB8AC3E}">
        <p14:creationId xmlns:p14="http://schemas.microsoft.com/office/powerpoint/2010/main" val="2474610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9" name="Picture 8" descr="Inside3-PLAI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160155" cy="6858000"/>
          </a:xfrm>
          <a:prstGeom prst="rect">
            <a:avLst/>
          </a:prstGeom>
        </p:spPr>
      </p:pic>
      <p:sp>
        <p:nvSpPr>
          <p:cNvPr id="2" name="Title 1"/>
          <p:cNvSpPr>
            <a:spLocks noGrp="1"/>
          </p:cNvSpPr>
          <p:nvPr>
            <p:ph type="title"/>
          </p:nvPr>
        </p:nvSpPr>
        <p:spPr>
          <a:xfrm>
            <a:off x="825500" y="-19050"/>
            <a:ext cx="7953375" cy="947737"/>
          </a:xfrm>
        </p:spPr>
        <p:txBody>
          <a:bodyPr/>
          <a:lstStyle>
            <a:lvl1pPr>
              <a:defRPr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Minion Pro"/>
                <a:cs typeface="Minion Pro"/>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FFFFFF"/>
                </a:solidFill>
                <a:latin typeface="Minion Pro"/>
                <a:cs typeface="Minion Pro"/>
              </a:defRPr>
            </a:lvl1pPr>
            <a:lvl2pPr>
              <a:defRPr>
                <a:solidFill>
                  <a:srgbClr val="FFFFFF"/>
                </a:solidFill>
                <a:latin typeface="Minion Pro"/>
                <a:cs typeface="Minion Pro"/>
              </a:defRPr>
            </a:lvl2pPr>
            <a:lvl3pPr>
              <a:defRPr>
                <a:solidFill>
                  <a:srgbClr val="FFFFFF"/>
                </a:solidFill>
                <a:latin typeface="Minion Pro"/>
                <a:cs typeface="Minion Pro"/>
              </a:defRPr>
            </a:lvl3pPr>
            <a:lvl4pPr>
              <a:defRPr>
                <a:solidFill>
                  <a:srgbClr val="FFFFFF"/>
                </a:solidFill>
                <a:latin typeface="Minion Pro"/>
                <a:cs typeface="Minion Pro"/>
              </a:defRPr>
            </a:lvl4pPr>
            <a:lvl5pPr>
              <a:defRPr>
                <a:solidFill>
                  <a:srgbClr val="FFFFFF"/>
                </a:solidFill>
                <a:latin typeface="Minion Pro"/>
                <a:cs typeface="Minion P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2BE0DE9E-268F-0748-99E4-7610C94A8244}" type="datetime1">
              <a:rPr lang="en-US" smtClean="0">
                <a:solidFill>
                  <a:prstClr val="black">
                    <a:tint val="75000"/>
                  </a:prstClr>
                </a:solidFill>
                <a:latin typeface="Calibri"/>
              </a:rPr>
              <a:pPr/>
              <a:t>3/12/15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1F5A0A-F6FC-4FFD-9B49-0DA8697211D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0861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74736D20-1B1D-2D44-9240-8B6B2B358D1F}" type="datetimeFigureOut">
              <a:rPr lang="en-US"/>
              <a:pPr/>
              <a:t>3/12/15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2A6F9AAB-FCE7-BC46-9AE9-2EC72CB96EAA}" type="slidenum">
              <a:rPr lang="en-US"/>
              <a:pPr/>
              <a:t>‹#›</a:t>
            </a:fld>
            <a:endParaRPr lang="en-US"/>
          </a:p>
        </p:txBody>
      </p:sp>
    </p:spTree>
    <p:extLst>
      <p:ext uri="{BB962C8B-B14F-4D97-AF65-F5344CB8AC3E}">
        <p14:creationId xmlns:p14="http://schemas.microsoft.com/office/powerpoint/2010/main" val="2296421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32CF19C-828F-864C-81DE-3AAFF2823A27}" type="datetimeFigureOut">
              <a:rPr lang="en-US"/>
              <a:pPr/>
              <a:t>3/12/15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B9EECBF5-24C3-744F-AB83-14F80F52F6D4}" type="slidenum">
              <a:rPr lang="en-US"/>
              <a:pPr/>
              <a:t>‹#›</a:t>
            </a:fld>
            <a:endParaRPr lang="en-US"/>
          </a:p>
        </p:txBody>
      </p:sp>
    </p:spTree>
    <p:extLst>
      <p:ext uri="{BB962C8B-B14F-4D97-AF65-F5344CB8AC3E}">
        <p14:creationId xmlns:p14="http://schemas.microsoft.com/office/powerpoint/2010/main" val="471586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A63E8FEB-DD31-4341-B201-DA479D10B162}" type="datetimeFigureOut">
              <a:rPr lang="en-US"/>
              <a:pPr/>
              <a:t>3/12/15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ABDF738-87E2-8D4A-9094-645C5FEFAB82}" type="slidenum">
              <a:rPr lang="en-US"/>
              <a:pPr/>
              <a:t>‹#›</a:t>
            </a:fld>
            <a:endParaRPr lang="en-US"/>
          </a:p>
        </p:txBody>
      </p:sp>
    </p:spTree>
    <p:extLst>
      <p:ext uri="{BB962C8B-B14F-4D97-AF65-F5344CB8AC3E}">
        <p14:creationId xmlns:p14="http://schemas.microsoft.com/office/powerpoint/2010/main" val="3182486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02E60E28-970E-EE41-8DF8-24FA7A3BCFDE}" type="datetimeFigureOut">
              <a:rPr lang="en-US"/>
              <a:pPr/>
              <a:t>3/12/15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4020B020-5E58-B046-A36F-28D5398A4E6F}" type="slidenum">
              <a:rPr lang="en-US"/>
              <a:pPr/>
              <a:t>‹#›</a:t>
            </a:fld>
            <a:endParaRPr lang="en-US"/>
          </a:p>
        </p:txBody>
      </p:sp>
    </p:spTree>
    <p:extLst>
      <p:ext uri="{BB962C8B-B14F-4D97-AF65-F5344CB8AC3E}">
        <p14:creationId xmlns:p14="http://schemas.microsoft.com/office/powerpoint/2010/main" val="1138660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8B58C406-EEC9-3D41-AA12-EE7893F3DF4C}" type="datetimeFigureOut">
              <a:rPr lang="en-US"/>
              <a:pPr/>
              <a:t>3/12/15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747F329E-351A-D042-A5F1-292271EE807F}" type="slidenum">
              <a:rPr lang="en-US"/>
              <a:pPr/>
              <a:t>‹#›</a:t>
            </a:fld>
            <a:endParaRPr lang="en-US"/>
          </a:p>
        </p:txBody>
      </p:sp>
    </p:spTree>
    <p:extLst>
      <p:ext uri="{BB962C8B-B14F-4D97-AF65-F5344CB8AC3E}">
        <p14:creationId xmlns:p14="http://schemas.microsoft.com/office/powerpoint/2010/main" val="1353712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4C8C29C8-0037-7B49-B443-F823D5915A50}" type="datetimeFigureOut">
              <a:rPr lang="en-US"/>
              <a:pPr/>
              <a:t>3/12/15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67B7CFA7-55CD-AD4D-8411-8CF39B47F37C}" type="slidenum">
              <a:rPr lang="en-US"/>
              <a:pPr/>
              <a:t>‹#›</a:t>
            </a:fld>
            <a:endParaRPr lang="en-US"/>
          </a:p>
        </p:txBody>
      </p:sp>
    </p:spTree>
    <p:extLst>
      <p:ext uri="{BB962C8B-B14F-4D97-AF65-F5344CB8AC3E}">
        <p14:creationId xmlns:p14="http://schemas.microsoft.com/office/powerpoint/2010/main" val="2280216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2B7699B5-67FD-3D45-AB95-902150445D99}" type="datetimeFigureOut">
              <a:rPr lang="en-US"/>
              <a:pPr/>
              <a:t>3/12/15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BBB4043D-CC33-7643-89A6-1D0D707CB408}" type="slidenum">
              <a:rPr lang="en-US"/>
              <a:pPr/>
              <a:t>‹#›</a:t>
            </a:fld>
            <a:endParaRPr lang="en-US"/>
          </a:p>
        </p:txBody>
      </p:sp>
    </p:spTree>
    <p:extLst>
      <p:ext uri="{BB962C8B-B14F-4D97-AF65-F5344CB8AC3E}">
        <p14:creationId xmlns:p14="http://schemas.microsoft.com/office/powerpoint/2010/main" val="512101822"/>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3.xml"/><Relationship Id="rId12" Type="http://schemas.openxmlformats.org/officeDocument/2006/relationships/theme" Target="../theme/theme2.xml"/><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 Id="rId9" Type="http://schemas.openxmlformats.org/officeDocument/2006/relationships/slideLayout" Target="../slideLayouts/slideLayout11.xml"/><Relationship Id="rId10"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A9AC976-AFD0-0543-BC76-4D36F77B1F95}" type="datetime1">
              <a:rPr lang="en-US" smtClean="0">
                <a:solidFill>
                  <a:prstClr val="black">
                    <a:tint val="75000"/>
                  </a:prstClr>
                </a:solidFill>
                <a:latin typeface="Calibri"/>
              </a:rPr>
              <a:pPr defTabSz="914400"/>
              <a:t>3/12/15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C1F5A0A-F6FC-4FFD-9B49-0DA8697211D9}"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2389145465"/>
      </p:ext>
    </p:extLst>
  </p:cSld>
  <p:clrMap bg1="lt1" tx1="dk1" bg2="lt2" tx2="dk2" accent1="accent1" accent2="accent2" accent3="accent3" accent4="accent4" accent5="accent5" accent6="accent6" hlink="hlink" folHlink="folHlink"/>
  <p:sldLayoutIdLst>
    <p:sldLayoutId id="2147483661" r:id="rId1"/>
    <p:sldLayoutId id="2147483662" r:id="rId2"/>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914400" fontAlgn="base">
              <a:spcBef>
                <a:spcPct val="0"/>
              </a:spcBef>
              <a:spcAft>
                <a:spcPct val="0"/>
              </a:spcAft>
            </a:pPr>
            <a:fld id="{5D7D5718-ECB3-1E42-BCB9-6A6FB2CC91A9}" type="datetimeFigureOut">
              <a:rPr lang="en-US">
                <a:ea typeface="ＭＳ Ｐゴシック" charset="0"/>
                <a:cs typeface="Arial" charset="0"/>
              </a:rPr>
              <a:pPr defTabSz="914400" fontAlgn="base">
                <a:spcBef>
                  <a:spcPct val="0"/>
                </a:spcBef>
                <a:spcAft>
                  <a:spcPct val="0"/>
                </a:spcAft>
              </a:pPr>
              <a:t>3/12/15</a:t>
            </a:fld>
            <a:endParaRPr lang="en-US">
              <a:ea typeface="ＭＳ Ｐゴシック"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914400" fontAlgn="base">
              <a:spcBef>
                <a:spcPct val="0"/>
              </a:spcBef>
              <a:spcAft>
                <a:spcPct val="0"/>
              </a:spcAft>
            </a:pPr>
            <a:fld id="{ED795D65-AA05-594F-A48A-09DE3829CD49}" type="slidenum">
              <a:rPr lang="en-US">
                <a:ea typeface="ＭＳ Ｐゴシック" charset="0"/>
                <a:cs typeface="Arial" charset="0"/>
              </a:rPr>
              <a:pPr defTabSz="914400" fontAlgn="base">
                <a:spcBef>
                  <a:spcPct val="0"/>
                </a:spcBef>
                <a:spcAft>
                  <a:spcPct val="0"/>
                </a:spcAft>
              </a:pPr>
              <a:t>‹#›</a:t>
            </a:fld>
            <a:endParaRPr lang="en-US">
              <a:ea typeface="ＭＳ Ｐゴシック" charset="0"/>
              <a:cs typeface="Arial" charset="0"/>
            </a:endParaRPr>
          </a:p>
        </p:txBody>
      </p:sp>
    </p:spTree>
    <p:extLst>
      <p:ext uri="{BB962C8B-B14F-4D97-AF65-F5344CB8AC3E}">
        <p14:creationId xmlns:p14="http://schemas.microsoft.com/office/powerpoint/2010/main" val="257300444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jpeg"/><Relationship Id="rId6" Type="http://schemas.openxmlformats.org/officeDocument/2006/relationships/image" Target="../media/image21.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22.png"/><Relationship Id="rId1" Type="http://schemas.microsoft.com/office/2007/relationships/media" Target="../media/media1.mp4"/><Relationship Id="rId2" Type="http://schemas.openxmlformats.org/officeDocument/2006/relationships/video" Target="../media/media1.mp4"/></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23.png"/><Relationship Id="rId1" Type="http://schemas.microsoft.com/office/2007/relationships/media" Target="../media/media2.mp4"/><Relationship Id="rId2" Type="http://schemas.openxmlformats.org/officeDocument/2006/relationships/video" Target="../media/media2.mp4"/></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5.xml"/><Relationship Id="rId5" Type="http://schemas.openxmlformats.org/officeDocument/2006/relationships/image" Target="../media/image30.png"/><Relationship Id="rId1" Type="http://schemas.microsoft.com/office/2007/relationships/media" Target="file://localhost/Users/sumy/Dropbox/EPO/NATW/AOTM_09_01_Divergent_480.mov" TargetMode="External"/><Relationship Id="rId2" Type="http://schemas.openxmlformats.org/officeDocument/2006/relationships/video" Target="file://localhost/Users/sumy/Dropbox/EPO/NATW/AOTM_09_01_Divergent_480.mov"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6.xml"/><Relationship Id="rId5" Type="http://schemas.openxmlformats.org/officeDocument/2006/relationships/image" Target="../media/image31.png"/><Relationship Id="rId1" Type="http://schemas.microsoft.com/office/2007/relationships/media" Target="file://localhost/Users/sumy/Dropbox/EPO/NATW/AOTM_09_01_Convergent%23952A7D.qt" TargetMode="External"/><Relationship Id="rId2" Type="http://schemas.openxmlformats.org/officeDocument/2006/relationships/video" Target="file://localhost/Users/sumy/Dropbox/EPO/NATW/AOTM_09_01_Convergent%23952A7D.qt"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7.xml"/><Relationship Id="rId5" Type="http://schemas.openxmlformats.org/officeDocument/2006/relationships/image" Target="../media/image32.png"/><Relationship Id="rId1" Type="http://schemas.microsoft.com/office/2007/relationships/media" Target="file://localhost/Users/sumy/Dropbox/EPO/NATW/Strike-slip-fault320.mov.qt" TargetMode="External"/><Relationship Id="rId2" Type="http://schemas.openxmlformats.org/officeDocument/2006/relationships/video" Target="file://localhost/Users/sumy/Dropbox/EPO/NATW/Strike-slip-fault320.mov.qt"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8.xml"/><Relationship Id="rId5" Type="http://schemas.openxmlformats.org/officeDocument/2006/relationships/image" Target="../media/image34.png"/><Relationship Id="rId1" Type="http://schemas.microsoft.com/office/2007/relationships/media" Target="../media/media3.mov"/><Relationship Id="rId2" Type="http://schemas.openxmlformats.org/officeDocument/2006/relationships/video" Target="../media/media3.mov"/></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0.png"/><Relationship Id="rId5" Type="http://schemas.openxmlformats.org/officeDocument/2006/relationships/image" Target="../media/image11.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jpe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8987" y="373092"/>
            <a:ext cx="7772400" cy="1470025"/>
          </a:xfrm>
        </p:spPr>
        <p:txBody>
          <a:bodyPr>
            <a:noAutofit/>
          </a:bodyPr>
          <a:lstStyle/>
          <a:p>
            <a:r>
              <a:rPr lang="en-US" sz="5000" dirty="0" smtClean="0">
                <a:latin typeface="+mj-lt"/>
              </a:rPr>
              <a:t>IRIS Resources</a:t>
            </a:r>
            <a:endParaRPr lang="en-US" sz="5000" dirty="0">
              <a:latin typeface="+mj-lt"/>
            </a:endParaRPr>
          </a:p>
        </p:txBody>
      </p:sp>
      <p:sp>
        <p:nvSpPr>
          <p:cNvPr id="3" name="Subtitle 2"/>
          <p:cNvSpPr>
            <a:spLocks noGrp="1"/>
          </p:cNvSpPr>
          <p:nvPr>
            <p:ph type="subTitle" idx="1"/>
          </p:nvPr>
        </p:nvSpPr>
        <p:spPr>
          <a:xfrm>
            <a:off x="4913606" y="3506512"/>
            <a:ext cx="4114778" cy="1871031"/>
          </a:xfrm>
        </p:spPr>
        <p:txBody>
          <a:bodyPr>
            <a:normAutofit/>
          </a:bodyPr>
          <a:lstStyle/>
          <a:p>
            <a:pPr algn="r">
              <a:spcBef>
                <a:spcPts val="0"/>
              </a:spcBef>
            </a:pPr>
            <a:r>
              <a:rPr lang="en-US" sz="2800" dirty="0" smtClean="0">
                <a:latin typeface="+mn-lt"/>
              </a:rPr>
              <a:t>Danielle </a:t>
            </a:r>
            <a:r>
              <a:rPr lang="en-US" sz="2800" dirty="0" smtClean="0">
                <a:latin typeface="+mn-lt"/>
              </a:rPr>
              <a:t>Sumy, PhD</a:t>
            </a:r>
            <a:endParaRPr lang="en-US" sz="2800" dirty="0" smtClean="0">
              <a:latin typeface="+mn-lt"/>
            </a:endParaRPr>
          </a:p>
          <a:p>
            <a:pPr algn="r">
              <a:spcBef>
                <a:spcPts val="0"/>
              </a:spcBef>
            </a:pPr>
            <a:endParaRPr lang="en-US" sz="2800" i="1" dirty="0" smtClean="0">
              <a:solidFill>
                <a:schemeClr val="bg1"/>
              </a:solidFill>
              <a:latin typeface="+mn-lt"/>
            </a:endParaRPr>
          </a:p>
          <a:p>
            <a:pPr algn="r">
              <a:spcBef>
                <a:spcPts val="0"/>
              </a:spcBef>
            </a:pPr>
            <a:r>
              <a:rPr lang="en-US" sz="2000" i="1" dirty="0" smtClean="0">
                <a:solidFill>
                  <a:schemeClr val="bg1"/>
                </a:solidFill>
                <a:latin typeface="+mn-lt"/>
              </a:rPr>
              <a:t>Native American Teacher Workshop</a:t>
            </a:r>
            <a:endParaRPr lang="en-US" sz="2000" i="1" dirty="0">
              <a:solidFill>
                <a:schemeClr val="bg1"/>
              </a:solidFill>
              <a:latin typeface="+mn-lt"/>
            </a:endParaRPr>
          </a:p>
          <a:p>
            <a:pPr algn="r">
              <a:spcBef>
                <a:spcPts val="0"/>
              </a:spcBef>
            </a:pPr>
            <a:r>
              <a:rPr lang="en-US" sz="2000" i="1" dirty="0">
                <a:solidFill>
                  <a:schemeClr val="bg1"/>
                </a:solidFill>
                <a:latin typeface="+mn-lt"/>
              </a:rPr>
              <a:t>March </a:t>
            </a:r>
            <a:r>
              <a:rPr lang="en-US" sz="2000" i="1" dirty="0" smtClean="0">
                <a:solidFill>
                  <a:schemeClr val="bg1"/>
                </a:solidFill>
                <a:latin typeface="+mn-lt"/>
              </a:rPr>
              <a:t>14-16</a:t>
            </a:r>
            <a:r>
              <a:rPr lang="en-US" sz="2000" i="1" dirty="0" smtClean="0">
                <a:solidFill>
                  <a:schemeClr val="bg1"/>
                </a:solidFill>
                <a:latin typeface="+mn-lt"/>
              </a:rPr>
              <a:t>, </a:t>
            </a:r>
            <a:r>
              <a:rPr lang="en-US" sz="2000" i="1" dirty="0" smtClean="0">
                <a:solidFill>
                  <a:schemeClr val="bg1"/>
                </a:solidFill>
                <a:latin typeface="+mn-lt"/>
              </a:rPr>
              <a:t>2015</a:t>
            </a:r>
            <a:endParaRPr lang="en-US" sz="2000" i="1" dirty="0">
              <a:solidFill>
                <a:schemeClr val="bg1"/>
              </a:solidFill>
              <a:latin typeface="+mn-lt"/>
            </a:endParaRPr>
          </a:p>
        </p:txBody>
      </p:sp>
    </p:spTree>
    <p:extLst>
      <p:ext uri="{BB962C8B-B14F-4D97-AF65-F5344CB8AC3E}">
        <p14:creationId xmlns:p14="http://schemas.microsoft.com/office/powerpoint/2010/main" val="426037508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48" y="588679"/>
            <a:ext cx="9144000"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2701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a:cs typeface="Calibri"/>
              </a:rPr>
              <a:t>IRIS Earthquake Browser (IEB)</a:t>
            </a:r>
            <a:endParaRPr lang="en-US" dirty="0">
              <a:latin typeface="Calibri"/>
              <a:cs typeface="Calibri"/>
            </a:endParaRPr>
          </a:p>
        </p:txBody>
      </p:sp>
      <p:pic>
        <p:nvPicPr>
          <p:cNvPr id="4" name="Picture 3"/>
          <p:cNvPicPr>
            <a:picLocks noChangeAspect="1"/>
          </p:cNvPicPr>
          <p:nvPr/>
        </p:nvPicPr>
        <p:blipFill>
          <a:blip r:embed="rId3"/>
          <a:stretch>
            <a:fillRect/>
          </a:stretch>
        </p:blipFill>
        <p:spPr>
          <a:xfrm>
            <a:off x="0" y="1038132"/>
            <a:ext cx="9144000" cy="5709424"/>
          </a:xfrm>
          <a:prstGeom prst="rect">
            <a:avLst/>
          </a:prstGeom>
        </p:spPr>
      </p:pic>
    </p:spTree>
    <p:extLst>
      <p:ext uri="{BB962C8B-B14F-4D97-AF65-F5344CB8AC3E}">
        <p14:creationId xmlns:p14="http://schemas.microsoft.com/office/powerpoint/2010/main" val="339985588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231900" y="-3175"/>
            <a:ext cx="7899400" cy="762000"/>
          </a:xfrm>
          <a:prstGeom prst="rect">
            <a:avLst/>
          </a:prstGeom>
        </p:spPr>
        <p:txBody>
          <a:bodyPr anchor="ctr">
            <a:normAutofit fontScale="82500" lnSpcReduction="20000"/>
          </a:bodyPr>
          <a:lstStyle/>
          <a:p>
            <a:pPr defTabSz="914400">
              <a:spcBef>
                <a:spcPct val="0"/>
              </a:spcBef>
              <a:defRPr/>
            </a:pPr>
            <a:r>
              <a:rPr lang="en-US" sz="2000" b="1" dirty="0">
                <a:solidFill>
                  <a:srgbClr val="1F497D">
                    <a:satMod val="130000"/>
                  </a:srgbClr>
                </a:solidFill>
                <a:effectLst>
                  <a:outerShdw blurRad="50000" dist="30000" dir="5400000" algn="tl" rotWithShape="0">
                    <a:srgbClr val="000000">
                      <a:alpha val="30000"/>
                    </a:srgbClr>
                  </a:outerShdw>
                </a:effectLst>
                <a:latin typeface="Calibri"/>
                <a:ea typeface="ＭＳ Ｐゴシック" charset="0"/>
                <a:cs typeface="Arial" charset="0"/>
              </a:rPr>
              <a:t/>
            </a:r>
            <a:br>
              <a:rPr lang="en-US" sz="2000" b="1" dirty="0">
                <a:solidFill>
                  <a:srgbClr val="1F497D">
                    <a:satMod val="130000"/>
                  </a:srgbClr>
                </a:solidFill>
                <a:effectLst>
                  <a:outerShdw blurRad="50000" dist="30000" dir="5400000" algn="tl" rotWithShape="0">
                    <a:srgbClr val="000000">
                      <a:alpha val="30000"/>
                    </a:srgbClr>
                  </a:outerShdw>
                </a:effectLst>
                <a:latin typeface="Calibri"/>
                <a:ea typeface="ＭＳ Ｐゴシック" charset="0"/>
                <a:cs typeface="Arial" charset="0"/>
              </a:rPr>
            </a:br>
            <a:r>
              <a:rPr lang="en-US" sz="2400" b="1" dirty="0">
                <a:solidFill>
                  <a:srgbClr val="1F497D">
                    <a:satMod val="130000"/>
                  </a:srgbClr>
                </a:solidFill>
                <a:effectLst>
                  <a:outerShdw blurRad="50000" dist="30000" dir="5400000" algn="tl" rotWithShape="0">
                    <a:srgbClr val="000000">
                      <a:alpha val="30000"/>
                    </a:srgbClr>
                  </a:outerShdw>
                </a:effectLst>
                <a:latin typeface="Arial" pitchFamily="34" charset="0"/>
                <a:ea typeface="ＭＳ Ｐゴシック" charset="0"/>
                <a:cs typeface="Arial" pitchFamily="34" charset="0"/>
              </a:rPr>
              <a:t>Magnitude 8.8 OFFSHORE MAULE, CHILE</a:t>
            </a:r>
            <a:r>
              <a:rPr lang="en-US" sz="4300" b="1" dirty="0">
                <a:solidFill>
                  <a:srgbClr val="1F497D">
                    <a:satMod val="130000"/>
                  </a:srgbClr>
                </a:solidFill>
                <a:effectLst>
                  <a:outerShdw blurRad="50000" dist="30000" dir="5400000" algn="tl" rotWithShape="0">
                    <a:srgbClr val="000000">
                      <a:alpha val="30000"/>
                    </a:srgbClr>
                  </a:outerShdw>
                </a:effectLst>
                <a:latin typeface="Arial" pitchFamily="34" charset="0"/>
                <a:ea typeface="ＭＳ Ｐゴシック" charset="0"/>
                <a:cs typeface="Arial" pitchFamily="34" charset="0"/>
              </a:rPr>
              <a:t/>
            </a:r>
            <a:br>
              <a:rPr lang="en-US" sz="4300" b="1" dirty="0">
                <a:solidFill>
                  <a:srgbClr val="1F497D">
                    <a:satMod val="130000"/>
                  </a:srgbClr>
                </a:solidFill>
                <a:effectLst>
                  <a:outerShdw blurRad="50000" dist="30000" dir="5400000" algn="tl" rotWithShape="0">
                    <a:srgbClr val="000000">
                      <a:alpha val="30000"/>
                    </a:srgbClr>
                  </a:outerShdw>
                </a:effectLst>
                <a:latin typeface="Arial" pitchFamily="34" charset="0"/>
                <a:ea typeface="ＭＳ Ｐゴシック" charset="0"/>
                <a:cs typeface="Arial" pitchFamily="34" charset="0"/>
              </a:rPr>
            </a:br>
            <a:r>
              <a:rPr lang="en-US" b="1" dirty="0">
                <a:solidFill>
                  <a:srgbClr val="1F497D">
                    <a:satMod val="130000"/>
                  </a:srgbClr>
                </a:solidFill>
                <a:effectLst>
                  <a:outerShdw blurRad="50000" dist="30000" dir="5400000" algn="tl" rotWithShape="0">
                    <a:srgbClr val="000000">
                      <a:alpha val="30000"/>
                    </a:srgbClr>
                  </a:outerShdw>
                </a:effectLst>
                <a:latin typeface="Arial" pitchFamily="34" charset="0"/>
                <a:ea typeface="ＭＳ Ｐゴシック" charset="0"/>
                <a:cs typeface="Arial" pitchFamily="34" charset="0"/>
              </a:rPr>
              <a:t>Saturday,  February 27, 2010 at 06:34:17 UTC </a:t>
            </a:r>
            <a:endParaRPr lang="en-US" dirty="0">
              <a:solidFill>
                <a:srgbClr val="1F497D">
                  <a:satMod val="130000"/>
                </a:srgbClr>
              </a:solidFill>
              <a:effectLst>
                <a:outerShdw blurRad="50000" dist="30000" dir="5400000" algn="tl" rotWithShape="0">
                  <a:srgbClr val="000000">
                    <a:alpha val="30000"/>
                  </a:srgbClr>
                </a:outerShdw>
              </a:effectLst>
              <a:latin typeface="Arial" pitchFamily="34" charset="0"/>
              <a:ea typeface="ＭＳ Ｐゴシック" charset="0"/>
              <a:cs typeface="Arial" pitchFamily="34" charset="0"/>
            </a:endParaRPr>
          </a:p>
        </p:txBody>
      </p:sp>
      <p:sp>
        <p:nvSpPr>
          <p:cNvPr id="2051" name="TextBox 7"/>
          <p:cNvSpPr txBox="1">
            <a:spLocks noChangeArrowheads="1"/>
          </p:cNvSpPr>
          <p:nvPr/>
        </p:nvSpPr>
        <p:spPr bwMode="auto">
          <a:xfrm>
            <a:off x="279400" y="939800"/>
            <a:ext cx="8331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z="1600">
                <a:solidFill>
                  <a:prstClr val="black"/>
                </a:solidFill>
              </a:rPr>
              <a:t>A great 8.8-magnitude struck central Chile early Saturday. The quake hit 200 miles (325 kilometers) southwest of the capital Santiago.  The epicenter was just 70 miles (115 kilometers) from Concepcion, Chile's second-largest city.</a:t>
            </a:r>
          </a:p>
          <a:p>
            <a:pPr defTabSz="914400" eaLnBrk="1" fontAlgn="base" hangingPunct="1">
              <a:spcBef>
                <a:spcPct val="0"/>
              </a:spcBef>
              <a:spcAft>
                <a:spcPct val="0"/>
              </a:spcAft>
            </a:pPr>
            <a:endParaRPr lang="en-US" sz="1600">
              <a:solidFill>
                <a:prstClr val="black"/>
              </a:solidFill>
            </a:endParaRPr>
          </a:p>
          <a:p>
            <a:pPr defTabSz="914400" eaLnBrk="1" fontAlgn="base" hangingPunct="1">
              <a:spcBef>
                <a:spcPct val="0"/>
              </a:spcBef>
              <a:spcAft>
                <a:spcPct val="0"/>
              </a:spcAft>
            </a:pPr>
            <a:endParaRPr lang="en-US" sz="1600">
              <a:solidFill>
                <a:prstClr val="black"/>
              </a:solidFill>
            </a:endParaRPr>
          </a:p>
        </p:txBody>
      </p:sp>
      <p:sp>
        <p:nvSpPr>
          <p:cNvPr id="2052" name="TextBox 8"/>
          <p:cNvSpPr txBox="1">
            <a:spLocks noChangeArrowheads="1"/>
          </p:cNvSpPr>
          <p:nvPr/>
        </p:nvSpPr>
        <p:spPr bwMode="auto">
          <a:xfrm>
            <a:off x="3733800" y="6400800"/>
            <a:ext cx="2514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z="1400">
                <a:solidFill>
                  <a:prstClr val="black"/>
                </a:solidFill>
              </a:rPr>
              <a:t>AP Photo/David Lillo</a:t>
            </a:r>
          </a:p>
        </p:txBody>
      </p:sp>
      <p:sp>
        <p:nvSpPr>
          <p:cNvPr id="2053" name="TextBox 10"/>
          <p:cNvSpPr txBox="1">
            <a:spLocks noChangeArrowheads="1"/>
          </p:cNvSpPr>
          <p:nvPr/>
        </p:nvSpPr>
        <p:spPr bwMode="auto">
          <a:xfrm>
            <a:off x="3733800" y="4292600"/>
            <a:ext cx="24384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400" eaLnBrk="1" fontAlgn="base" hangingPunct="1">
              <a:spcBef>
                <a:spcPct val="0"/>
              </a:spcBef>
              <a:spcAft>
                <a:spcPct val="0"/>
              </a:spcAft>
            </a:pPr>
            <a:r>
              <a:rPr lang="en-US" sz="1400">
                <a:solidFill>
                  <a:prstClr val="black"/>
                </a:solidFill>
              </a:rPr>
              <a:t>Vehicles that were driving along a highway that collapsed during the earthquake near Santiago are seen overturned on the asphalt Saturday Feb. 27, 2010 after an 8.8-magnitude earthquake struck central Chile early Saturday.</a:t>
            </a:r>
            <a:endParaRPr lang="en-US">
              <a:solidFill>
                <a:prstClr val="black"/>
              </a:solidFill>
            </a:endParaRPr>
          </a:p>
        </p:txBody>
      </p:sp>
      <p:pic>
        <p:nvPicPr>
          <p:cNvPr id="2054" name="Picture 10" descr="glob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057400"/>
            <a:ext cx="139065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12" descr="locationchile.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50038" y="1676400"/>
            <a:ext cx="2274887"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1" descr="AP100226170080.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9413" y="1895475"/>
            <a:ext cx="3276600"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0"/>
            <a:ext cx="152400" cy="6858000"/>
          </a:xfrm>
          <a:prstGeom prst="rect">
            <a:avLst/>
          </a:prstGeom>
          <a:solidFill>
            <a:srgbClr val="39399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Calibri"/>
            </a:endParaRPr>
          </a:p>
        </p:txBody>
      </p:sp>
      <p:pic>
        <p:nvPicPr>
          <p:cNvPr id="2058" name="Picture 8" descr="IRIS_TMlogo.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9713" y="76200"/>
            <a:ext cx="903287"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 name="Rectangle 7"/>
          <p:cNvSpPr>
            <a:spLocks noChangeArrowheads="1"/>
          </p:cNvSpPr>
          <p:nvPr/>
        </p:nvSpPr>
        <p:spPr bwMode="auto">
          <a:xfrm>
            <a:off x="6662738" y="6248400"/>
            <a:ext cx="2024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sz="1400" i="1">
                <a:solidFill>
                  <a:prstClr val="black"/>
                </a:solidFill>
                <a:latin typeface="Arial" charset="0"/>
                <a:ea typeface="ＭＳ Ｐゴシック" charset="0"/>
                <a:cs typeface="Arial" charset="0"/>
              </a:rPr>
              <a:t>Images courtesy of the U.S. Geological Survey</a:t>
            </a:r>
          </a:p>
        </p:txBody>
      </p:sp>
      <p:sp>
        <p:nvSpPr>
          <p:cNvPr id="2060" name="Rectangle 13"/>
          <p:cNvSpPr>
            <a:spLocks noChangeArrowheads="1"/>
          </p:cNvSpPr>
          <p:nvPr/>
        </p:nvSpPr>
        <p:spPr bwMode="auto">
          <a:xfrm>
            <a:off x="5486400" y="3352800"/>
            <a:ext cx="6937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1400" i="1">
                <a:solidFill>
                  <a:prstClr val="black"/>
                </a:solidFill>
                <a:latin typeface="Arial" charset="0"/>
                <a:ea typeface="ＭＳ Ｐゴシック" charset="0"/>
                <a:cs typeface="Arial" charset="0"/>
              </a:rPr>
              <a:t>USGS</a:t>
            </a:r>
          </a:p>
        </p:txBody>
      </p:sp>
      <p:sp>
        <p:nvSpPr>
          <p:cNvPr id="2061" name="Rectangle 14"/>
          <p:cNvSpPr>
            <a:spLocks noChangeArrowheads="1"/>
          </p:cNvSpPr>
          <p:nvPr/>
        </p:nvSpPr>
        <p:spPr bwMode="auto">
          <a:xfrm>
            <a:off x="8077200" y="5867400"/>
            <a:ext cx="6937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1400" i="1">
                <a:solidFill>
                  <a:prstClr val="black"/>
                </a:solidFill>
                <a:latin typeface="Arial" charset="0"/>
                <a:ea typeface="ＭＳ Ｐゴシック" charset="0"/>
                <a:cs typeface="Arial" charset="0"/>
              </a:rPr>
              <a:t>USGS</a:t>
            </a:r>
          </a:p>
        </p:txBody>
      </p:sp>
    </p:spTree>
    <p:extLst>
      <p:ext uri="{BB962C8B-B14F-4D97-AF65-F5344CB8AC3E}">
        <p14:creationId xmlns:p14="http://schemas.microsoft.com/office/powerpoint/2010/main" val="12998267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ile_EQuake_100227.mov.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11137505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MV_TA_Z_2010_02_27_06341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8148" y="-33338"/>
            <a:ext cx="8382000" cy="6858001"/>
          </a:xfrm>
          <a:prstGeom prst="rect">
            <a:avLst/>
          </a:prstGeom>
        </p:spPr>
      </p:pic>
    </p:spTree>
    <p:extLst>
      <p:ext uri="{BB962C8B-B14F-4D97-AF65-F5344CB8AC3E}">
        <p14:creationId xmlns:p14="http://schemas.microsoft.com/office/powerpoint/2010/main" val="228204350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5131" y="1307739"/>
            <a:ext cx="7938030" cy="523851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785151" y="2112527"/>
            <a:ext cx="7457736" cy="3670734"/>
          </a:xfrm>
          <a:prstGeom prst="rect">
            <a:avLst/>
          </a:prstGeom>
        </p:spPr>
      </p:pic>
      <p:sp>
        <p:nvSpPr>
          <p:cNvPr id="6" name="Title 5"/>
          <p:cNvSpPr>
            <a:spLocks noGrp="1"/>
          </p:cNvSpPr>
          <p:nvPr>
            <p:ph type="title"/>
          </p:nvPr>
        </p:nvSpPr>
        <p:spPr>
          <a:xfrm>
            <a:off x="457200" y="164739"/>
            <a:ext cx="8229600" cy="1019728"/>
          </a:xfrm>
        </p:spPr>
        <p:txBody>
          <a:bodyPr/>
          <a:lstStyle/>
          <a:p>
            <a:r>
              <a:rPr lang="en-US" dirty="0" smtClean="0"/>
              <a:t>Plate Motion: Vectors</a:t>
            </a:r>
            <a:endParaRPr lang="en-US" dirty="0"/>
          </a:p>
        </p:txBody>
      </p:sp>
    </p:spTree>
    <p:extLst>
      <p:ext uri="{BB962C8B-B14F-4D97-AF65-F5344CB8AC3E}">
        <p14:creationId xmlns:p14="http://schemas.microsoft.com/office/powerpoint/2010/main" val="366479523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5763" y="838200"/>
            <a:ext cx="240823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6563" y="4343400"/>
            <a:ext cx="2357437"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l="3220" r="4472"/>
          <a:stretch>
            <a:fillRect/>
          </a:stretch>
        </p:blipFill>
        <p:spPr bwMode="auto">
          <a:xfrm>
            <a:off x="0" y="0"/>
            <a:ext cx="6781800"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7666421" y="176213"/>
            <a:ext cx="7109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solidFill>
                  <a:srgbClr val="FFFFFF"/>
                </a:solidFill>
              </a:rPr>
              <a:t>Day 0</a:t>
            </a:r>
            <a:endParaRPr lang="en-US" dirty="0"/>
          </a:p>
        </p:txBody>
      </p:sp>
      <p:sp>
        <p:nvSpPr>
          <p:cNvPr id="9" name="Rectangle 8"/>
          <p:cNvSpPr>
            <a:spLocks noChangeArrowheads="1"/>
          </p:cNvSpPr>
          <p:nvPr/>
        </p:nvSpPr>
        <p:spPr bwMode="auto">
          <a:xfrm>
            <a:off x="7666421" y="3733800"/>
            <a:ext cx="8279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solidFill>
                  <a:srgbClr val="FFFFFF"/>
                </a:solidFill>
              </a:rPr>
              <a:t>Day 60</a:t>
            </a:r>
            <a:endParaRPr lang="en-US" dirty="0"/>
          </a:p>
        </p:txBody>
      </p:sp>
      <p:sp>
        <p:nvSpPr>
          <p:cNvPr id="10" name="Rectangle 9"/>
          <p:cNvSpPr>
            <a:spLocks noChangeArrowheads="1"/>
          </p:cNvSpPr>
          <p:nvPr/>
        </p:nvSpPr>
        <p:spPr bwMode="auto">
          <a:xfrm>
            <a:off x="851801" y="5507888"/>
            <a:ext cx="4947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err="1">
                <a:solidFill>
                  <a:srgbClr val="FFFFFF"/>
                </a:solidFill>
              </a:rPr>
              <a:t>www.jclahr.com</a:t>
            </a:r>
            <a:r>
              <a:rPr lang="en-US" dirty="0">
                <a:solidFill>
                  <a:srgbClr val="FFFFFF"/>
                </a:solidFill>
              </a:rPr>
              <a:t>/science/</a:t>
            </a:r>
            <a:r>
              <a:rPr lang="en-US" dirty="0" err="1">
                <a:solidFill>
                  <a:srgbClr val="FFFFFF"/>
                </a:solidFill>
              </a:rPr>
              <a:t>earth_science</a:t>
            </a:r>
            <a:r>
              <a:rPr lang="en-US" dirty="0">
                <a:solidFill>
                  <a:srgbClr val="FFFFFF"/>
                </a:solidFill>
              </a:rPr>
              <a:t>/thumbnail</a:t>
            </a:r>
          </a:p>
        </p:txBody>
      </p:sp>
    </p:spTree>
    <p:extLst>
      <p:ext uri="{BB962C8B-B14F-4D97-AF65-F5344CB8AC3E}">
        <p14:creationId xmlns:p14="http://schemas.microsoft.com/office/powerpoint/2010/main" val="1341322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2893787"/>
            <a:ext cx="8229600" cy="1013732"/>
          </a:xfrm>
        </p:spPr>
        <p:txBody>
          <a:bodyPr/>
          <a:lstStyle/>
          <a:p>
            <a:r>
              <a:rPr lang="en-US" i="1" dirty="0" smtClean="0"/>
              <a:t>What is plate motion driven by?</a:t>
            </a:r>
            <a:endParaRPr lang="en-US" i="1" dirty="0"/>
          </a:p>
        </p:txBody>
      </p:sp>
    </p:spTree>
    <p:extLst>
      <p:ext uri="{BB962C8B-B14F-4D97-AF65-F5344CB8AC3E}">
        <p14:creationId xmlns:p14="http://schemas.microsoft.com/office/powerpoint/2010/main" val="1125511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25909" y="219655"/>
            <a:ext cx="8269516" cy="6340842"/>
          </a:xfrm>
          <a:prstGeom prst="rect">
            <a:avLst/>
          </a:prstGeom>
        </p:spPr>
      </p:pic>
    </p:spTree>
    <p:extLst>
      <p:ext uri="{BB962C8B-B14F-4D97-AF65-F5344CB8AC3E}">
        <p14:creationId xmlns:p14="http://schemas.microsoft.com/office/powerpoint/2010/main" val="69920845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44500" y="0"/>
            <a:ext cx="8255000" cy="6858000"/>
          </a:xfrm>
          <a:prstGeom prst="rect">
            <a:avLst/>
          </a:prstGeom>
        </p:spPr>
      </p:pic>
    </p:spTree>
    <p:extLst>
      <p:ext uri="{BB962C8B-B14F-4D97-AF65-F5344CB8AC3E}">
        <p14:creationId xmlns:p14="http://schemas.microsoft.com/office/powerpoint/2010/main" val="2780864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5"/>
          <p:cNvSpPr>
            <a:spLocks noChangeArrowheads="1"/>
          </p:cNvSpPr>
          <p:nvPr/>
        </p:nvSpPr>
        <p:spPr bwMode="auto">
          <a:xfrm>
            <a:off x="1186995" y="142875"/>
            <a:ext cx="7641093" cy="523220"/>
          </a:xfrm>
          <a:prstGeom prst="rect">
            <a:avLst/>
          </a:prstGeom>
          <a:noFill/>
          <a:ln w="19050">
            <a:noFill/>
            <a:miter lim="800000"/>
            <a:headEnd/>
            <a:tailEnd type="none" w="med" len="lg"/>
          </a:ln>
        </p:spPr>
        <p:txBody>
          <a:bodyPr wrap="square">
            <a:prstTxWarp prst="textNoShape">
              <a:avLst/>
            </a:prstTxWarp>
            <a:spAutoFit/>
          </a:bodyPr>
          <a:lstStyle/>
          <a:p>
            <a:pPr algn="ctr"/>
            <a:r>
              <a:rPr lang="en-US" sz="2800" b="0" dirty="0" smtClean="0">
                <a:solidFill>
                  <a:schemeClr val="bg1"/>
                </a:solidFill>
              </a:rPr>
              <a:t>Incorporated Research Institutions for Seismology</a:t>
            </a:r>
            <a:endParaRPr lang="en-US" sz="2800" b="0" dirty="0">
              <a:solidFill>
                <a:schemeClr val="bg1"/>
              </a:solidFill>
            </a:endParaRPr>
          </a:p>
        </p:txBody>
      </p:sp>
      <p:sp>
        <p:nvSpPr>
          <p:cNvPr id="2" name="Content Placeholder 1"/>
          <p:cNvSpPr>
            <a:spLocks noGrp="1"/>
          </p:cNvSpPr>
          <p:nvPr>
            <p:ph idx="1"/>
          </p:nvPr>
        </p:nvSpPr>
        <p:spPr>
          <a:xfrm>
            <a:off x="457200" y="1159682"/>
            <a:ext cx="8229600" cy="5273792"/>
          </a:xfrm>
        </p:spPr>
        <p:txBody>
          <a:bodyPr>
            <a:normAutofit/>
          </a:bodyPr>
          <a:lstStyle/>
          <a:p>
            <a:r>
              <a:rPr lang="en-US" dirty="0" smtClean="0">
                <a:latin typeface="Calibri"/>
                <a:cs typeface="Calibri"/>
              </a:rPr>
              <a:t>Community-Based Facilities (3 directorates)</a:t>
            </a:r>
          </a:p>
          <a:p>
            <a:r>
              <a:rPr lang="en-US" dirty="0" smtClean="0">
                <a:latin typeface="Calibri"/>
                <a:cs typeface="Calibri"/>
              </a:rPr>
              <a:t>Education and Public Outreach (EPO)</a:t>
            </a:r>
          </a:p>
          <a:p>
            <a:r>
              <a:rPr lang="en-US" dirty="0" smtClean="0">
                <a:latin typeface="Calibri"/>
                <a:cs typeface="Calibri"/>
              </a:rPr>
              <a:t>University Research Consortium </a:t>
            </a:r>
          </a:p>
          <a:p>
            <a:pPr lvl="1"/>
            <a:r>
              <a:rPr lang="en-US" dirty="0" smtClean="0">
                <a:latin typeface="Calibri"/>
                <a:cs typeface="Calibri"/>
              </a:rPr>
              <a:t>Monitor the Earth</a:t>
            </a:r>
          </a:p>
          <a:p>
            <a:pPr lvl="1"/>
            <a:r>
              <a:rPr lang="en-US" dirty="0" smtClean="0">
                <a:latin typeface="Calibri"/>
                <a:cs typeface="Calibri"/>
              </a:rPr>
              <a:t>Explore its Interior</a:t>
            </a:r>
          </a:p>
          <a:p>
            <a:pPr marL="457200" lvl="1" indent="0">
              <a:buNone/>
            </a:pPr>
            <a:endParaRPr lang="en-US" dirty="0" smtClean="0">
              <a:latin typeface="Calibri"/>
              <a:cs typeface="Calibri"/>
            </a:endParaRPr>
          </a:p>
          <a:p>
            <a:r>
              <a:rPr lang="en-US" dirty="0" smtClean="0">
                <a:latin typeface="Calibri"/>
                <a:cs typeface="Calibri"/>
              </a:rPr>
              <a:t>122 Member Universities in the US</a:t>
            </a:r>
          </a:p>
          <a:p>
            <a:r>
              <a:rPr lang="en-US" dirty="0" smtClean="0">
                <a:latin typeface="Calibri"/>
                <a:cs typeface="Calibri"/>
              </a:rPr>
              <a:t>114 Foreign Affiliates</a:t>
            </a:r>
          </a:p>
          <a:p>
            <a:r>
              <a:rPr lang="en-US" dirty="0" smtClean="0">
                <a:latin typeface="Calibri"/>
                <a:cs typeface="Calibri"/>
              </a:rPr>
              <a:t>22 Educational Affiliates</a:t>
            </a:r>
            <a:endParaRPr lang="en-US" dirty="0">
              <a:latin typeface="Calibri"/>
              <a:cs typeface="Calibri"/>
            </a:endParaRPr>
          </a:p>
        </p:txBody>
      </p:sp>
    </p:spTree>
    <p:extLst>
      <p:ext uri="{BB962C8B-B14F-4D97-AF65-F5344CB8AC3E}">
        <p14:creationId xmlns:p14="http://schemas.microsoft.com/office/powerpoint/2010/main" val="174995011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AOTM_09_01_Divergent_480.mo" descr="/Volumes/My Book/Backups.backupdb/kaukau (2)/2009-07-09-095809/Kaukau HD/Users/taber/Documents/Twork/Africa_Array/2009/AOTM_09_01_Divergent_480.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69585" y="27611"/>
            <a:ext cx="8991600" cy="674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017458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041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60418"/>
                                        </p:tgtEl>
                                      </p:cBhvr>
                                    </p:cmd>
                                  </p:childTnLst>
                                </p:cTn>
                              </p:par>
                            </p:childTnLst>
                          </p:cTn>
                        </p:par>
                      </p:childTnLst>
                    </p:cTn>
                  </p:par>
                </p:childTnLst>
              </p:cTn>
              <p:nextCondLst>
                <p:cond evt="onClick" delay="0">
                  <p:tgtEl>
                    <p:spTgt spid="60418"/>
                  </p:tgtEl>
                </p:cond>
              </p:nextCondLst>
            </p:seq>
            <p:video>
              <p:cMediaNode>
                <p:cTn id="7" fill="hold" display="0">
                  <p:stCondLst>
                    <p:cond delay="indefinite"/>
                  </p:stCondLst>
                  <p:endCondLst>
                    <p:cond evt="onNext" delay="0">
                      <p:tgtEl>
                        <p:sldTgt/>
                      </p:tgtEl>
                    </p:cond>
                    <p:cond evt="onPrev" delay="0">
                      <p:tgtEl>
                        <p:sldTgt/>
                      </p:tgtEl>
                    </p:cond>
                  </p:endCondLst>
                </p:cTn>
                <p:tgtEl>
                  <p:spTgt spid="60418"/>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AOTM_09_01_Convergent_480.mov.q" descr="/Volumes/My Book/Backups.backupdb/kaukau (2)/2009-07-09-095809/Kaukau HD/Users/taber/Documents/Twork/Africa_Array/2009/AOTM_09_01_Convergent_480.mov.qt">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352990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246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62466"/>
                                        </p:tgtEl>
                                      </p:cBhvr>
                                    </p:cmd>
                                  </p:childTnLst>
                                </p:cTn>
                              </p:par>
                            </p:childTnLst>
                          </p:cTn>
                        </p:par>
                      </p:childTnLst>
                    </p:cTn>
                  </p:par>
                </p:childTnLst>
              </p:cTn>
              <p:nextCondLst>
                <p:cond evt="onClick" delay="0">
                  <p:tgtEl>
                    <p:spTgt spid="62466"/>
                  </p:tgtEl>
                </p:cond>
              </p:nextCondLst>
            </p:seq>
            <p:video>
              <p:cMediaNode>
                <p:cTn id="7" fill="hold" display="0">
                  <p:stCondLst>
                    <p:cond delay="indefinite"/>
                  </p:stCondLst>
                  <p:endCondLst>
                    <p:cond evt="onNext" delay="0">
                      <p:tgtEl>
                        <p:sldTgt/>
                      </p:tgtEl>
                    </p:cond>
                    <p:cond evt="onPrev" delay="0">
                      <p:tgtEl>
                        <p:sldTgt/>
                      </p:tgtEl>
                    </p:cond>
                  </p:endCondLst>
                </p:cTn>
                <p:tgtEl>
                  <p:spTgt spid="6246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Strike-slip-fault320.mov.q" descr="/Volumes/My Book/Backups.backupdb/kaukau (2)/2009-07-09-095809/Kaukau HD/Users/taber/Documents/Twork/Africa_Array/2009/Strike-slip-fault320.mov.qt">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43175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968" fill="hold"/>
                                        <p:tgtEl>
                                          <p:spTgt spid="645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4514"/>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64514"/>
                                        </p:tgtEl>
                                      </p:cBhvr>
                                    </p:cmd>
                                  </p:childTnLst>
                                </p:cTn>
                              </p:par>
                            </p:childTnLst>
                          </p:cTn>
                        </p:par>
                      </p:childTnLst>
                    </p:cTn>
                  </p:par>
                </p:childTnLst>
              </p:cTn>
              <p:nextCondLst>
                <p:cond evt="onClick" delay="0">
                  <p:tgtEl>
                    <p:spTgt spid="64514"/>
                  </p:tgtEl>
                </p:cond>
              </p:nextCondLst>
            </p:seq>
            <p:video>
              <p:cMediaNode>
                <p:cTn id="12" repeatCount="indefinite" fill="remove" display="0">
                  <p:stCondLst>
                    <p:cond delay="indefinite"/>
                  </p:stCondLst>
                  <p:endCondLst>
                    <p:cond evt="onNext" delay="0">
                      <p:tgtEl>
                        <p:sldTgt/>
                      </p:tgtEl>
                    </p:cond>
                    <p:cond evt="onPrev" delay="0">
                      <p:tgtEl>
                        <p:sldTgt/>
                      </p:tgtEl>
                    </p:cond>
                  </p:endCondLst>
                </p:cTn>
                <p:tgtEl>
                  <p:spTgt spid="6451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89000"/>
            <a:ext cx="9144000" cy="5070407"/>
          </a:xfrm>
          <a:prstGeom prst="rect">
            <a:avLst/>
          </a:prstGeom>
        </p:spPr>
      </p:pic>
      <p:sp>
        <p:nvSpPr>
          <p:cNvPr id="5" name="TextBox 4"/>
          <p:cNvSpPr txBox="1"/>
          <p:nvPr/>
        </p:nvSpPr>
        <p:spPr>
          <a:xfrm>
            <a:off x="2042736" y="207786"/>
            <a:ext cx="5726448" cy="584776"/>
          </a:xfrm>
          <a:prstGeom prst="rect">
            <a:avLst/>
          </a:prstGeom>
          <a:noFill/>
        </p:spPr>
        <p:txBody>
          <a:bodyPr wrap="none" rtlCol="0">
            <a:spAutoFit/>
          </a:bodyPr>
          <a:lstStyle/>
          <a:p>
            <a:r>
              <a:rPr lang="en-US" sz="3200" dirty="0" err="1" smtClean="0">
                <a:solidFill>
                  <a:srgbClr val="FFFFFF"/>
                </a:solidFill>
              </a:rPr>
              <a:t>www.youtube.com</a:t>
            </a:r>
            <a:r>
              <a:rPr lang="en-US" sz="3200" dirty="0" smtClean="0">
                <a:solidFill>
                  <a:srgbClr val="FFFFFF"/>
                </a:solidFill>
              </a:rPr>
              <a:t>/user/</a:t>
            </a:r>
            <a:r>
              <a:rPr lang="en-US" sz="3200" dirty="0" err="1" smtClean="0">
                <a:solidFill>
                  <a:srgbClr val="FFFFFF"/>
                </a:solidFill>
              </a:rPr>
              <a:t>IRISEnO</a:t>
            </a:r>
            <a:endParaRPr lang="en-US" sz="3200" dirty="0">
              <a:solidFill>
                <a:srgbClr val="FFFFFF"/>
              </a:solidFill>
            </a:endParaRPr>
          </a:p>
        </p:txBody>
      </p:sp>
    </p:spTree>
    <p:extLst>
      <p:ext uri="{BB962C8B-B14F-4D97-AF65-F5344CB8AC3E}">
        <p14:creationId xmlns:p14="http://schemas.microsoft.com/office/powerpoint/2010/main" val="27552084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059" y="2659263"/>
            <a:ext cx="7953375" cy="947737"/>
          </a:xfrm>
        </p:spPr>
        <p:txBody>
          <a:bodyPr>
            <a:normAutofit fontScale="90000"/>
          </a:bodyPr>
          <a:lstStyle/>
          <a:p>
            <a:r>
              <a:rPr lang="en-US" i="1" dirty="0" smtClean="0"/>
              <a:t>Can you find complex systems that are combinations of these?</a:t>
            </a:r>
            <a:endParaRPr lang="en-US" i="1" dirty="0"/>
          </a:p>
        </p:txBody>
      </p:sp>
    </p:spTree>
    <p:extLst>
      <p:ext uri="{BB962C8B-B14F-4D97-AF65-F5344CB8AC3E}">
        <p14:creationId xmlns:p14="http://schemas.microsoft.com/office/powerpoint/2010/main" val="398922502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oPacific.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
        <p:nvSpPr>
          <p:cNvPr id="5" name="TextBox 4"/>
          <p:cNvSpPr txBox="1"/>
          <p:nvPr/>
        </p:nvSpPr>
        <p:spPr>
          <a:xfrm>
            <a:off x="6175374" y="6285475"/>
            <a:ext cx="2012240" cy="461665"/>
          </a:xfrm>
          <a:prstGeom prst="rect">
            <a:avLst/>
          </a:prstGeom>
          <a:noFill/>
        </p:spPr>
        <p:txBody>
          <a:bodyPr wrap="none" rtlCol="0">
            <a:spAutoFit/>
          </a:bodyPr>
          <a:lstStyle/>
          <a:p>
            <a:r>
              <a:rPr lang="en-US" sz="2400" dirty="0" smtClean="0">
                <a:solidFill>
                  <a:srgbClr val="FFFFFF"/>
                </a:solidFill>
              </a:rPr>
              <a:t>Tanya Atwater </a:t>
            </a:r>
            <a:endParaRPr lang="en-US" sz="2400" dirty="0">
              <a:solidFill>
                <a:srgbClr val="FFFFFF"/>
              </a:solidFill>
            </a:endParaRPr>
          </a:p>
        </p:txBody>
      </p:sp>
    </p:spTree>
    <p:extLst>
      <p:ext uri="{BB962C8B-B14F-4D97-AF65-F5344CB8AC3E}">
        <p14:creationId xmlns:p14="http://schemas.microsoft.com/office/powerpoint/2010/main" val="374980320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7718" y="2793694"/>
            <a:ext cx="8033970" cy="584776"/>
          </a:xfrm>
          <a:prstGeom prst="rect">
            <a:avLst/>
          </a:prstGeom>
          <a:noFill/>
        </p:spPr>
        <p:txBody>
          <a:bodyPr wrap="none" rtlCol="0">
            <a:spAutoFit/>
          </a:bodyPr>
          <a:lstStyle/>
          <a:p>
            <a:r>
              <a:rPr lang="en-US" sz="3200" i="1" dirty="0" smtClean="0">
                <a:solidFill>
                  <a:srgbClr val="FFFFFF"/>
                </a:solidFill>
              </a:rPr>
              <a:t>What does the Gulf of California look like now?</a:t>
            </a:r>
            <a:endParaRPr lang="en-US" sz="3200" i="1" dirty="0">
              <a:solidFill>
                <a:srgbClr val="FFFFFF"/>
              </a:solidFill>
            </a:endParaRPr>
          </a:p>
        </p:txBody>
      </p:sp>
    </p:spTree>
    <p:extLst>
      <p:ext uri="{BB962C8B-B14F-4D97-AF65-F5344CB8AC3E}">
        <p14:creationId xmlns:p14="http://schemas.microsoft.com/office/powerpoint/2010/main" val="298730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a:cs typeface="Calibri"/>
              </a:rPr>
              <a:t>East Africa Mystery</a:t>
            </a:r>
            <a:endParaRPr lang="en-US" dirty="0">
              <a:latin typeface="Calibri"/>
              <a:cs typeface="Calibri"/>
            </a:endParaRPr>
          </a:p>
        </p:txBody>
      </p:sp>
      <p:pic>
        <p:nvPicPr>
          <p:cNvPr id="4" name="Picture 3"/>
          <p:cNvPicPr>
            <a:picLocks noChangeAspect="1"/>
          </p:cNvPicPr>
          <p:nvPr/>
        </p:nvPicPr>
        <p:blipFill>
          <a:blip r:embed="rId3"/>
          <a:stretch>
            <a:fillRect/>
          </a:stretch>
        </p:blipFill>
        <p:spPr>
          <a:xfrm>
            <a:off x="1932319" y="1169175"/>
            <a:ext cx="5566769" cy="5414415"/>
          </a:xfrm>
          <a:prstGeom prst="rect">
            <a:avLst/>
          </a:prstGeom>
        </p:spPr>
      </p:pic>
    </p:spTree>
    <p:extLst>
      <p:ext uri="{BB962C8B-B14F-4D97-AF65-F5344CB8AC3E}">
        <p14:creationId xmlns:p14="http://schemas.microsoft.com/office/powerpoint/2010/main" val="3527689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a:cs typeface="Calibri"/>
              </a:rPr>
              <a:t>East Africa Mystery</a:t>
            </a:r>
            <a:endParaRPr lang="en-US" dirty="0">
              <a:latin typeface="Calibri"/>
              <a:cs typeface="Calibri"/>
            </a:endParaRPr>
          </a:p>
        </p:txBody>
      </p:sp>
      <p:pic>
        <p:nvPicPr>
          <p:cNvPr id="6" name="Picture 5" descr="GPS-Africa-AfricaRefFrame-Plateboundar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999"/>
            <a:ext cx="9144000" cy="5990001"/>
          </a:xfrm>
          <a:prstGeom prst="rect">
            <a:avLst/>
          </a:prstGeom>
        </p:spPr>
      </p:pic>
    </p:spTree>
    <p:extLst>
      <p:ext uri="{BB962C8B-B14F-4D97-AF65-F5344CB8AC3E}">
        <p14:creationId xmlns:p14="http://schemas.microsoft.com/office/powerpoint/2010/main" val="14434435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a:cs typeface="Calibri"/>
              </a:rPr>
              <a:t>East Africa Mystery</a:t>
            </a:r>
            <a:endParaRPr lang="en-US" dirty="0">
              <a:latin typeface="Calibri"/>
              <a:cs typeface="Calibri"/>
            </a:endParaRPr>
          </a:p>
        </p:txBody>
      </p:sp>
      <p:pic>
        <p:nvPicPr>
          <p:cNvPr id="4" name="Picture 3" descr="GPS-Africa-SomaliaRefFram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3624"/>
            <a:ext cx="9144000" cy="5739182"/>
          </a:xfrm>
          <a:prstGeom prst="rect">
            <a:avLst/>
          </a:prstGeom>
        </p:spPr>
      </p:pic>
    </p:spTree>
    <p:extLst>
      <p:ext uri="{BB962C8B-B14F-4D97-AF65-F5344CB8AC3E}">
        <p14:creationId xmlns:p14="http://schemas.microsoft.com/office/powerpoint/2010/main" val="234484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a:cs typeface="Calibri"/>
              </a:rPr>
              <a:t>Global Seismographic Network</a:t>
            </a:r>
            <a:endParaRPr lang="en-US" dirty="0">
              <a:latin typeface="Calibri"/>
              <a:cs typeface="Calibri"/>
            </a:endParaRPr>
          </a:p>
        </p:txBody>
      </p:sp>
      <p:pic>
        <p:nvPicPr>
          <p:cNvPr id="4" name="Picture 3"/>
          <p:cNvPicPr>
            <a:picLocks noChangeAspect="1"/>
          </p:cNvPicPr>
          <p:nvPr/>
        </p:nvPicPr>
        <p:blipFill>
          <a:blip r:embed="rId2"/>
          <a:stretch>
            <a:fillRect/>
          </a:stretch>
        </p:blipFill>
        <p:spPr>
          <a:xfrm>
            <a:off x="101600" y="1133590"/>
            <a:ext cx="8928100" cy="5448300"/>
          </a:xfrm>
          <a:prstGeom prst="rect">
            <a:avLst/>
          </a:prstGeom>
        </p:spPr>
      </p:pic>
    </p:spTree>
    <p:extLst>
      <p:ext uri="{BB962C8B-B14F-4D97-AF65-F5344CB8AC3E}">
        <p14:creationId xmlns:p14="http://schemas.microsoft.com/office/powerpoint/2010/main" val="2515412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059" y="3101047"/>
            <a:ext cx="7953375" cy="947737"/>
          </a:xfrm>
        </p:spPr>
        <p:txBody>
          <a:bodyPr/>
          <a:lstStyle/>
          <a:p>
            <a:r>
              <a:rPr lang="en-US" i="1" dirty="0" smtClean="0">
                <a:latin typeface="Calibri"/>
                <a:cs typeface="Calibri"/>
              </a:rPr>
              <a:t>What about Hawaii?</a:t>
            </a:r>
            <a:endParaRPr lang="en-US" i="1" dirty="0">
              <a:latin typeface="Calibri"/>
              <a:cs typeface="Calibri"/>
            </a:endParaRPr>
          </a:p>
        </p:txBody>
      </p:sp>
    </p:spTree>
    <p:extLst>
      <p:ext uri="{BB962C8B-B14F-4D97-AF65-F5344CB8AC3E}">
        <p14:creationId xmlns:p14="http://schemas.microsoft.com/office/powerpoint/2010/main" val="2098419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Add’l</a:t>
            </a:r>
            <a:r>
              <a:rPr lang="en-US" dirty="0" smtClean="0"/>
              <a:t> IRIS Resources</a:t>
            </a:r>
            <a:endParaRPr lang="en-US" dirty="0"/>
          </a:p>
        </p:txBody>
      </p:sp>
      <p:sp>
        <p:nvSpPr>
          <p:cNvPr id="3" name="Content Placeholder 2"/>
          <p:cNvSpPr>
            <a:spLocks noGrp="1"/>
          </p:cNvSpPr>
          <p:nvPr>
            <p:ph idx="1"/>
          </p:nvPr>
        </p:nvSpPr>
        <p:spPr>
          <a:xfrm>
            <a:off x="110417" y="1600200"/>
            <a:ext cx="8950768" cy="4525963"/>
          </a:xfrm>
        </p:spPr>
        <p:txBody>
          <a:bodyPr/>
          <a:lstStyle/>
          <a:p>
            <a:r>
              <a:rPr lang="en-US" dirty="0" smtClean="0"/>
              <a:t>East African Mystery: </a:t>
            </a:r>
          </a:p>
          <a:p>
            <a:pPr lvl="1"/>
            <a:r>
              <a:rPr lang="en-US" dirty="0" smtClean="0"/>
              <a:t>http</a:t>
            </a:r>
            <a:r>
              <a:rPr lang="en-US" dirty="0"/>
              <a:t>://www.iris.edu/hq/resource/</a:t>
            </a:r>
            <a:r>
              <a:rPr lang="en-US" dirty="0" smtClean="0"/>
              <a:t>african_mystery</a:t>
            </a:r>
          </a:p>
          <a:p>
            <a:pPr marL="457200" lvl="1" indent="0">
              <a:buNone/>
            </a:pPr>
            <a:endParaRPr lang="en-US" dirty="0" smtClean="0"/>
          </a:p>
          <a:p>
            <a:r>
              <a:rPr lang="en-US" dirty="0" smtClean="0"/>
              <a:t>Public Displays:</a:t>
            </a:r>
          </a:p>
          <a:p>
            <a:pPr lvl="1"/>
            <a:r>
              <a:rPr lang="en-US" dirty="0"/>
              <a:t>http://www.iris.edu/hq/programs/education_and_outreach/</a:t>
            </a:r>
            <a:r>
              <a:rPr lang="en-US" dirty="0" err="1" smtClean="0"/>
              <a:t>museum_displays</a:t>
            </a:r>
            <a:endParaRPr lang="en-US" dirty="0" smtClean="0"/>
          </a:p>
          <a:p>
            <a:pPr marL="457200" lvl="1" indent="0">
              <a:buNone/>
            </a:pPr>
            <a:endParaRPr lang="en-US" dirty="0"/>
          </a:p>
          <a:p>
            <a:pPr marL="457200" lvl="1" indent="0" algn="ctr">
              <a:buNone/>
            </a:pPr>
            <a:r>
              <a:rPr lang="en-US" sz="4000" dirty="0" smtClean="0"/>
              <a:t>Among Others!</a:t>
            </a:r>
          </a:p>
          <a:p>
            <a:pPr lvl="1"/>
            <a:endParaRPr lang="en-US" dirty="0"/>
          </a:p>
        </p:txBody>
      </p:sp>
    </p:spTree>
    <p:extLst>
      <p:ext uri="{BB962C8B-B14F-4D97-AF65-F5344CB8AC3E}">
        <p14:creationId xmlns:p14="http://schemas.microsoft.com/office/powerpoint/2010/main" val="2049693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8735" y="-19050"/>
            <a:ext cx="7953375" cy="947737"/>
          </a:xfrm>
        </p:spPr>
        <p:txBody>
          <a:bodyPr>
            <a:noAutofit/>
          </a:bodyPr>
          <a:lstStyle/>
          <a:p>
            <a:r>
              <a:rPr lang="en-US" sz="3200" dirty="0" smtClean="0">
                <a:latin typeface="Calibri"/>
                <a:cs typeface="Calibri"/>
              </a:rPr>
              <a:t>PASSCAL (Program for Array Seismic Studies of the Continental Lithosphere)</a:t>
            </a:r>
            <a:endParaRPr lang="en-US" sz="3200" dirty="0">
              <a:latin typeface="Calibri"/>
              <a:cs typeface="Calibri"/>
            </a:endParaRPr>
          </a:p>
        </p:txBody>
      </p:sp>
      <p:pic>
        <p:nvPicPr>
          <p:cNvPr id="5" name="Picture 4"/>
          <p:cNvPicPr>
            <a:picLocks noChangeAspect="1"/>
          </p:cNvPicPr>
          <p:nvPr/>
        </p:nvPicPr>
        <p:blipFill>
          <a:blip r:embed="rId3"/>
          <a:stretch>
            <a:fillRect/>
          </a:stretch>
        </p:blipFill>
        <p:spPr>
          <a:xfrm>
            <a:off x="276045" y="1057891"/>
            <a:ext cx="4775584" cy="2629139"/>
          </a:xfrm>
          <a:prstGeom prst="rect">
            <a:avLst/>
          </a:prstGeom>
        </p:spPr>
      </p:pic>
      <p:pic>
        <p:nvPicPr>
          <p:cNvPr id="6" name="Picture 5"/>
          <p:cNvPicPr>
            <a:picLocks noChangeAspect="1"/>
          </p:cNvPicPr>
          <p:nvPr/>
        </p:nvPicPr>
        <p:blipFill>
          <a:blip r:embed="rId4"/>
          <a:stretch>
            <a:fillRect/>
          </a:stretch>
        </p:blipFill>
        <p:spPr>
          <a:xfrm>
            <a:off x="-27610" y="3797473"/>
            <a:ext cx="5274077" cy="2896557"/>
          </a:xfrm>
          <a:prstGeom prst="rect">
            <a:avLst/>
          </a:prstGeom>
        </p:spPr>
      </p:pic>
      <p:pic>
        <p:nvPicPr>
          <p:cNvPr id="7" name="Picture 6"/>
          <p:cNvPicPr>
            <a:picLocks noChangeAspect="1"/>
          </p:cNvPicPr>
          <p:nvPr/>
        </p:nvPicPr>
        <p:blipFill>
          <a:blip r:embed="rId5"/>
          <a:stretch>
            <a:fillRect/>
          </a:stretch>
        </p:blipFill>
        <p:spPr>
          <a:xfrm>
            <a:off x="5136047" y="1388589"/>
            <a:ext cx="6793685" cy="5277830"/>
          </a:xfrm>
          <a:prstGeom prst="rect">
            <a:avLst/>
          </a:prstGeom>
        </p:spPr>
      </p:pic>
    </p:spTree>
    <p:extLst>
      <p:ext uri="{BB962C8B-B14F-4D97-AF65-F5344CB8AC3E}">
        <p14:creationId xmlns:p14="http://schemas.microsoft.com/office/powerpoint/2010/main" val="800231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Calibri"/>
                <a:cs typeface="Calibri"/>
              </a:rPr>
              <a:t>USArray</a:t>
            </a:r>
            <a:endParaRPr lang="en-US" dirty="0">
              <a:latin typeface="Calibri"/>
              <a:cs typeface="Calibri"/>
            </a:endParaRPr>
          </a:p>
        </p:txBody>
      </p:sp>
      <p:pic>
        <p:nvPicPr>
          <p:cNvPr id="4" name="Picture 3"/>
          <p:cNvPicPr>
            <a:picLocks noChangeAspect="1"/>
          </p:cNvPicPr>
          <p:nvPr/>
        </p:nvPicPr>
        <p:blipFill>
          <a:blip r:embed="rId2"/>
          <a:stretch>
            <a:fillRect/>
          </a:stretch>
        </p:blipFill>
        <p:spPr>
          <a:xfrm>
            <a:off x="0" y="1193295"/>
            <a:ext cx="9144000" cy="5406013"/>
          </a:xfrm>
          <a:prstGeom prst="rect">
            <a:avLst/>
          </a:prstGeom>
        </p:spPr>
      </p:pic>
    </p:spTree>
    <p:extLst>
      <p:ext uri="{BB962C8B-B14F-4D97-AF65-F5344CB8AC3E}">
        <p14:creationId xmlns:p14="http://schemas.microsoft.com/office/powerpoint/2010/main" val="1960174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Management Center</a:t>
            </a:r>
            <a:endParaRPr lang="en-US" dirty="0"/>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11" y="1216861"/>
            <a:ext cx="4558905" cy="527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817792" y="2236531"/>
            <a:ext cx="4243393" cy="2926569"/>
          </a:xfrm>
          <a:prstGeom prst="rect">
            <a:avLst/>
          </a:prstGeom>
        </p:spPr>
      </p:pic>
      <p:sp>
        <p:nvSpPr>
          <p:cNvPr id="6" name="TextBox 5"/>
          <p:cNvSpPr txBox="1"/>
          <p:nvPr/>
        </p:nvSpPr>
        <p:spPr>
          <a:xfrm>
            <a:off x="5741741" y="1327307"/>
            <a:ext cx="2399214" cy="584776"/>
          </a:xfrm>
          <a:prstGeom prst="rect">
            <a:avLst/>
          </a:prstGeom>
          <a:noFill/>
        </p:spPr>
        <p:txBody>
          <a:bodyPr wrap="none" rtlCol="0">
            <a:spAutoFit/>
          </a:bodyPr>
          <a:lstStyle/>
          <a:p>
            <a:r>
              <a:rPr lang="en-US" sz="3200" dirty="0" err="1" smtClean="0">
                <a:solidFill>
                  <a:schemeClr val="bg1"/>
                </a:solidFill>
              </a:rPr>
              <a:t>www.iris.edu</a:t>
            </a:r>
            <a:endParaRPr lang="en-US" sz="3200" dirty="0">
              <a:solidFill>
                <a:schemeClr val="bg1"/>
              </a:solidFill>
            </a:endParaRPr>
          </a:p>
        </p:txBody>
      </p:sp>
    </p:spTree>
    <p:extLst>
      <p:ext uri="{BB962C8B-B14F-4D97-AF65-F5344CB8AC3E}">
        <p14:creationId xmlns:p14="http://schemas.microsoft.com/office/powerpoint/2010/main" val="869187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6340" y="8561"/>
            <a:ext cx="7953375" cy="947737"/>
          </a:xfrm>
        </p:spPr>
        <p:txBody>
          <a:bodyPr>
            <a:normAutofit/>
          </a:bodyPr>
          <a:lstStyle/>
          <a:p>
            <a:r>
              <a:rPr lang="en-US" dirty="0" smtClean="0">
                <a:latin typeface="Calibri"/>
                <a:cs typeface="Calibri"/>
              </a:rPr>
              <a:t>Education and Public Outreach</a:t>
            </a:r>
            <a:endParaRPr lang="en-US" dirty="0">
              <a:latin typeface="Calibri"/>
              <a:cs typeface="Calibri"/>
            </a:endParaRPr>
          </a:p>
        </p:txBody>
      </p:sp>
      <p:sp>
        <p:nvSpPr>
          <p:cNvPr id="3" name="Content Placeholder 2"/>
          <p:cNvSpPr>
            <a:spLocks noGrp="1"/>
          </p:cNvSpPr>
          <p:nvPr>
            <p:ph idx="1"/>
          </p:nvPr>
        </p:nvSpPr>
        <p:spPr>
          <a:xfrm>
            <a:off x="248441" y="1600200"/>
            <a:ext cx="8751273" cy="4525963"/>
          </a:xfrm>
        </p:spPr>
        <p:txBody>
          <a:bodyPr>
            <a:normAutofit/>
          </a:bodyPr>
          <a:lstStyle/>
          <a:p>
            <a:r>
              <a:rPr lang="en-US" sz="2800" dirty="0" smtClean="0">
                <a:latin typeface="Calibri"/>
                <a:cs typeface="Calibri"/>
              </a:rPr>
              <a:t>Seismology in the Science Classroom</a:t>
            </a:r>
          </a:p>
          <a:p>
            <a:r>
              <a:rPr lang="en-US" sz="2800" dirty="0" smtClean="0">
                <a:latin typeface="Calibri"/>
                <a:cs typeface="Calibri"/>
              </a:rPr>
              <a:t>Public Awareness of Earthquakes and Earth Science</a:t>
            </a:r>
            <a:endParaRPr lang="en-US" sz="2800" dirty="0">
              <a:latin typeface="Calibri"/>
              <a:cs typeface="Calibri"/>
            </a:endParaRPr>
          </a:p>
        </p:txBody>
      </p:sp>
      <p:graphicFrame>
        <p:nvGraphicFramePr>
          <p:cNvPr id="4" name="Object 2"/>
          <p:cNvGraphicFramePr>
            <a:graphicFrameLocks noChangeAspect="1"/>
          </p:cNvGraphicFramePr>
          <p:nvPr>
            <p:extLst>
              <p:ext uri="{D42A27DB-BD31-4B8C-83A1-F6EECF244321}">
                <p14:modId xmlns:p14="http://schemas.microsoft.com/office/powerpoint/2010/main" val="2899720156"/>
              </p:ext>
            </p:extLst>
          </p:nvPr>
        </p:nvGraphicFramePr>
        <p:xfrm>
          <a:off x="561011" y="3165475"/>
          <a:ext cx="3475037" cy="3343275"/>
        </p:xfrm>
        <a:graphic>
          <a:graphicData uri="http://schemas.openxmlformats.org/presentationml/2006/ole">
            <mc:AlternateContent xmlns:mc="http://schemas.openxmlformats.org/markup-compatibility/2006">
              <mc:Choice xmlns:v="urn:schemas-microsoft-com:vml" Requires="v">
                <p:oleObj spid="_x0000_s2055" name="Document" r:id="rId3" imgW="3474720" imgH="3343656" progId="Word.Document.8">
                  <p:embed/>
                </p:oleObj>
              </mc:Choice>
              <mc:Fallback>
                <p:oleObj name="Document" r:id="rId3" imgW="3474720" imgH="3343656"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011" y="3165475"/>
                        <a:ext cx="3475037" cy="3343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l="19125" t="18750" r="16875" b="14999"/>
          <a:stretch>
            <a:fillRect/>
          </a:stretch>
        </p:blipFill>
        <p:spPr bwMode="auto">
          <a:xfrm>
            <a:off x="4588284" y="3165475"/>
            <a:ext cx="3377348" cy="2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89046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is.tiff"/>
          <p:cNvPicPr>
            <a:picLocks noGrp="1" noChangeAspect="1"/>
          </p:cNvPicPr>
          <p:nvPr>
            <p:ph idx="1"/>
          </p:nvPr>
        </p:nvPicPr>
        <p:blipFill rotWithShape="1">
          <a:blip r:embed="rId3">
            <a:extLst>
              <a:ext uri="{28A0092B-C50C-407E-A947-70E740481C1C}">
                <a14:useLocalDpi xmlns:a14="http://schemas.microsoft.com/office/drawing/2010/main" val="0"/>
              </a:ext>
            </a:extLst>
          </a:blip>
          <a:srcRect l="85" r="145"/>
          <a:stretch/>
        </p:blipFill>
        <p:spPr>
          <a:xfrm>
            <a:off x="0" y="0"/>
            <a:ext cx="9166476" cy="1389509"/>
          </a:xfrm>
        </p:spPr>
      </p:pic>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t="3336" r="3226" b="3995"/>
          <a:stretch>
            <a:fillRect/>
          </a:stretch>
        </p:blipFill>
        <p:spPr bwMode="auto">
          <a:xfrm>
            <a:off x="190197" y="2158831"/>
            <a:ext cx="3924603" cy="3036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2716" y="1959769"/>
            <a:ext cx="4674560" cy="370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3729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3020" y="-27611"/>
            <a:ext cx="7953375" cy="947737"/>
          </a:xfrm>
        </p:spPr>
        <p:txBody>
          <a:bodyPr/>
          <a:lstStyle/>
          <a:p>
            <a:r>
              <a:rPr lang="en-US" dirty="0" smtClean="0"/>
              <a:t>Plate Puzzle</a:t>
            </a:r>
            <a:endParaRPr 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78540"/>
            <a:ext cx="9144000"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606674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539</TotalTime>
  <Words>1631</Words>
  <Application>Microsoft Macintosh PowerPoint</Application>
  <PresentationFormat>On-screen Show (4:3)</PresentationFormat>
  <Paragraphs>115</Paragraphs>
  <Slides>31</Slides>
  <Notes>23</Notes>
  <HiddenSlides>0</HiddenSlides>
  <MMClips>6</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31</vt:i4>
      </vt:variant>
    </vt:vector>
  </HeadingPairs>
  <TitlesOfParts>
    <vt:vector size="34" baseType="lpstr">
      <vt:lpstr>1_Office Theme</vt:lpstr>
      <vt:lpstr>Office Theme</vt:lpstr>
      <vt:lpstr>Microsoft Word Document</vt:lpstr>
      <vt:lpstr>IRIS Resources</vt:lpstr>
      <vt:lpstr>PowerPoint Presentation</vt:lpstr>
      <vt:lpstr>Global Seismographic Network</vt:lpstr>
      <vt:lpstr>PASSCAL (Program for Array Seismic Studies of the Continental Lithosphere)</vt:lpstr>
      <vt:lpstr>USArray</vt:lpstr>
      <vt:lpstr>Data Management Center</vt:lpstr>
      <vt:lpstr>Education and Public Outreach</vt:lpstr>
      <vt:lpstr>PowerPoint Presentation</vt:lpstr>
      <vt:lpstr>Plate Puzzle</vt:lpstr>
      <vt:lpstr>PowerPoint Presentation</vt:lpstr>
      <vt:lpstr>IRIS Earthquake Browser (IEB)</vt:lpstr>
      <vt:lpstr>PowerPoint Presentation</vt:lpstr>
      <vt:lpstr>PowerPoint Presentation</vt:lpstr>
      <vt:lpstr>PowerPoint Presentation</vt:lpstr>
      <vt:lpstr>Plate Motion: Vectors</vt:lpstr>
      <vt:lpstr>PowerPoint Presentation</vt:lpstr>
      <vt:lpstr>What is plate motion driven by?</vt:lpstr>
      <vt:lpstr>PowerPoint Presentation</vt:lpstr>
      <vt:lpstr>PowerPoint Presentation</vt:lpstr>
      <vt:lpstr>PowerPoint Presentation</vt:lpstr>
      <vt:lpstr>PowerPoint Presentation</vt:lpstr>
      <vt:lpstr>PowerPoint Presentation</vt:lpstr>
      <vt:lpstr>PowerPoint Presentation</vt:lpstr>
      <vt:lpstr>Can you find complex systems that are combinations of these?</vt:lpstr>
      <vt:lpstr>PowerPoint Presentation</vt:lpstr>
      <vt:lpstr>PowerPoint Presentation</vt:lpstr>
      <vt:lpstr>East Africa Mystery</vt:lpstr>
      <vt:lpstr>East Africa Mystery</vt:lpstr>
      <vt:lpstr>East Africa Mystery</vt:lpstr>
      <vt:lpstr>What about Hawaii?</vt:lpstr>
      <vt:lpstr>Add’l IRIS Resources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IRIS Resources</dc:title>
  <dc:creator>Danielle Sumy</dc:creator>
  <cp:lastModifiedBy>Danielle Sumy</cp:lastModifiedBy>
  <cp:revision>24</cp:revision>
  <dcterms:created xsi:type="dcterms:W3CDTF">2015-03-12T13:12:13Z</dcterms:created>
  <dcterms:modified xsi:type="dcterms:W3CDTF">2015-03-12T22:11:53Z</dcterms:modified>
</cp:coreProperties>
</file>