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4" r:id="rId3"/>
    <p:sldId id="265" r:id="rId4"/>
    <p:sldId id="270" r:id="rId5"/>
    <p:sldId id="266" r:id="rId6"/>
    <p:sldId id="271" r:id="rId7"/>
    <p:sldId id="258" r:id="rId8"/>
    <p:sldId id="259" r:id="rId9"/>
    <p:sldId id="260" r:id="rId10"/>
    <p:sldId id="261" r:id="rId11"/>
    <p:sldId id="269" r:id="rId12"/>
    <p:sldId id="272" r:id="rId13"/>
    <p:sldId id="262" r:id="rId14"/>
    <p:sldId id="263" r:id="rId15"/>
    <p:sldId id="25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035" autoAdjust="0"/>
    <p:restoredTop sz="94660"/>
  </p:normalViewPr>
  <p:slideViewPr>
    <p:cSldViewPr snapToGrid="0">
      <p:cViewPr varScale="1">
        <p:scale>
          <a:sx n="85" d="100"/>
          <a:sy n="85" d="100"/>
        </p:scale>
        <p:origin x="-102"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838827-95B3-4AFF-9515-45C6BF7146C4}"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AE8C5039-AC0D-433E-B81F-10053BEBE067}">
      <dgm:prSet phldrT="[Text]"/>
      <dgm:spPr/>
      <dgm:t>
        <a:bodyPr/>
        <a:lstStyle/>
        <a:p>
          <a:r>
            <a:rPr lang="en-US"/>
            <a:t>A Modeling Activity</a:t>
          </a:r>
        </a:p>
      </dgm:t>
    </dgm:pt>
    <dgm:pt modelId="{5DDB09F3-1182-4462-9A32-4C0C34F7A4CB}" type="parTrans" cxnId="{4B2B47CC-9920-49B7-A9BF-1323EEFA5025}">
      <dgm:prSet/>
      <dgm:spPr/>
      <dgm:t>
        <a:bodyPr/>
        <a:lstStyle/>
        <a:p>
          <a:endParaRPr lang="en-US"/>
        </a:p>
      </dgm:t>
    </dgm:pt>
    <dgm:pt modelId="{E16E01B3-F1FF-40AA-8F5D-5A45B3473E32}" type="sibTrans" cxnId="{4B2B47CC-9920-49B7-A9BF-1323EEFA5025}">
      <dgm:prSet/>
      <dgm:spPr/>
      <dgm:t>
        <a:bodyPr/>
        <a:lstStyle/>
        <a:p>
          <a:endParaRPr lang="en-US"/>
        </a:p>
      </dgm:t>
    </dgm:pt>
    <dgm:pt modelId="{A3D30450-37C7-4AD2-A788-FCED51AE845A}">
      <dgm:prSet phldrT="[Text]"/>
      <dgm:spPr/>
      <dgm:t>
        <a:bodyPr/>
        <a:lstStyle/>
        <a:p>
          <a:r>
            <a:rPr lang="en-US"/>
            <a:t>create</a:t>
          </a:r>
        </a:p>
        <a:p>
          <a:r>
            <a:rPr lang="en-US"/>
            <a:t>3-d </a:t>
          </a:r>
        </a:p>
        <a:p>
          <a:r>
            <a:rPr lang="en-US"/>
            <a:t>relief</a:t>
          </a:r>
        </a:p>
        <a:p>
          <a:r>
            <a:rPr lang="en-US"/>
            <a:t>map</a:t>
          </a:r>
        </a:p>
      </dgm:t>
    </dgm:pt>
    <dgm:pt modelId="{30B82034-D845-4CFE-983C-22F1933263CC}" type="parTrans" cxnId="{04D59BE3-AE79-4109-B7CC-C5D5E99F92DD}">
      <dgm:prSet/>
      <dgm:spPr/>
      <dgm:t>
        <a:bodyPr/>
        <a:lstStyle/>
        <a:p>
          <a:endParaRPr lang="en-US"/>
        </a:p>
      </dgm:t>
    </dgm:pt>
    <dgm:pt modelId="{0E066725-430B-480E-A7ED-9DE83BF00C04}" type="sibTrans" cxnId="{04D59BE3-AE79-4109-B7CC-C5D5E99F92DD}">
      <dgm:prSet/>
      <dgm:spPr/>
      <dgm:t>
        <a:bodyPr/>
        <a:lstStyle/>
        <a:p>
          <a:endParaRPr lang="en-US"/>
        </a:p>
      </dgm:t>
    </dgm:pt>
    <dgm:pt modelId="{AB7987E5-53C6-4C8E-AF2C-B2BF87DDBA7F}">
      <dgm:prSet phldrT="[Text]"/>
      <dgm:spPr/>
      <dgm:t>
        <a:bodyPr/>
        <a:lstStyle/>
        <a:p>
          <a:r>
            <a:rPr lang="en-US"/>
            <a:t>place personal use points</a:t>
          </a:r>
        </a:p>
      </dgm:t>
    </dgm:pt>
    <dgm:pt modelId="{002CD6AA-D407-4156-92AD-B9BE53A39EBF}" type="parTrans" cxnId="{0C645097-9F73-4C34-BA1C-8963259ED5A9}">
      <dgm:prSet/>
      <dgm:spPr/>
      <dgm:t>
        <a:bodyPr/>
        <a:lstStyle/>
        <a:p>
          <a:endParaRPr lang="en-US"/>
        </a:p>
      </dgm:t>
    </dgm:pt>
    <dgm:pt modelId="{26B65B84-46D6-4369-ADAB-F51490EB7A3F}" type="sibTrans" cxnId="{0C645097-9F73-4C34-BA1C-8963259ED5A9}">
      <dgm:prSet/>
      <dgm:spPr/>
      <dgm:t>
        <a:bodyPr/>
        <a:lstStyle/>
        <a:p>
          <a:endParaRPr lang="en-US"/>
        </a:p>
      </dgm:t>
    </dgm:pt>
    <dgm:pt modelId="{E64CCB4A-B89A-48A2-B06A-36B25BC9D762}">
      <dgm:prSet phldrT="[Text]"/>
      <dgm:spPr/>
      <dgm:t>
        <a:bodyPr/>
        <a:lstStyle/>
        <a:p>
          <a:r>
            <a:rPr lang="en-US"/>
            <a:t>place historical use points</a:t>
          </a:r>
        </a:p>
      </dgm:t>
    </dgm:pt>
    <dgm:pt modelId="{771A40A3-5FE3-49C5-8C86-765247E8EC6E}" type="parTrans" cxnId="{E7197251-C37B-4517-BFC4-DC4852A36483}">
      <dgm:prSet/>
      <dgm:spPr/>
      <dgm:t>
        <a:bodyPr/>
        <a:lstStyle/>
        <a:p>
          <a:endParaRPr lang="en-US"/>
        </a:p>
      </dgm:t>
    </dgm:pt>
    <dgm:pt modelId="{D4E08256-69A6-40B2-B987-229C0D9E27A8}" type="sibTrans" cxnId="{E7197251-C37B-4517-BFC4-DC4852A36483}">
      <dgm:prSet/>
      <dgm:spPr/>
      <dgm:t>
        <a:bodyPr/>
        <a:lstStyle/>
        <a:p>
          <a:endParaRPr lang="en-US"/>
        </a:p>
      </dgm:t>
    </dgm:pt>
    <dgm:pt modelId="{5C39169E-40FC-494A-946C-8F89C548CA66}">
      <dgm:prSet phldrT="[Text]"/>
      <dgm:spPr/>
      <dgm:t>
        <a:bodyPr/>
        <a:lstStyle/>
        <a:p>
          <a:r>
            <a:rPr lang="en-US"/>
            <a:t>compare your map with other students, and other more technically advanced maps</a:t>
          </a:r>
        </a:p>
      </dgm:t>
    </dgm:pt>
    <dgm:pt modelId="{DA5BE926-0F90-4E98-AD67-5ED415948C34}" type="parTrans" cxnId="{A1725EE2-82FA-4882-9588-BA652690D296}">
      <dgm:prSet/>
      <dgm:spPr/>
      <dgm:t>
        <a:bodyPr/>
        <a:lstStyle/>
        <a:p>
          <a:endParaRPr lang="en-US"/>
        </a:p>
      </dgm:t>
    </dgm:pt>
    <dgm:pt modelId="{5D5F383F-C9A7-4EAA-B0B6-5C9328E9329E}" type="sibTrans" cxnId="{A1725EE2-82FA-4882-9588-BA652690D296}">
      <dgm:prSet/>
      <dgm:spPr/>
      <dgm:t>
        <a:bodyPr/>
        <a:lstStyle/>
        <a:p>
          <a:endParaRPr lang="en-US"/>
        </a:p>
      </dgm:t>
    </dgm:pt>
    <dgm:pt modelId="{873CC9B3-6FCA-484A-B20F-FD303675404B}" type="pres">
      <dgm:prSet presAssocID="{6C838827-95B3-4AFF-9515-45C6BF7146C4}" presName="Name0" presStyleCnt="0">
        <dgm:presLayoutVars>
          <dgm:chMax val="1"/>
          <dgm:dir/>
          <dgm:animLvl val="ctr"/>
          <dgm:resizeHandles val="exact"/>
        </dgm:presLayoutVars>
      </dgm:prSet>
      <dgm:spPr/>
      <dgm:t>
        <a:bodyPr/>
        <a:lstStyle/>
        <a:p>
          <a:endParaRPr lang="en-US"/>
        </a:p>
      </dgm:t>
    </dgm:pt>
    <dgm:pt modelId="{4191329D-BD51-4662-9A2D-4C077BF648D8}" type="pres">
      <dgm:prSet presAssocID="{AE8C5039-AC0D-433E-B81F-10053BEBE067}" presName="centerShape" presStyleLbl="node0" presStyleIdx="0" presStyleCnt="1"/>
      <dgm:spPr/>
      <dgm:t>
        <a:bodyPr/>
        <a:lstStyle/>
        <a:p>
          <a:endParaRPr lang="en-US"/>
        </a:p>
      </dgm:t>
    </dgm:pt>
    <dgm:pt modelId="{6A844FA2-27EE-49FF-ABC8-69C621D7686C}" type="pres">
      <dgm:prSet presAssocID="{A3D30450-37C7-4AD2-A788-FCED51AE845A}" presName="node" presStyleLbl="node1" presStyleIdx="0" presStyleCnt="4">
        <dgm:presLayoutVars>
          <dgm:bulletEnabled val="1"/>
        </dgm:presLayoutVars>
      </dgm:prSet>
      <dgm:spPr/>
      <dgm:t>
        <a:bodyPr/>
        <a:lstStyle/>
        <a:p>
          <a:endParaRPr lang="en-US"/>
        </a:p>
      </dgm:t>
    </dgm:pt>
    <dgm:pt modelId="{98BB1F7A-593F-4B05-ABCF-5B94D2BE82A1}" type="pres">
      <dgm:prSet presAssocID="{A3D30450-37C7-4AD2-A788-FCED51AE845A}" presName="dummy" presStyleCnt="0"/>
      <dgm:spPr/>
    </dgm:pt>
    <dgm:pt modelId="{2E06EC1A-F889-421E-AD75-49D29E8140AB}" type="pres">
      <dgm:prSet presAssocID="{0E066725-430B-480E-A7ED-9DE83BF00C04}" presName="sibTrans" presStyleLbl="sibTrans2D1" presStyleIdx="0" presStyleCnt="4"/>
      <dgm:spPr/>
      <dgm:t>
        <a:bodyPr/>
        <a:lstStyle/>
        <a:p>
          <a:endParaRPr lang="en-US"/>
        </a:p>
      </dgm:t>
    </dgm:pt>
    <dgm:pt modelId="{2E7B982A-8A3D-426F-BBFD-F1FAE536D13A}" type="pres">
      <dgm:prSet presAssocID="{AB7987E5-53C6-4C8E-AF2C-B2BF87DDBA7F}" presName="node" presStyleLbl="node1" presStyleIdx="1" presStyleCnt="4">
        <dgm:presLayoutVars>
          <dgm:bulletEnabled val="1"/>
        </dgm:presLayoutVars>
      </dgm:prSet>
      <dgm:spPr/>
      <dgm:t>
        <a:bodyPr/>
        <a:lstStyle/>
        <a:p>
          <a:endParaRPr lang="en-US"/>
        </a:p>
      </dgm:t>
    </dgm:pt>
    <dgm:pt modelId="{004E8680-7C21-4B9A-AC7E-88269248D4E9}" type="pres">
      <dgm:prSet presAssocID="{AB7987E5-53C6-4C8E-AF2C-B2BF87DDBA7F}" presName="dummy" presStyleCnt="0"/>
      <dgm:spPr/>
    </dgm:pt>
    <dgm:pt modelId="{AACFBAEB-05EF-418E-93B2-F122118D1CE5}" type="pres">
      <dgm:prSet presAssocID="{26B65B84-46D6-4369-ADAB-F51490EB7A3F}" presName="sibTrans" presStyleLbl="sibTrans2D1" presStyleIdx="1" presStyleCnt="4"/>
      <dgm:spPr/>
      <dgm:t>
        <a:bodyPr/>
        <a:lstStyle/>
        <a:p>
          <a:endParaRPr lang="en-US"/>
        </a:p>
      </dgm:t>
    </dgm:pt>
    <dgm:pt modelId="{F5AB8BA0-DC1E-4D69-A07C-D90617CC5936}" type="pres">
      <dgm:prSet presAssocID="{E64CCB4A-B89A-48A2-B06A-36B25BC9D762}" presName="node" presStyleLbl="node1" presStyleIdx="2" presStyleCnt="4">
        <dgm:presLayoutVars>
          <dgm:bulletEnabled val="1"/>
        </dgm:presLayoutVars>
      </dgm:prSet>
      <dgm:spPr/>
      <dgm:t>
        <a:bodyPr/>
        <a:lstStyle/>
        <a:p>
          <a:endParaRPr lang="en-US"/>
        </a:p>
      </dgm:t>
    </dgm:pt>
    <dgm:pt modelId="{42C54A0D-EAEC-436F-8287-43B680BA7B99}" type="pres">
      <dgm:prSet presAssocID="{E64CCB4A-B89A-48A2-B06A-36B25BC9D762}" presName="dummy" presStyleCnt="0"/>
      <dgm:spPr/>
    </dgm:pt>
    <dgm:pt modelId="{C4427713-A05F-4659-8F55-6208377A453D}" type="pres">
      <dgm:prSet presAssocID="{D4E08256-69A6-40B2-B987-229C0D9E27A8}" presName="sibTrans" presStyleLbl="sibTrans2D1" presStyleIdx="2" presStyleCnt="4"/>
      <dgm:spPr/>
      <dgm:t>
        <a:bodyPr/>
        <a:lstStyle/>
        <a:p>
          <a:endParaRPr lang="en-US"/>
        </a:p>
      </dgm:t>
    </dgm:pt>
    <dgm:pt modelId="{F9BA7D76-8DE7-44E6-AEA9-65BA76C4B62D}" type="pres">
      <dgm:prSet presAssocID="{5C39169E-40FC-494A-946C-8F89C548CA66}" presName="node" presStyleLbl="node1" presStyleIdx="3" presStyleCnt="4">
        <dgm:presLayoutVars>
          <dgm:bulletEnabled val="1"/>
        </dgm:presLayoutVars>
      </dgm:prSet>
      <dgm:spPr/>
      <dgm:t>
        <a:bodyPr/>
        <a:lstStyle/>
        <a:p>
          <a:endParaRPr lang="en-US"/>
        </a:p>
      </dgm:t>
    </dgm:pt>
    <dgm:pt modelId="{65D346B4-161D-4E07-9860-BA46F52CADA5}" type="pres">
      <dgm:prSet presAssocID="{5C39169E-40FC-494A-946C-8F89C548CA66}" presName="dummy" presStyleCnt="0"/>
      <dgm:spPr/>
    </dgm:pt>
    <dgm:pt modelId="{B859C729-6381-49E4-826D-F9FA5694194C}" type="pres">
      <dgm:prSet presAssocID="{5D5F383F-C9A7-4EAA-B0B6-5C9328E9329E}" presName="sibTrans" presStyleLbl="sibTrans2D1" presStyleIdx="3" presStyleCnt="4"/>
      <dgm:spPr/>
      <dgm:t>
        <a:bodyPr/>
        <a:lstStyle/>
        <a:p>
          <a:endParaRPr lang="en-US"/>
        </a:p>
      </dgm:t>
    </dgm:pt>
  </dgm:ptLst>
  <dgm:cxnLst>
    <dgm:cxn modelId="{88D651FF-F09D-41A6-9245-64C45F3B853E}" type="presOf" srcId="{5D5F383F-C9A7-4EAA-B0B6-5C9328E9329E}" destId="{B859C729-6381-49E4-826D-F9FA5694194C}" srcOrd="0" destOrd="0" presId="urn:microsoft.com/office/officeart/2005/8/layout/radial6"/>
    <dgm:cxn modelId="{CCFB5ADF-A823-493E-AF34-A16D682BAB7C}" type="presOf" srcId="{0E066725-430B-480E-A7ED-9DE83BF00C04}" destId="{2E06EC1A-F889-421E-AD75-49D29E8140AB}" srcOrd="0" destOrd="0" presId="urn:microsoft.com/office/officeart/2005/8/layout/radial6"/>
    <dgm:cxn modelId="{EE2A0731-5C7E-4682-9F0C-CB58EA9F88F0}" type="presOf" srcId="{6C838827-95B3-4AFF-9515-45C6BF7146C4}" destId="{873CC9B3-6FCA-484A-B20F-FD303675404B}" srcOrd="0" destOrd="0" presId="urn:microsoft.com/office/officeart/2005/8/layout/radial6"/>
    <dgm:cxn modelId="{A1725EE2-82FA-4882-9588-BA652690D296}" srcId="{AE8C5039-AC0D-433E-B81F-10053BEBE067}" destId="{5C39169E-40FC-494A-946C-8F89C548CA66}" srcOrd="3" destOrd="0" parTransId="{DA5BE926-0F90-4E98-AD67-5ED415948C34}" sibTransId="{5D5F383F-C9A7-4EAA-B0B6-5C9328E9329E}"/>
    <dgm:cxn modelId="{818737DA-618A-4CA9-A420-31B21AFB4986}" type="presOf" srcId="{5C39169E-40FC-494A-946C-8F89C548CA66}" destId="{F9BA7D76-8DE7-44E6-AEA9-65BA76C4B62D}" srcOrd="0" destOrd="0" presId="urn:microsoft.com/office/officeart/2005/8/layout/radial6"/>
    <dgm:cxn modelId="{9D678AD6-507E-4199-8D3B-8D9724EEBA2F}" type="presOf" srcId="{A3D30450-37C7-4AD2-A788-FCED51AE845A}" destId="{6A844FA2-27EE-49FF-ABC8-69C621D7686C}" srcOrd="0" destOrd="0" presId="urn:microsoft.com/office/officeart/2005/8/layout/radial6"/>
    <dgm:cxn modelId="{04D59BE3-AE79-4109-B7CC-C5D5E99F92DD}" srcId="{AE8C5039-AC0D-433E-B81F-10053BEBE067}" destId="{A3D30450-37C7-4AD2-A788-FCED51AE845A}" srcOrd="0" destOrd="0" parTransId="{30B82034-D845-4CFE-983C-22F1933263CC}" sibTransId="{0E066725-430B-480E-A7ED-9DE83BF00C04}"/>
    <dgm:cxn modelId="{4B2B47CC-9920-49B7-A9BF-1323EEFA5025}" srcId="{6C838827-95B3-4AFF-9515-45C6BF7146C4}" destId="{AE8C5039-AC0D-433E-B81F-10053BEBE067}" srcOrd="0" destOrd="0" parTransId="{5DDB09F3-1182-4462-9A32-4C0C34F7A4CB}" sibTransId="{E16E01B3-F1FF-40AA-8F5D-5A45B3473E32}"/>
    <dgm:cxn modelId="{92F5F9AD-11F7-4688-8A88-C30C029E8DD6}" type="presOf" srcId="{E64CCB4A-B89A-48A2-B06A-36B25BC9D762}" destId="{F5AB8BA0-DC1E-4D69-A07C-D90617CC5936}" srcOrd="0" destOrd="0" presId="urn:microsoft.com/office/officeart/2005/8/layout/radial6"/>
    <dgm:cxn modelId="{81A44207-9FBF-4192-A003-1BC80777F03B}" type="presOf" srcId="{26B65B84-46D6-4369-ADAB-F51490EB7A3F}" destId="{AACFBAEB-05EF-418E-93B2-F122118D1CE5}" srcOrd="0" destOrd="0" presId="urn:microsoft.com/office/officeart/2005/8/layout/radial6"/>
    <dgm:cxn modelId="{EE5C5B0A-D5DF-4582-AE97-F3C4F465B7ED}" type="presOf" srcId="{D4E08256-69A6-40B2-B987-229C0D9E27A8}" destId="{C4427713-A05F-4659-8F55-6208377A453D}" srcOrd="0" destOrd="0" presId="urn:microsoft.com/office/officeart/2005/8/layout/radial6"/>
    <dgm:cxn modelId="{0C645097-9F73-4C34-BA1C-8963259ED5A9}" srcId="{AE8C5039-AC0D-433E-B81F-10053BEBE067}" destId="{AB7987E5-53C6-4C8E-AF2C-B2BF87DDBA7F}" srcOrd="1" destOrd="0" parTransId="{002CD6AA-D407-4156-92AD-B9BE53A39EBF}" sibTransId="{26B65B84-46D6-4369-ADAB-F51490EB7A3F}"/>
    <dgm:cxn modelId="{53EE3B3F-1D13-4A2D-A423-B654860D4EB2}" type="presOf" srcId="{AB7987E5-53C6-4C8E-AF2C-B2BF87DDBA7F}" destId="{2E7B982A-8A3D-426F-BBFD-F1FAE536D13A}" srcOrd="0" destOrd="0" presId="urn:microsoft.com/office/officeart/2005/8/layout/radial6"/>
    <dgm:cxn modelId="{932FAFFE-D953-4D7E-976A-82F95F1294F0}" type="presOf" srcId="{AE8C5039-AC0D-433E-B81F-10053BEBE067}" destId="{4191329D-BD51-4662-9A2D-4C077BF648D8}" srcOrd="0" destOrd="0" presId="urn:microsoft.com/office/officeart/2005/8/layout/radial6"/>
    <dgm:cxn modelId="{E7197251-C37B-4517-BFC4-DC4852A36483}" srcId="{AE8C5039-AC0D-433E-B81F-10053BEBE067}" destId="{E64CCB4A-B89A-48A2-B06A-36B25BC9D762}" srcOrd="2" destOrd="0" parTransId="{771A40A3-5FE3-49C5-8C86-765247E8EC6E}" sibTransId="{D4E08256-69A6-40B2-B987-229C0D9E27A8}"/>
    <dgm:cxn modelId="{768DC0B6-2BE5-4E72-9E0E-30A00AC2E365}" type="presParOf" srcId="{873CC9B3-6FCA-484A-B20F-FD303675404B}" destId="{4191329D-BD51-4662-9A2D-4C077BF648D8}" srcOrd="0" destOrd="0" presId="urn:microsoft.com/office/officeart/2005/8/layout/radial6"/>
    <dgm:cxn modelId="{BC4D0C2D-394F-4B52-BD1D-DBA3A8A8DB90}" type="presParOf" srcId="{873CC9B3-6FCA-484A-B20F-FD303675404B}" destId="{6A844FA2-27EE-49FF-ABC8-69C621D7686C}" srcOrd="1" destOrd="0" presId="urn:microsoft.com/office/officeart/2005/8/layout/radial6"/>
    <dgm:cxn modelId="{A3699A24-F1CA-41CB-AD54-CC155E92BD3B}" type="presParOf" srcId="{873CC9B3-6FCA-484A-B20F-FD303675404B}" destId="{98BB1F7A-593F-4B05-ABCF-5B94D2BE82A1}" srcOrd="2" destOrd="0" presId="urn:microsoft.com/office/officeart/2005/8/layout/radial6"/>
    <dgm:cxn modelId="{87D69523-8AC4-4086-85DA-07A47C0F2AE7}" type="presParOf" srcId="{873CC9B3-6FCA-484A-B20F-FD303675404B}" destId="{2E06EC1A-F889-421E-AD75-49D29E8140AB}" srcOrd="3" destOrd="0" presId="urn:microsoft.com/office/officeart/2005/8/layout/radial6"/>
    <dgm:cxn modelId="{47990A7B-8221-46F7-BBCF-16B808D804D8}" type="presParOf" srcId="{873CC9B3-6FCA-484A-B20F-FD303675404B}" destId="{2E7B982A-8A3D-426F-BBFD-F1FAE536D13A}" srcOrd="4" destOrd="0" presId="urn:microsoft.com/office/officeart/2005/8/layout/radial6"/>
    <dgm:cxn modelId="{9EC771DD-7F5A-4B87-9BC2-4CD5DE40C3D0}" type="presParOf" srcId="{873CC9B3-6FCA-484A-B20F-FD303675404B}" destId="{004E8680-7C21-4B9A-AC7E-88269248D4E9}" srcOrd="5" destOrd="0" presId="urn:microsoft.com/office/officeart/2005/8/layout/radial6"/>
    <dgm:cxn modelId="{46A2AE88-3F01-4257-9F66-4E14A15F512D}" type="presParOf" srcId="{873CC9B3-6FCA-484A-B20F-FD303675404B}" destId="{AACFBAEB-05EF-418E-93B2-F122118D1CE5}" srcOrd="6" destOrd="0" presId="urn:microsoft.com/office/officeart/2005/8/layout/radial6"/>
    <dgm:cxn modelId="{6378C1F5-5398-490A-B0AD-0FE63EDFD502}" type="presParOf" srcId="{873CC9B3-6FCA-484A-B20F-FD303675404B}" destId="{F5AB8BA0-DC1E-4D69-A07C-D90617CC5936}" srcOrd="7" destOrd="0" presId="urn:microsoft.com/office/officeart/2005/8/layout/radial6"/>
    <dgm:cxn modelId="{E177E577-EA10-4D1E-A350-823A0D5118DC}" type="presParOf" srcId="{873CC9B3-6FCA-484A-B20F-FD303675404B}" destId="{42C54A0D-EAEC-436F-8287-43B680BA7B99}" srcOrd="8" destOrd="0" presId="urn:microsoft.com/office/officeart/2005/8/layout/radial6"/>
    <dgm:cxn modelId="{35324FB5-FBBA-4100-8C63-5E46DD984EAD}" type="presParOf" srcId="{873CC9B3-6FCA-484A-B20F-FD303675404B}" destId="{C4427713-A05F-4659-8F55-6208377A453D}" srcOrd="9" destOrd="0" presId="urn:microsoft.com/office/officeart/2005/8/layout/radial6"/>
    <dgm:cxn modelId="{A8E1763C-332D-47C7-AF35-2D032C678617}" type="presParOf" srcId="{873CC9B3-6FCA-484A-B20F-FD303675404B}" destId="{F9BA7D76-8DE7-44E6-AEA9-65BA76C4B62D}" srcOrd="10" destOrd="0" presId="urn:microsoft.com/office/officeart/2005/8/layout/radial6"/>
    <dgm:cxn modelId="{F4BA0946-1B52-4872-A21B-83623378E554}" type="presParOf" srcId="{873CC9B3-6FCA-484A-B20F-FD303675404B}" destId="{65D346B4-161D-4E07-9860-BA46F52CADA5}" srcOrd="11" destOrd="0" presId="urn:microsoft.com/office/officeart/2005/8/layout/radial6"/>
    <dgm:cxn modelId="{27D0B849-FC82-4F32-8C88-8EC966406534}" type="presParOf" srcId="{873CC9B3-6FCA-484A-B20F-FD303675404B}" destId="{B859C729-6381-49E4-826D-F9FA5694194C}" srcOrd="12" destOrd="0" presId="urn:microsoft.com/office/officeart/2005/8/layout/radial6"/>
  </dgm:cxnLst>
  <dgm:bg/>
  <dgm:whole/>
</dgm:dataModel>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B3BA38C-BD17-422B-B4CF-8A2068A0F946}" type="datetimeFigureOut">
              <a:rPr lang="en-US" smtClean="0"/>
              <a:pPr/>
              <a:t>8/3/2015</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BAF57760-521A-4B89-BAEE-D77BFAB90CED}" type="slidenum">
              <a:rPr lang="en-US" smtClean="0"/>
              <a:pPr/>
              <a:t>‹#›</a:t>
            </a:fld>
            <a:endParaRPr lang="en-US"/>
          </a:p>
        </p:txBody>
      </p:sp>
    </p:spTree>
    <p:extLst>
      <p:ext uri="{BB962C8B-B14F-4D97-AF65-F5344CB8AC3E}">
        <p14:creationId xmlns="" xmlns:p14="http://schemas.microsoft.com/office/powerpoint/2010/main" val="4285958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3BA38C-BD17-422B-B4CF-8A2068A0F946}" type="datetimeFigureOut">
              <a:rPr lang="en-US" smtClean="0"/>
              <a:pPr/>
              <a:t>8/3/2015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F57760-521A-4B89-BAEE-D77BFAB90CED}" type="slidenum">
              <a:rPr lang="en-US" smtClean="0"/>
              <a:pPr/>
              <a:t>‹#›</a:t>
            </a:fld>
            <a:endParaRPr lang="en-US"/>
          </a:p>
        </p:txBody>
      </p:sp>
    </p:spTree>
    <p:extLst>
      <p:ext uri="{BB962C8B-B14F-4D97-AF65-F5344CB8AC3E}">
        <p14:creationId xmlns="" xmlns:p14="http://schemas.microsoft.com/office/powerpoint/2010/main" val="1023717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3BA38C-BD17-422B-B4CF-8A2068A0F946}" type="datetimeFigureOut">
              <a:rPr lang="en-US" smtClean="0"/>
              <a:pPr/>
              <a:t>8/3/2015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F57760-521A-4B89-BAEE-D77BFAB90CED}" type="slidenum">
              <a:rPr lang="en-US" smtClean="0"/>
              <a:pPr/>
              <a:t>‹#›</a:t>
            </a:fld>
            <a:endParaRPr lang="en-US"/>
          </a:p>
        </p:txBody>
      </p:sp>
    </p:spTree>
    <p:extLst>
      <p:ext uri="{BB962C8B-B14F-4D97-AF65-F5344CB8AC3E}">
        <p14:creationId xmlns="" xmlns:p14="http://schemas.microsoft.com/office/powerpoint/2010/main" val="157334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3BA38C-BD17-422B-B4CF-8A2068A0F946}" type="datetimeFigureOut">
              <a:rPr lang="en-US" smtClean="0"/>
              <a:pPr/>
              <a:t>8/3/2015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F57760-521A-4B89-BAEE-D77BFAB90CED}" type="slidenum">
              <a:rPr lang="en-US" smtClean="0"/>
              <a:pPr/>
              <a:t>‹#›</a:t>
            </a:fld>
            <a:endParaRPr lang="en-US"/>
          </a:p>
        </p:txBody>
      </p:sp>
    </p:spTree>
    <p:extLst>
      <p:ext uri="{BB962C8B-B14F-4D97-AF65-F5344CB8AC3E}">
        <p14:creationId xmlns="" xmlns:p14="http://schemas.microsoft.com/office/powerpoint/2010/main" val="1934378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3BA38C-BD17-422B-B4CF-8A2068A0F946}" type="datetimeFigureOut">
              <a:rPr lang="en-US" smtClean="0"/>
              <a:pPr/>
              <a:t>8/3/2015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F57760-521A-4B89-BAEE-D77BFAB90CED}" type="slidenum">
              <a:rPr lang="en-US" smtClean="0"/>
              <a:pPr/>
              <a:t>‹#›</a:t>
            </a:fld>
            <a:endParaRPr lang="en-US"/>
          </a:p>
        </p:txBody>
      </p:sp>
    </p:spTree>
    <p:extLst>
      <p:ext uri="{BB962C8B-B14F-4D97-AF65-F5344CB8AC3E}">
        <p14:creationId xmlns="" xmlns:p14="http://schemas.microsoft.com/office/powerpoint/2010/main" val="2930612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3BA38C-BD17-422B-B4CF-8A2068A0F946}" type="datetimeFigureOut">
              <a:rPr lang="en-US" smtClean="0"/>
              <a:pPr/>
              <a:t>8/3/2015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F57760-521A-4B89-BAEE-D77BFAB90CED}" type="slidenum">
              <a:rPr lang="en-US" smtClean="0"/>
              <a:pPr/>
              <a:t>‹#›</a:t>
            </a:fld>
            <a:endParaRPr lang="en-US"/>
          </a:p>
        </p:txBody>
      </p:sp>
    </p:spTree>
    <p:extLst>
      <p:ext uri="{BB962C8B-B14F-4D97-AF65-F5344CB8AC3E}">
        <p14:creationId xmlns="" xmlns:p14="http://schemas.microsoft.com/office/powerpoint/2010/main" val="3709011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3BA38C-BD17-422B-B4CF-8A2068A0F946}" type="datetimeFigureOut">
              <a:rPr lang="en-US" smtClean="0"/>
              <a:pPr/>
              <a:t>8/3/2015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F57760-521A-4B89-BAEE-D77BFAB90CED}" type="slidenum">
              <a:rPr lang="en-US" smtClean="0"/>
              <a:pPr/>
              <a:t>‹#›</a:t>
            </a:fld>
            <a:endParaRPr lang="en-US"/>
          </a:p>
        </p:txBody>
      </p:sp>
    </p:spTree>
    <p:extLst>
      <p:ext uri="{BB962C8B-B14F-4D97-AF65-F5344CB8AC3E}">
        <p14:creationId xmlns="" xmlns:p14="http://schemas.microsoft.com/office/powerpoint/2010/main" val="3720375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3BA38C-BD17-422B-B4CF-8A2068A0F946}" type="datetimeFigureOut">
              <a:rPr lang="en-US" smtClean="0"/>
              <a:pPr/>
              <a:t>8/3/2015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F57760-521A-4B89-BAEE-D77BFAB90CED}" type="slidenum">
              <a:rPr lang="en-US" smtClean="0"/>
              <a:pPr/>
              <a:t>‹#›</a:t>
            </a:fld>
            <a:endParaRPr lang="en-US"/>
          </a:p>
        </p:txBody>
      </p:sp>
    </p:spTree>
    <p:extLst>
      <p:ext uri="{BB962C8B-B14F-4D97-AF65-F5344CB8AC3E}">
        <p14:creationId xmlns="" xmlns:p14="http://schemas.microsoft.com/office/powerpoint/2010/main" val="1994335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3BA38C-BD17-422B-B4CF-8A2068A0F946}" type="datetimeFigureOut">
              <a:rPr lang="en-US" smtClean="0"/>
              <a:pPr/>
              <a:t>8/3/2015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F57760-521A-4B89-BAEE-D77BFAB90CED}" type="slidenum">
              <a:rPr lang="en-US" smtClean="0"/>
              <a:pPr/>
              <a:t>‹#›</a:t>
            </a:fld>
            <a:endParaRPr lang="en-US"/>
          </a:p>
        </p:txBody>
      </p:sp>
    </p:spTree>
    <p:extLst>
      <p:ext uri="{BB962C8B-B14F-4D97-AF65-F5344CB8AC3E}">
        <p14:creationId xmlns="" xmlns:p14="http://schemas.microsoft.com/office/powerpoint/2010/main" val="49655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3BA38C-BD17-422B-B4CF-8A2068A0F946}" type="datetimeFigureOut">
              <a:rPr lang="en-US" smtClean="0"/>
              <a:pPr/>
              <a:t>8/3/2015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BAF57760-521A-4B89-BAEE-D77BFAB90CED}" type="slidenum">
              <a:rPr lang="en-US" smtClean="0"/>
              <a:pPr/>
              <a:t>‹#›</a:t>
            </a:fld>
            <a:endParaRPr lang="en-US"/>
          </a:p>
        </p:txBody>
      </p:sp>
    </p:spTree>
    <p:extLst>
      <p:ext uri="{BB962C8B-B14F-4D97-AF65-F5344CB8AC3E}">
        <p14:creationId xmlns="" xmlns:p14="http://schemas.microsoft.com/office/powerpoint/2010/main" val="2766412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3BA38C-BD17-422B-B4CF-8A2068A0F946}" type="datetimeFigureOut">
              <a:rPr lang="en-US" smtClean="0"/>
              <a:pPr/>
              <a:t>8/3/2015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F57760-521A-4B89-BAEE-D77BFAB90CED}" type="slidenum">
              <a:rPr lang="en-US" smtClean="0"/>
              <a:pPr/>
              <a:t>‹#›</a:t>
            </a:fld>
            <a:endParaRPr lang="en-US"/>
          </a:p>
        </p:txBody>
      </p:sp>
    </p:spTree>
    <p:extLst>
      <p:ext uri="{BB962C8B-B14F-4D97-AF65-F5344CB8AC3E}">
        <p14:creationId xmlns="" xmlns:p14="http://schemas.microsoft.com/office/powerpoint/2010/main" val="545818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3BA38C-BD17-422B-B4CF-8A2068A0F946}" type="datetimeFigureOut">
              <a:rPr lang="en-US" smtClean="0"/>
              <a:pPr/>
              <a:t>8/3/2015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F57760-521A-4B89-BAEE-D77BFAB90CED}" type="slidenum">
              <a:rPr lang="en-US" smtClean="0"/>
              <a:pPr/>
              <a:t>‹#›</a:t>
            </a:fld>
            <a:endParaRPr lang="en-US"/>
          </a:p>
        </p:txBody>
      </p:sp>
    </p:spTree>
    <p:extLst>
      <p:ext uri="{BB962C8B-B14F-4D97-AF65-F5344CB8AC3E}">
        <p14:creationId xmlns="" xmlns:p14="http://schemas.microsoft.com/office/powerpoint/2010/main" val="3039991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3BA38C-BD17-422B-B4CF-8A2068A0F946}" type="datetimeFigureOut">
              <a:rPr lang="en-US" smtClean="0"/>
              <a:pPr/>
              <a:t>8/3/2015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F57760-521A-4B89-BAEE-D77BFAB90CED}" type="slidenum">
              <a:rPr lang="en-US" smtClean="0"/>
              <a:pPr/>
              <a:t>‹#›</a:t>
            </a:fld>
            <a:endParaRPr lang="en-US"/>
          </a:p>
        </p:txBody>
      </p:sp>
    </p:spTree>
    <p:extLst>
      <p:ext uri="{BB962C8B-B14F-4D97-AF65-F5344CB8AC3E}">
        <p14:creationId xmlns="" xmlns:p14="http://schemas.microsoft.com/office/powerpoint/2010/main" val="1402066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3BA38C-BD17-422B-B4CF-8A2068A0F946}" type="datetimeFigureOut">
              <a:rPr lang="en-US" smtClean="0"/>
              <a:pPr/>
              <a:t>8/3/2015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F57760-521A-4B89-BAEE-D77BFAB90CED}" type="slidenum">
              <a:rPr lang="en-US" smtClean="0"/>
              <a:pPr/>
              <a:t>‹#›</a:t>
            </a:fld>
            <a:endParaRPr lang="en-US"/>
          </a:p>
        </p:txBody>
      </p:sp>
    </p:spTree>
    <p:extLst>
      <p:ext uri="{BB962C8B-B14F-4D97-AF65-F5344CB8AC3E}">
        <p14:creationId xmlns="" xmlns:p14="http://schemas.microsoft.com/office/powerpoint/2010/main" val="2610577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3BA38C-BD17-422B-B4CF-8A2068A0F946}" type="datetimeFigureOut">
              <a:rPr lang="en-US" smtClean="0"/>
              <a:pPr/>
              <a:t>8/3/2015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F57760-521A-4B89-BAEE-D77BFAB90CED}" type="slidenum">
              <a:rPr lang="en-US" smtClean="0"/>
              <a:pPr/>
              <a:t>‹#›</a:t>
            </a:fld>
            <a:endParaRPr lang="en-US"/>
          </a:p>
        </p:txBody>
      </p:sp>
    </p:spTree>
    <p:extLst>
      <p:ext uri="{BB962C8B-B14F-4D97-AF65-F5344CB8AC3E}">
        <p14:creationId xmlns="" xmlns:p14="http://schemas.microsoft.com/office/powerpoint/2010/main" val="2123631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3BA38C-BD17-422B-B4CF-8A2068A0F946}" type="datetimeFigureOut">
              <a:rPr lang="en-US" smtClean="0"/>
              <a:pPr/>
              <a:t>8/3/2015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F57760-521A-4B89-BAEE-D77BFAB90CED}" type="slidenum">
              <a:rPr lang="en-US" smtClean="0"/>
              <a:pPr/>
              <a:t>‹#›</a:t>
            </a:fld>
            <a:endParaRPr lang="en-US"/>
          </a:p>
        </p:txBody>
      </p:sp>
    </p:spTree>
    <p:extLst>
      <p:ext uri="{BB962C8B-B14F-4D97-AF65-F5344CB8AC3E}">
        <p14:creationId xmlns="" xmlns:p14="http://schemas.microsoft.com/office/powerpoint/2010/main" val="571620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3BA38C-BD17-422B-B4CF-8A2068A0F946}" type="datetimeFigureOut">
              <a:rPr lang="en-US" smtClean="0"/>
              <a:pPr/>
              <a:t>8/3/2015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F57760-521A-4B89-BAEE-D77BFAB90CED}" type="slidenum">
              <a:rPr lang="en-US" smtClean="0"/>
              <a:pPr/>
              <a:t>‹#›</a:t>
            </a:fld>
            <a:endParaRPr lang="en-US"/>
          </a:p>
        </p:txBody>
      </p:sp>
    </p:spTree>
    <p:extLst>
      <p:ext uri="{BB962C8B-B14F-4D97-AF65-F5344CB8AC3E}">
        <p14:creationId xmlns="" xmlns:p14="http://schemas.microsoft.com/office/powerpoint/2010/main" val="2707192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B3BA38C-BD17-422B-B4CF-8A2068A0F946}" type="datetimeFigureOut">
              <a:rPr lang="en-US" smtClean="0"/>
              <a:pPr/>
              <a:t>8/3/2015</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AF57760-521A-4B89-BAEE-D77BFAB90CED}" type="slidenum">
              <a:rPr lang="en-US" smtClean="0"/>
              <a:pPr/>
              <a:t>‹#›</a:t>
            </a:fld>
            <a:endParaRPr lang="en-US"/>
          </a:p>
        </p:txBody>
      </p:sp>
    </p:spTree>
    <p:extLst>
      <p:ext uri="{BB962C8B-B14F-4D97-AF65-F5344CB8AC3E}">
        <p14:creationId xmlns="" xmlns:p14="http://schemas.microsoft.com/office/powerpoint/2010/main" val="28781995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90519" y="-139639"/>
            <a:ext cx="8574622" cy="2616199"/>
          </a:xfrm>
        </p:spPr>
        <p:txBody>
          <a:bodyPr>
            <a:normAutofit/>
          </a:bodyPr>
          <a:lstStyle/>
          <a:p>
            <a:r>
              <a:rPr lang="en-US" sz="8000" dirty="0" smtClean="0"/>
              <a:t>A Modeling Activity</a:t>
            </a:r>
            <a:endParaRPr lang="en-US" sz="8000" dirty="0"/>
          </a:p>
        </p:txBody>
      </p:sp>
      <p:sp>
        <p:nvSpPr>
          <p:cNvPr id="3" name="Subtitle 2"/>
          <p:cNvSpPr>
            <a:spLocks noGrp="1"/>
          </p:cNvSpPr>
          <p:nvPr>
            <p:ph type="subTitle" idx="1"/>
          </p:nvPr>
        </p:nvSpPr>
        <p:spPr>
          <a:xfrm>
            <a:off x="3819918" y="2914441"/>
            <a:ext cx="6987645" cy="2958325"/>
          </a:xfrm>
        </p:spPr>
        <p:txBody>
          <a:bodyPr>
            <a:normAutofit/>
          </a:bodyPr>
          <a:lstStyle/>
          <a:p>
            <a:pPr algn="ctr"/>
            <a:r>
              <a:rPr lang="en-US" sz="4800" dirty="0" smtClean="0"/>
              <a:t>Place based teaching-finding a sense of place…</a:t>
            </a:r>
          </a:p>
          <a:p>
            <a:pPr algn="ctr"/>
            <a:r>
              <a:rPr lang="en-US" sz="2400" dirty="0" smtClean="0"/>
              <a:t>Allison </a:t>
            </a:r>
            <a:r>
              <a:rPr lang="en-US" sz="2400" dirty="0" err="1" smtClean="0"/>
              <a:t>Barta</a:t>
            </a:r>
            <a:r>
              <a:rPr lang="en-US" sz="2400" dirty="0" smtClean="0"/>
              <a:t>, Sally </a:t>
            </a:r>
            <a:r>
              <a:rPr lang="en-US" sz="2400" dirty="0" err="1" smtClean="0"/>
              <a:t>Bruesewitz</a:t>
            </a:r>
            <a:r>
              <a:rPr lang="en-US" sz="2400" dirty="0" smtClean="0"/>
              <a:t>, Dan Rogers</a:t>
            </a:r>
          </a:p>
          <a:p>
            <a:pPr algn="ctr"/>
            <a:endParaRPr lang="en-US" sz="4800" dirty="0"/>
          </a:p>
        </p:txBody>
      </p:sp>
    </p:spTree>
    <p:extLst>
      <p:ext uri="{BB962C8B-B14F-4D97-AF65-F5344CB8AC3E}">
        <p14:creationId xmlns="" xmlns:p14="http://schemas.microsoft.com/office/powerpoint/2010/main" val="27682399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Reflection</a:t>
            </a:r>
            <a:endParaRPr lang="en-US" sz="6000"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Ø"/>
            </a:pPr>
            <a:r>
              <a:rPr lang="en-US" sz="3600" dirty="0" smtClean="0"/>
              <a:t>Exchange your map/model with another group</a:t>
            </a:r>
          </a:p>
          <a:p>
            <a:pPr>
              <a:buFont typeface="Wingdings" panose="05000000000000000000" pitchFamily="2" charset="2"/>
              <a:buChar char="Ø"/>
            </a:pPr>
            <a:r>
              <a:rPr lang="en-US" sz="3600" dirty="0" smtClean="0"/>
              <a:t>How are they similar?  How do they differ?</a:t>
            </a:r>
          </a:p>
          <a:p>
            <a:pPr>
              <a:buFont typeface="Wingdings" panose="05000000000000000000" pitchFamily="2" charset="2"/>
              <a:buChar char="Ø"/>
            </a:pPr>
            <a:r>
              <a:rPr lang="en-US" sz="3600" dirty="0" smtClean="0"/>
              <a:t>What might you add to your model/map if you did this again?</a:t>
            </a:r>
          </a:p>
          <a:p>
            <a:pPr>
              <a:buFont typeface="Wingdings" panose="05000000000000000000" pitchFamily="2" charset="2"/>
              <a:buChar char="Ø"/>
            </a:pPr>
            <a:r>
              <a:rPr lang="en-US" sz="3600" dirty="0" smtClean="0"/>
              <a:t>What were challenges in doing this activity?</a:t>
            </a:r>
            <a:endParaRPr lang="en-US" sz="3600" dirty="0"/>
          </a:p>
        </p:txBody>
      </p:sp>
    </p:spTree>
    <p:extLst>
      <p:ext uri="{BB962C8B-B14F-4D97-AF65-F5344CB8AC3E}">
        <p14:creationId xmlns="" xmlns:p14="http://schemas.microsoft.com/office/powerpoint/2010/main" val="1910642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3589" y="-367991"/>
            <a:ext cx="10018713" cy="1752599"/>
          </a:xfrm>
        </p:spPr>
        <p:txBody>
          <a:bodyPr/>
          <a:lstStyle/>
          <a:p>
            <a:r>
              <a:rPr lang="en-US" dirty="0" smtClean="0"/>
              <a:t>Mille Lacs Lake, MN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460142" y="791736"/>
            <a:ext cx="9142754" cy="5865541"/>
          </a:xfrm>
        </p:spPr>
      </p:pic>
    </p:spTree>
    <p:extLst>
      <p:ext uri="{BB962C8B-B14F-4D97-AF65-F5344CB8AC3E}">
        <p14:creationId xmlns="" xmlns:p14="http://schemas.microsoft.com/office/powerpoint/2010/main" val="3337216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DSCN0377.JPG"/>
          <p:cNvPicPr>
            <a:picLocks noGrp="1" noChangeAspect="1"/>
          </p:cNvPicPr>
          <p:nvPr>
            <p:ph idx="1"/>
          </p:nvPr>
        </p:nvPicPr>
        <p:blipFill>
          <a:blip r:embed="rId2"/>
          <a:stretch>
            <a:fillRect/>
          </a:stretch>
        </p:blipFill>
        <p:spPr>
          <a:xfrm>
            <a:off x="286156" y="0"/>
            <a:ext cx="11905844" cy="7270639"/>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4506" y="2109439"/>
            <a:ext cx="10018713" cy="3124201"/>
          </a:xfrm>
        </p:spPr>
        <p:txBody>
          <a:bodyPr>
            <a:normAutofit/>
          </a:bodyPr>
          <a:lstStyle/>
          <a:p>
            <a:pPr marL="0" indent="0">
              <a:buNone/>
            </a:pPr>
            <a:r>
              <a:rPr lang="en-US" sz="3600" dirty="0" smtClean="0"/>
              <a:t>Integrate quantitative or technical information expressed in words in a text with a version of that information expressed visually (e.g. flowchart, diagram, model graph or table)</a:t>
            </a:r>
            <a:endParaRPr lang="en-US" sz="3600" dirty="0"/>
          </a:p>
        </p:txBody>
      </p:sp>
      <p:sp>
        <p:nvSpPr>
          <p:cNvPr id="4" name="Title 3"/>
          <p:cNvSpPr>
            <a:spLocks noGrp="1"/>
          </p:cNvSpPr>
          <p:nvPr>
            <p:ph type="title"/>
          </p:nvPr>
        </p:nvSpPr>
        <p:spPr/>
        <p:txBody>
          <a:bodyPr/>
          <a:lstStyle/>
          <a:p>
            <a:r>
              <a:rPr lang="en-US" dirty="0" smtClean="0"/>
              <a:t>CCSS ELA – Literacy  RST.6-8.7</a:t>
            </a:r>
            <a:endParaRPr lang="en-US" dirty="0"/>
          </a:p>
        </p:txBody>
      </p:sp>
    </p:spTree>
    <p:extLst>
      <p:ext uri="{BB962C8B-B14F-4D97-AF65-F5344CB8AC3E}">
        <p14:creationId xmlns="" xmlns:p14="http://schemas.microsoft.com/office/powerpoint/2010/main" val="38956976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17403" y="151327"/>
            <a:ext cx="10257924" cy="6963151"/>
          </a:xfrm>
        </p:spPr>
        <p:txBody>
          <a:bodyPr>
            <a:normAutofit/>
          </a:bodyPr>
          <a:lstStyle/>
          <a:p>
            <a:pPr algn="l"/>
            <a:r>
              <a:rPr lang="en-US" dirty="0" smtClean="0"/>
              <a:t>               MN State Science Standards</a:t>
            </a:r>
            <a:br>
              <a:rPr lang="en-US" dirty="0" smtClean="0"/>
            </a:br>
            <a:r>
              <a:rPr lang="en-US" dirty="0" smtClean="0"/>
              <a:t>                            </a:t>
            </a:r>
            <a:r>
              <a:rPr lang="en-US" sz="2800" dirty="0" smtClean="0"/>
              <a:t>8</a:t>
            </a:r>
            <a:r>
              <a:rPr lang="en-US" sz="2800" baseline="30000" dirty="0" smtClean="0"/>
              <a:t>th</a:t>
            </a:r>
            <a:r>
              <a:rPr lang="en-US" sz="2800" dirty="0" smtClean="0"/>
              <a:t> Grade Earth &amp; Space</a:t>
            </a:r>
            <a:r>
              <a:rPr lang="en-US" dirty="0" smtClean="0"/>
              <a:t/>
            </a:r>
            <a:br>
              <a:rPr lang="en-US" dirty="0" smtClean="0"/>
            </a:br>
            <a:r>
              <a:rPr lang="en-US" sz="1800" b="1" dirty="0"/>
              <a:t>Strand  1.</a:t>
            </a:r>
            <a:r>
              <a:rPr lang="en-US" sz="1800" dirty="0"/>
              <a:t>          </a:t>
            </a:r>
            <a:r>
              <a:rPr lang="en-US" sz="1800" dirty="0" smtClean="0"/>
              <a:t>     </a:t>
            </a:r>
            <a:r>
              <a:rPr lang="en-US" sz="1800" dirty="0"/>
              <a:t>The Nature of Science and Engineering</a:t>
            </a:r>
            <a:br>
              <a:rPr lang="en-US" sz="1800" dirty="0"/>
            </a:br>
            <a:r>
              <a:rPr lang="en-US" sz="1800" b="1" dirty="0" err="1"/>
              <a:t>Substrand</a:t>
            </a:r>
            <a:r>
              <a:rPr lang="en-US" sz="1800" b="1" dirty="0"/>
              <a:t>  1.</a:t>
            </a:r>
            <a:r>
              <a:rPr lang="en-US" sz="1800" dirty="0"/>
              <a:t>     </a:t>
            </a:r>
            <a:r>
              <a:rPr lang="en-US" sz="1800" dirty="0" smtClean="0"/>
              <a:t>   </a:t>
            </a:r>
            <a:r>
              <a:rPr lang="en-US" sz="1800" dirty="0"/>
              <a:t>The Practice of Science</a:t>
            </a:r>
            <a:br>
              <a:rPr lang="en-US" sz="1800" dirty="0"/>
            </a:br>
            <a:r>
              <a:rPr lang="en-US" sz="1800" b="1" dirty="0"/>
              <a:t>Standard  2.</a:t>
            </a:r>
            <a:r>
              <a:rPr lang="en-US" sz="1800" dirty="0"/>
              <a:t>       </a:t>
            </a:r>
            <a:r>
              <a:rPr lang="en-US" sz="1800" dirty="0" smtClean="0"/>
              <a:t>   Scientific </a:t>
            </a:r>
            <a:r>
              <a:rPr lang="en-US" sz="1800" dirty="0"/>
              <a:t>inquiry uses multiple interrelated processes to investigate questions, and         </a:t>
            </a:r>
            <a:br>
              <a:rPr lang="en-US" sz="1800" dirty="0"/>
            </a:br>
            <a:r>
              <a:rPr lang="en-US" sz="1800" dirty="0"/>
              <a:t>                              </a:t>
            </a:r>
            <a:r>
              <a:rPr lang="en-US" sz="1800" dirty="0" smtClean="0"/>
              <a:t>      </a:t>
            </a:r>
            <a:r>
              <a:rPr lang="en-US" sz="1800" dirty="0"/>
              <a:t>propose explanations about the natural world   </a:t>
            </a:r>
            <a:br>
              <a:rPr lang="en-US" sz="1800" dirty="0"/>
            </a:br>
            <a:r>
              <a:rPr lang="en-US" sz="1800" b="1" dirty="0"/>
              <a:t>Code:  8.1.1.2.1</a:t>
            </a:r>
            <a:r>
              <a:rPr lang="en-US" sz="1800" dirty="0"/>
              <a:t>   Use logical reasoning and imagination to develop descriptions, explanations, </a:t>
            </a:r>
            <a:br>
              <a:rPr lang="en-US" sz="1800" dirty="0"/>
            </a:br>
            <a:r>
              <a:rPr lang="en-US" sz="1800" dirty="0"/>
              <a:t>                               </a:t>
            </a:r>
            <a:r>
              <a:rPr lang="en-US" sz="1800" dirty="0" smtClean="0"/>
              <a:t>     predictions</a:t>
            </a:r>
            <a:r>
              <a:rPr lang="en-US" sz="1800" dirty="0"/>
              <a:t>, and models based on evidence    </a:t>
            </a:r>
            <a:br>
              <a:rPr lang="en-US" sz="1800" dirty="0"/>
            </a:br>
            <a:r>
              <a:rPr lang="en-US" sz="1800" dirty="0"/>
              <a:t> </a:t>
            </a:r>
            <a:br>
              <a:rPr lang="en-US" sz="1800" dirty="0"/>
            </a:br>
            <a:r>
              <a:rPr lang="en-US" sz="1800" b="1" dirty="0" err="1"/>
              <a:t>Substrand</a:t>
            </a:r>
            <a:r>
              <a:rPr lang="en-US" sz="1800" b="1" dirty="0"/>
              <a:t>  3.</a:t>
            </a:r>
            <a:r>
              <a:rPr lang="en-US" sz="1800" dirty="0"/>
              <a:t>      </a:t>
            </a:r>
            <a:r>
              <a:rPr lang="en-US" sz="1800" dirty="0" smtClean="0"/>
              <a:t>   </a:t>
            </a:r>
            <a:r>
              <a:rPr lang="en-US" sz="1800" dirty="0"/>
              <a:t>Interaction among science and technology, engineering, mathematics, and society</a:t>
            </a:r>
            <a:br>
              <a:rPr lang="en-US" sz="1800" dirty="0"/>
            </a:br>
            <a:r>
              <a:rPr lang="en-US" sz="1800" b="1" dirty="0"/>
              <a:t>Standard  4.</a:t>
            </a:r>
            <a:r>
              <a:rPr lang="en-US" sz="1800" dirty="0"/>
              <a:t>       </a:t>
            </a:r>
            <a:r>
              <a:rPr lang="en-US" sz="1800" dirty="0" smtClean="0"/>
              <a:t>    Current </a:t>
            </a:r>
            <a:r>
              <a:rPr lang="en-US" sz="1800" dirty="0"/>
              <a:t>and emerging technologies have enabled humans to develop and use models </a:t>
            </a:r>
            <a:br>
              <a:rPr lang="en-US" sz="1800" dirty="0"/>
            </a:br>
            <a:r>
              <a:rPr lang="en-US" sz="1800" dirty="0"/>
              <a:t>                             </a:t>
            </a:r>
            <a:r>
              <a:rPr lang="en-US" sz="1800" dirty="0" smtClean="0"/>
              <a:t>        </a:t>
            </a:r>
            <a:r>
              <a:rPr lang="en-US" sz="1800" dirty="0"/>
              <a:t>to understand and communicate how natural and designed systems work and interact. </a:t>
            </a:r>
            <a:br>
              <a:rPr lang="en-US" sz="1800" dirty="0"/>
            </a:br>
            <a:r>
              <a:rPr lang="en-US" sz="1800" b="1" dirty="0"/>
              <a:t>Code:  8.1.3.4.1</a:t>
            </a:r>
            <a:r>
              <a:rPr lang="en-US" sz="1800" dirty="0"/>
              <a:t>   </a:t>
            </a:r>
            <a:r>
              <a:rPr lang="en-US" sz="1800" dirty="0" smtClean="0"/>
              <a:t> </a:t>
            </a:r>
            <a:r>
              <a:rPr lang="en-US" sz="1800" dirty="0"/>
              <a:t>Use maps, satellite images, and other data sets to describe patterns and make </a:t>
            </a:r>
            <a:br>
              <a:rPr lang="en-US" sz="1800" dirty="0"/>
            </a:br>
            <a:r>
              <a:rPr lang="en-US" sz="1800" dirty="0"/>
              <a:t>                             </a:t>
            </a:r>
            <a:r>
              <a:rPr lang="en-US" sz="1800" dirty="0" smtClean="0"/>
              <a:t>        </a:t>
            </a:r>
            <a:r>
              <a:rPr lang="en-US" sz="1800" dirty="0"/>
              <a:t>predictions about local and global systems  in Earth science contexts. </a:t>
            </a:r>
            <a:br>
              <a:rPr lang="en-US" sz="1800" dirty="0"/>
            </a:br>
            <a:r>
              <a:rPr lang="en-US" sz="1800" b="1" dirty="0"/>
              <a:t>Strand 3</a:t>
            </a:r>
            <a:r>
              <a:rPr lang="en-US" sz="1800" dirty="0"/>
              <a:t>            </a:t>
            </a:r>
            <a:r>
              <a:rPr lang="en-US" sz="1800" dirty="0" smtClean="0"/>
              <a:t>       Earth </a:t>
            </a:r>
            <a:r>
              <a:rPr lang="en-US" sz="1800" dirty="0"/>
              <a:t>and Space Sciences</a:t>
            </a:r>
            <a:br>
              <a:rPr lang="en-US" sz="1800" dirty="0"/>
            </a:br>
            <a:r>
              <a:rPr lang="en-US" sz="1800" b="1" dirty="0" err="1"/>
              <a:t>Substrand</a:t>
            </a:r>
            <a:r>
              <a:rPr lang="en-US" sz="1800" b="1" dirty="0"/>
              <a:t> 1</a:t>
            </a:r>
            <a:r>
              <a:rPr lang="en-US" sz="1800" dirty="0"/>
              <a:t>.     </a:t>
            </a:r>
            <a:r>
              <a:rPr lang="en-US" sz="1800" dirty="0" smtClean="0"/>
              <a:t>     Earth </a:t>
            </a:r>
            <a:r>
              <a:rPr lang="en-US" sz="1800" dirty="0"/>
              <a:t>Structure and Processes</a:t>
            </a:r>
            <a:br>
              <a:rPr lang="en-US" sz="1800" dirty="0"/>
            </a:br>
            <a:r>
              <a:rPr lang="en-US" sz="1800" b="1" dirty="0"/>
              <a:t>Standard 2.</a:t>
            </a:r>
            <a:r>
              <a:rPr lang="en-US" sz="1800" dirty="0"/>
              <a:t>      </a:t>
            </a:r>
            <a:r>
              <a:rPr lang="en-US" sz="1800" dirty="0" smtClean="0"/>
              <a:t>      Landforms </a:t>
            </a:r>
            <a:r>
              <a:rPr lang="en-US" sz="1800" dirty="0"/>
              <a:t>are the result of the combination of constructive and destructive processes</a:t>
            </a:r>
            <a:br>
              <a:rPr lang="en-US" sz="1800" dirty="0"/>
            </a:br>
            <a:r>
              <a:rPr lang="en-US" sz="1800" b="1" dirty="0"/>
              <a:t>Code:  8.3.1.2.2</a:t>
            </a:r>
            <a:r>
              <a:rPr lang="en-US" sz="1800" dirty="0"/>
              <a:t>    Explain the role of  weathering, erosion, and glacial activity in shaping Minnesota’s </a:t>
            </a:r>
            <a:br>
              <a:rPr lang="en-US" sz="1800" dirty="0"/>
            </a:br>
            <a:r>
              <a:rPr lang="en-US" sz="1800" dirty="0"/>
              <a:t>                               </a:t>
            </a:r>
            <a:r>
              <a:rPr lang="en-US" sz="1800" dirty="0" smtClean="0"/>
              <a:t>      current </a:t>
            </a:r>
            <a:r>
              <a:rPr lang="en-US" sz="1800" dirty="0"/>
              <a:t>landscape. </a:t>
            </a:r>
            <a:r>
              <a:rPr lang="en-US" dirty="0"/>
              <a:t/>
            </a:r>
            <a:br>
              <a:rPr lang="en-US" dirty="0"/>
            </a:br>
            <a:endParaRPr lang="en-US" dirty="0"/>
          </a:p>
        </p:txBody>
      </p:sp>
    </p:spTree>
    <p:extLst>
      <p:ext uri="{BB962C8B-B14F-4D97-AF65-F5344CB8AC3E}">
        <p14:creationId xmlns="" xmlns:p14="http://schemas.microsoft.com/office/powerpoint/2010/main" val="2234438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167426"/>
            <a:ext cx="10018713" cy="1752599"/>
          </a:xfrm>
        </p:spPr>
        <p:txBody>
          <a:bodyPr>
            <a:normAutofit fontScale="90000"/>
          </a:bodyPr>
          <a:lstStyle/>
          <a:p>
            <a:r>
              <a:rPr lang="en-US" sz="6000" dirty="0" smtClean="0"/>
              <a:t>Learning Outcomes</a:t>
            </a:r>
            <a:br>
              <a:rPr lang="en-US" sz="6000" dirty="0" smtClean="0"/>
            </a:br>
            <a:r>
              <a:rPr lang="en-US" dirty="0" smtClean="0"/>
              <a:t>Benchmarks from MN Standards, 2009</a:t>
            </a:r>
            <a:br>
              <a:rPr lang="en-US" dirty="0" smtClean="0"/>
            </a:br>
            <a:endParaRPr lang="en-US" dirty="0"/>
          </a:p>
        </p:txBody>
      </p:sp>
      <p:sp>
        <p:nvSpPr>
          <p:cNvPr id="3" name="Content Placeholder 2"/>
          <p:cNvSpPr>
            <a:spLocks noGrp="1"/>
          </p:cNvSpPr>
          <p:nvPr>
            <p:ph idx="1"/>
          </p:nvPr>
        </p:nvSpPr>
        <p:spPr>
          <a:xfrm>
            <a:off x="1484310" y="1920025"/>
            <a:ext cx="10018713" cy="4815626"/>
          </a:xfrm>
        </p:spPr>
        <p:txBody>
          <a:bodyPr>
            <a:normAutofit fontScale="85000" lnSpcReduction="10000"/>
          </a:bodyPr>
          <a:lstStyle/>
          <a:p>
            <a:pPr>
              <a:buFont typeface="Wingdings" panose="05000000000000000000" pitchFamily="2" charset="2"/>
              <a:buChar char="q"/>
            </a:pPr>
            <a:r>
              <a:rPr lang="en-US" sz="3200" dirty="0"/>
              <a:t>Determine and use appropriate safety procedures, tools, measurements, graphs and mathematical analyses to describe and investigate natural and designed systems in Earth and physical science contexts. </a:t>
            </a:r>
            <a:endParaRPr lang="en-US" sz="3200" dirty="0" smtClean="0"/>
          </a:p>
          <a:p>
            <a:pPr>
              <a:buFont typeface="Wingdings" panose="05000000000000000000" pitchFamily="2" charset="2"/>
              <a:buChar char="q"/>
            </a:pPr>
            <a:r>
              <a:rPr lang="en-US" sz="3200" dirty="0"/>
              <a:t>Use logical reasoning and imagination to develop descriptions, explanations, predictions and models based on evidence</a:t>
            </a:r>
            <a:r>
              <a:rPr lang="en-US" sz="3200" dirty="0" smtClean="0"/>
              <a:t>.</a:t>
            </a:r>
          </a:p>
          <a:p>
            <a:pPr>
              <a:buFont typeface="Wingdings" panose="05000000000000000000" pitchFamily="2" charset="2"/>
              <a:buChar char="q"/>
            </a:pPr>
            <a:r>
              <a:rPr lang="en-US" sz="3200" dirty="0"/>
              <a:t>Understand that scientific knowledge is always changing as new technologies and information enhance observations and analysis of data.  For example: Analyze how new telescopes have provided new information about the universe.</a:t>
            </a:r>
            <a:endParaRPr lang="en-US" sz="3200" dirty="0" smtClean="0"/>
          </a:p>
          <a:p>
            <a:pPr>
              <a:buFont typeface="Wingdings" panose="05000000000000000000" pitchFamily="2" charset="2"/>
              <a:buChar char="q"/>
            </a:pPr>
            <a:endParaRPr lang="en-US" dirty="0"/>
          </a:p>
        </p:txBody>
      </p:sp>
    </p:spTree>
    <p:extLst>
      <p:ext uri="{BB962C8B-B14F-4D97-AF65-F5344CB8AC3E}">
        <p14:creationId xmlns="" xmlns:p14="http://schemas.microsoft.com/office/powerpoint/2010/main" val="872474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3404" y="553792"/>
            <a:ext cx="10018713" cy="5494985"/>
          </a:xfrm>
        </p:spPr>
        <p:txBody>
          <a:bodyPr>
            <a:normAutofit fontScale="55000" lnSpcReduction="20000"/>
          </a:bodyPr>
          <a:lstStyle/>
          <a:p>
            <a:pPr marL="0" indent="0">
              <a:buNone/>
            </a:pPr>
            <a:r>
              <a:rPr lang="en-US" sz="5800" b="1" u="sng" dirty="0" smtClean="0"/>
              <a:t>Native Science  Natural Laws of Interdependence</a:t>
            </a:r>
          </a:p>
          <a:p>
            <a:pPr marL="0" indent="0">
              <a:buNone/>
            </a:pPr>
            <a:r>
              <a:rPr lang="en-US" sz="4400" b="1" dirty="0" smtClean="0"/>
              <a:t>                                                  Gregory </a:t>
            </a:r>
            <a:r>
              <a:rPr lang="en-US" sz="4400" b="1" dirty="0" err="1" smtClean="0"/>
              <a:t>Cajete</a:t>
            </a:r>
            <a:endParaRPr lang="en-US" sz="4400" b="1" dirty="0" smtClean="0"/>
          </a:p>
          <a:p>
            <a:pPr marL="0" indent="0">
              <a:buNone/>
            </a:pPr>
            <a:endParaRPr lang="en-US" sz="3800" b="1" dirty="0" smtClean="0"/>
          </a:p>
          <a:p>
            <a:pPr marL="0" indent="0">
              <a:buNone/>
            </a:pPr>
            <a:r>
              <a:rPr lang="en-US" sz="5800" dirty="0" smtClean="0"/>
              <a:t>Native </a:t>
            </a:r>
            <a:r>
              <a:rPr lang="en-US" sz="5800" dirty="0"/>
              <a:t>Science stems from a deeply held philosophy of proper relationship with the natural world that is transferred through direct experience with a landscape, and through social and ceremonial situations that help members of the tribe learn the key relationships though participation and their  “</a:t>
            </a:r>
            <a:r>
              <a:rPr lang="en-US" sz="5800" dirty="0" err="1"/>
              <a:t>ella</a:t>
            </a:r>
            <a:r>
              <a:rPr lang="en-US" sz="5800" dirty="0"/>
              <a:t>” as the </a:t>
            </a:r>
            <a:r>
              <a:rPr lang="en-US" sz="5800" dirty="0" err="1"/>
              <a:t>Yupiaq</a:t>
            </a:r>
            <a:r>
              <a:rPr lang="en-US" sz="5800" dirty="0"/>
              <a:t> would say. Methodological elements and tools of Native science that have traditionally facilitated such learning included:  </a:t>
            </a:r>
          </a:p>
          <a:p>
            <a:pPr marL="0" indent="0">
              <a:buNone/>
            </a:pPr>
            <a:endParaRPr lang="en-US" dirty="0"/>
          </a:p>
        </p:txBody>
      </p:sp>
    </p:spTree>
    <p:extLst>
      <p:ext uri="{BB962C8B-B14F-4D97-AF65-F5344CB8AC3E}">
        <p14:creationId xmlns="" xmlns:p14="http://schemas.microsoft.com/office/powerpoint/2010/main" val="1297643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ecx.images-amazon.com/images/I/51jlhRcTnUL._SX324_BO1,204,203,200_.jpg"/>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6545766" y="0"/>
            <a:ext cx="4969517"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1964231" y="542609"/>
            <a:ext cx="5049189" cy="5786199"/>
          </a:xfrm>
          <a:prstGeom prst="rect">
            <a:avLst/>
          </a:prstGeom>
          <a:noFill/>
        </p:spPr>
        <p:txBody>
          <a:bodyPr wrap="square" rtlCol="0">
            <a:spAutoFit/>
          </a:bodyPr>
          <a:lstStyle/>
          <a:p>
            <a:pPr marL="285750" lvl="0" indent="-285750">
              <a:buFont typeface="Arial" panose="020B0604020202020204" pitchFamily="34" charset="0"/>
              <a:buChar char="•"/>
            </a:pPr>
            <a:r>
              <a:rPr lang="en-US" sz="4400" dirty="0"/>
              <a:t>Observation</a:t>
            </a:r>
          </a:p>
          <a:p>
            <a:pPr marL="285750" lvl="0" indent="-285750">
              <a:buFont typeface="Arial" panose="020B0604020202020204" pitchFamily="34" charset="0"/>
              <a:buChar char="•"/>
            </a:pPr>
            <a:r>
              <a:rPr lang="en-US" sz="4400" dirty="0"/>
              <a:t>Experiment</a:t>
            </a:r>
          </a:p>
          <a:p>
            <a:pPr marL="285750" lvl="0" indent="-285750">
              <a:buFont typeface="Arial" panose="020B0604020202020204" pitchFamily="34" charset="0"/>
              <a:buChar char="•"/>
            </a:pPr>
            <a:r>
              <a:rPr lang="en-US" sz="4400" dirty="0"/>
              <a:t>Meaning</a:t>
            </a:r>
          </a:p>
          <a:p>
            <a:pPr marL="285750" lvl="0" indent="-285750">
              <a:buFont typeface="Arial" panose="020B0604020202020204" pitchFamily="34" charset="0"/>
              <a:buChar char="•"/>
            </a:pPr>
            <a:r>
              <a:rPr lang="en-US" sz="4400" dirty="0"/>
              <a:t>Understanding</a:t>
            </a:r>
          </a:p>
          <a:p>
            <a:pPr marL="285750" lvl="0" indent="-285750">
              <a:buFont typeface="Arial" panose="020B0604020202020204" pitchFamily="34" charset="0"/>
              <a:buChar char="•"/>
            </a:pPr>
            <a:r>
              <a:rPr lang="en-US" sz="4400" dirty="0"/>
              <a:t>Objectivity</a:t>
            </a:r>
          </a:p>
          <a:p>
            <a:pPr marL="285750" lvl="0" indent="-285750">
              <a:buFont typeface="Arial" panose="020B0604020202020204" pitchFamily="34" charset="0"/>
              <a:buChar char="•"/>
            </a:pPr>
            <a:r>
              <a:rPr lang="en-US" sz="4400" dirty="0"/>
              <a:t>Unity</a:t>
            </a:r>
          </a:p>
          <a:p>
            <a:pPr marL="285750" lvl="0" indent="-285750">
              <a:buFont typeface="Arial" panose="020B0604020202020204" pitchFamily="34" charset="0"/>
              <a:buChar char="•"/>
            </a:pPr>
            <a:r>
              <a:rPr lang="en-US" sz="4400" dirty="0"/>
              <a:t>Modeling</a:t>
            </a:r>
          </a:p>
          <a:p>
            <a:pPr marL="285750" lvl="0" indent="-285750">
              <a:buFont typeface="Arial" panose="020B0604020202020204" pitchFamily="34" charset="0"/>
              <a:buChar char="•"/>
            </a:pPr>
            <a:r>
              <a:rPr lang="en-US" sz="4400" dirty="0"/>
              <a:t>Causality</a:t>
            </a:r>
          </a:p>
          <a:p>
            <a:endParaRPr lang="en-US" dirty="0"/>
          </a:p>
        </p:txBody>
      </p:sp>
    </p:spTree>
    <p:extLst>
      <p:ext uri="{BB962C8B-B14F-4D97-AF65-F5344CB8AC3E}">
        <p14:creationId xmlns="" xmlns:p14="http://schemas.microsoft.com/office/powerpoint/2010/main" val="2774756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7421" y="526303"/>
            <a:ext cx="6096000" cy="5909310"/>
          </a:xfrm>
          <a:prstGeom prst="rect">
            <a:avLst/>
          </a:prstGeom>
        </p:spPr>
        <p:txBody>
          <a:bodyPr>
            <a:spAutoFit/>
          </a:bodyPr>
          <a:lstStyle/>
          <a:p>
            <a:pPr marL="285750" lvl="0" indent="-285750">
              <a:buFont typeface="Arial" panose="020B0604020202020204" pitchFamily="34" charset="0"/>
              <a:buChar char="•"/>
            </a:pPr>
            <a:r>
              <a:rPr lang="en-US" sz="4000" dirty="0"/>
              <a:t>Appropriate technology</a:t>
            </a:r>
          </a:p>
          <a:p>
            <a:pPr marL="285750" lvl="0" indent="-285750">
              <a:buFont typeface="Arial" panose="020B0604020202020204" pitchFamily="34" charset="0"/>
              <a:buChar char="•"/>
            </a:pPr>
            <a:r>
              <a:rPr lang="en-US" sz="4000" dirty="0"/>
              <a:t>Spirit</a:t>
            </a:r>
          </a:p>
          <a:p>
            <a:pPr marL="285750" lvl="0" indent="-285750">
              <a:buFont typeface="Arial" panose="020B0604020202020204" pitchFamily="34" charset="0"/>
              <a:buChar char="•"/>
            </a:pPr>
            <a:r>
              <a:rPr lang="en-US" sz="4000" dirty="0"/>
              <a:t>Interpretation</a:t>
            </a:r>
          </a:p>
          <a:p>
            <a:pPr marL="285750" lvl="0" indent="-285750">
              <a:buFont typeface="Arial" panose="020B0604020202020204" pitchFamily="34" charset="0"/>
              <a:buChar char="•"/>
            </a:pPr>
            <a:r>
              <a:rPr lang="en-US" sz="4000" dirty="0"/>
              <a:t>Explanation</a:t>
            </a:r>
          </a:p>
          <a:p>
            <a:pPr marL="285750" lvl="0" indent="-285750">
              <a:buFont typeface="Arial" panose="020B0604020202020204" pitchFamily="34" charset="0"/>
              <a:buChar char="•"/>
            </a:pPr>
            <a:r>
              <a:rPr lang="en-US" sz="4000" dirty="0" smtClean="0"/>
              <a:t>Authority</a:t>
            </a:r>
          </a:p>
          <a:p>
            <a:pPr marL="285750" lvl="0" indent="-285750">
              <a:buFont typeface="Arial" panose="020B0604020202020204" pitchFamily="34" charset="0"/>
              <a:buChar char="•"/>
            </a:pPr>
            <a:r>
              <a:rPr lang="en-US" sz="4000" dirty="0"/>
              <a:t>Place</a:t>
            </a:r>
          </a:p>
          <a:p>
            <a:pPr marL="285750" lvl="0" indent="-285750">
              <a:buFont typeface="Arial" panose="020B0604020202020204" pitchFamily="34" charset="0"/>
              <a:buChar char="•"/>
            </a:pPr>
            <a:r>
              <a:rPr lang="en-US" sz="4000" dirty="0"/>
              <a:t>Initiation</a:t>
            </a:r>
          </a:p>
          <a:p>
            <a:pPr marL="285750" lvl="0" indent="-285750">
              <a:buFont typeface="Arial" panose="020B0604020202020204" pitchFamily="34" charset="0"/>
              <a:buChar char="•"/>
            </a:pPr>
            <a:r>
              <a:rPr lang="en-US" sz="4000" dirty="0" smtClean="0"/>
              <a:t>Cosmology</a:t>
            </a:r>
            <a:endParaRPr lang="en-US" sz="4000" dirty="0"/>
          </a:p>
          <a:p>
            <a:pPr marL="285750" lvl="0" indent="-285750">
              <a:buFont typeface="Arial" panose="020B0604020202020204" pitchFamily="34" charset="0"/>
              <a:buChar char="•"/>
            </a:pPr>
            <a:r>
              <a:rPr lang="en-US" sz="4000" dirty="0"/>
              <a:t>Representations</a:t>
            </a:r>
          </a:p>
          <a:p>
            <a:pPr lvl="0"/>
            <a:endParaRPr lang="en-US" dirty="0"/>
          </a:p>
        </p:txBody>
      </p:sp>
      <p:pic>
        <p:nvPicPr>
          <p:cNvPr id="3" name="Content Placeholder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448817" y="1411112"/>
            <a:ext cx="7608711" cy="5706533"/>
          </a:xfrm>
          <a:prstGeom prst="rect">
            <a:avLst/>
          </a:prstGeom>
        </p:spPr>
      </p:pic>
    </p:spTree>
    <p:extLst>
      <p:ext uri="{BB962C8B-B14F-4D97-AF65-F5344CB8AC3E}">
        <p14:creationId xmlns="" xmlns:p14="http://schemas.microsoft.com/office/powerpoint/2010/main" val="18522995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8336" y="768860"/>
            <a:ext cx="4091859" cy="5570756"/>
          </a:xfrm>
          <a:prstGeom prst="rect">
            <a:avLst/>
          </a:prstGeom>
          <a:noFill/>
        </p:spPr>
        <p:txBody>
          <a:bodyPr wrap="square" rtlCol="0">
            <a:spAutoFit/>
          </a:bodyPr>
          <a:lstStyle/>
          <a:p>
            <a:pPr marL="285750" lvl="0" indent="-285750">
              <a:buFont typeface="Arial" panose="020B0604020202020204" pitchFamily="34" charset="0"/>
              <a:buChar char="•"/>
            </a:pPr>
            <a:r>
              <a:rPr lang="en-US" sz="4000" dirty="0" smtClean="0"/>
              <a:t>Humans</a:t>
            </a:r>
            <a:endParaRPr lang="en-US" sz="4000" dirty="0"/>
          </a:p>
          <a:p>
            <a:pPr marL="285750" lvl="0" indent="-285750">
              <a:buFont typeface="Arial" panose="020B0604020202020204" pitchFamily="34" charset="0"/>
              <a:buChar char="•"/>
            </a:pPr>
            <a:r>
              <a:rPr lang="en-US" sz="4000" dirty="0"/>
              <a:t>Ceremony</a:t>
            </a:r>
          </a:p>
          <a:p>
            <a:pPr marL="285750" lvl="0" indent="-285750">
              <a:buFont typeface="Arial" panose="020B0604020202020204" pitchFamily="34" charset="0"/>
              <a:buChar char="•"/>
            </a:pPr>
            <a:r>
              <a:rPr lang="en-US" sz="4000" dirty="0"/>
              <a:t>Elders</a:t>
            </a:r>
          </a:p>
          <a:p>
            <a:pPr marL="285750" lvl="0" indent="-285750">
              <a:buFont typeface="Arial" panose="020B0604020202020204" pitchFamily="34" charset="0"/>
              <a:buChar char="•"/>
            </a:pPr>
            <a:r>
              <a:rPr lang="en-US" sz="4000" dirty="0"/>
              <a:t>Life</a:t>
            </a:r>
          </a:p>
          <a:p>
            <a:pPr marL="285750" lvl="0" indent="-285750">
              <a:buFont typeface="Arial" panose="020B0604020202020204" pitchFamily="34" charset="0"/>
              <a:buChar char="•"/>
            </a:pPr>
            <a:r>
              <a:rPr lang="en-US" sz="4000" dirty="0"/>
              <a:t>Energy</a:t>
            </a:r>
          </a:p>
          <a:p>
            <a:pPr marL="285750" lvl="0" indent="-285750">
              <a:buFont typeface="Arial" panose="020B0604020202020204" pitchFamily="34" charset="0"/>
              <a:buChar char="•"/>
            </a:pPr>
            <a:r>
              <a:rPr lang="en-US" sz="4000" dirty="0"/>
              <a:t>Dreams</a:t>
            </a:r>
          </a:p>
          <a:p>
            <a:pPr marL="285750" lvl="0" indent="-285750">
              <a:buFont typeface="Arial" panose="020B0604020202020204" pitchFamily="34" charset="0"/>
              <a:buChar char="•"/>
            </a:pPr>
            <a:r>
              <a:rPr lang="en-US" sz="4000" dirty="0"/>
              <a:t>Visions</a:t>
            </a:r>
          </a:p>
          <a:p>
            <a:pPr marL="285750" lvl="0" indent="-285750">
              <a:buFont typeface="Arial" panose="020B0604020202020204" pitchFamily="34" charset="0"/>
              <a:buChar char="•"/>
            </a:pPr>
            <a:r>
              <a:rPr lang="en-US" sz="4000" dirty="0"/>
              <a:t>Paths</a:t>
            </a:r>
          </a:p>
          <a:p>
            <a:endParaRPr lang="en-US" dirty="0"/>
          </a:p>
          <a:p>
            <a:endParaRPr lang="en-US" dirty="0"/>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425616" y="454585"/>
            <a:ext cx="8032499" cy="6024374"/>
          </a:xfrm>
          <a:prstGeom prst="rect">
            <a:avLst/>
          </a:prstGeom>
        </p:spPr>
      </p:pic>
    </p:spTree>
    <p:extLst>
      <p:ext uri="{BB962C8B-B14F-4D97-AF65-F5344CB8AC3E}">
        <p14:creationId xmlns="" xmlns:p14="http://schemas.microsoft.com/office/powerpoint/2010/main" val="3674224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2" y="2141034"/>
            <a:ext cx="1270040" cy="297365"/>
          </a:xfrm>
        </p:spPr>
        <p:txBody>
          <a:bodyPr>
            <a:normAutofit fontScale="90000"/>
          </a:bodyPr>
          <a:lstStyle/>
          <a:p>
            <a:endParaRPr lang="en-US" dirty="0"/>
          </a:p>
        </p:txBody>
      </p:sp>
      <p:graphicFrame>
        <p:nvGraphicFramePr>
          <p:cNvPr id="6" name="Diagram 5"/>
          <p:cNvGraphicFramePr/>
          <p:nvPr/>
        </p:nvGraphicFramePr>
        <p:xfrm>
          <a:off x="1702419" y="0"/>
          <a:ext cx="9314985"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9325" y="0"/>
            <a:ext cx="4852095" cy="1752599"/>
          </a:xfrm>
        </p:spPr>
        <p:txBody>
          <a:bodyPr>
            <a:normAutofit/>
          </a:bodyPr>
          <a:lstStyle/>
          <a:p>
            <a:r>
              <a:rPr lang="en-US" sz="6000" dirty="0" smtClean="0"/>
              <a:t>Task One</a:t>
            </a:r>
            <a:endParaRPr lang="en-US" sz="6000" dirty="0"/>
          </a:p>
        </p:txBody>
      </p:sp>
      <p:sp>
        <p:nvSpPr>
          <p:cNvPr id="3" name="Content Placeholder 2"/>
          <p:cNvSpPr>
            <a:spLocks noGrp="1"/>
          </p:cNvSpPr>
          <p:nvPr>
            <p:ph idx="1"/>
          </p:nvPr>
        </p:nvSpPr>
        <p:spPr>
          <a:xfrm>
            <a:off x="1497189" y="412125"/>
            <a:ext cx="10018713" cy="6146442"/>
          </a:xfrm>
        </p:spPr>
        <p:txBody>
          <a:bodyPr>
            <a:normAutofit fontScale="70000" lnSpcReduction="20000"/>
          </a:bodyPr>
          <a:lstStyle/>
          <a:p>
            <a:pPr marL="0" indent="0">
              <a:buNone/>
            </a:pPr>
            <a:endParaRPr lang="en-US" sz="4200" dirty="0" smtClean="0"/>
          </a:p>
          <a:p>
            <a:pPr marL="0" indent="0">
              <a:buNone/>
            </a:pPr>
            <a:r>
              <a:rPr lang="en-US" sz="4200" dirty="0" smtClean="0"/>
              <a:t>As an instructor the options for using this lesson could be introductory or later within a mapping unit.   Teams of students</a:t>
            </a:r>
          </a:p>
          <a:p>
            <a:pPr>
              <a:buFont typeface="Wingdings" panose="05000000000000000000" pitchFamily="2" charset="2"/>
              <a:buChar char="ü"/>
            </a:pPr>
            <a:r>
              <a:rPr lang="en-US" sz="4200" dirty="0" smtClean="0"/>
              <a:t>We will embark on a short hike near our school and when we return to class your team will make a 3 dimensional map(raised relief map) of the area.  </a:t>
            </a:r>
          </a:p>
          <a:p>
            <a:pPr>
              <a:buFont typeface="Wingdings" panose="05000000000000000000" pitchFamily="2" charset="2"/>
              <a:buChar char="ü"/>
            </a:pPr>
            <a:r>
              <a:rPr lang="en-US" sz="4200" dirty="0" smtClean="0"/>
              <a:t>During the hike catalog as many observations as you can about the area that we are hiking over.  </a:t>
            </a:r>
          </a:p>
          <a:p>
            <a:pPr>
              <a:buFont typeface="Wingdings" panose="05000000000000000000" pitchFamily="2" charset="2"/>
              <a:buChar char="ü"/>
            </a:pPr>
            <a:r>
              <a:rPr lang="en-US" sz="4200" dirty="0" smtClean="0"/>
              <a:t>Before we leave the classroom get together with your team and create a list of possible items you may want to look for to help you in your map creation.</a:t>
            </a:r>
          </a:p>
          <a:p>
            <a:pPr marL="0" indent="0">
              <a:buNone/>
            </a:pPr>
            <a:r>
              <a:rPr lang="en-US" dirty="0" smtClean="0"/>
              <a:t/>
            </a:r>
            <a:br>
              <a:rPr lang="en-US" dirty="0" smtClean="0"/>
            </a:br>
            <a:endParaRPr lang="en-US" dirty="0"/>
          </a:p>
        </p:txBody>
      </p:sp>
    </p:spTree>
    <p:extLst>
      <p:ext uri="{BB962C8B-B14F-4D97-AF65-F5344CB8AC3E}">
        <p14:creationId xmlns="" xmlns:p14="http://schemas.microsoft.com/office/powerpoint/2010/main" val="17964676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eography for kids | geography projects | learning geography landscape ..."/>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28675" y="-411993"/>
            <a:ext cx="11087100" cy="8315327"/>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3898316" y="2988526"/>
            <a:ext cx="4442796" cy="1083376"/>
          </a:xfrm>
          <a:noFill/>
          <a:ln>
            <a:solidFill>
              <a:schemeClr val="bg1"/>
            </a:solidFill>
          </a:ln>
        </p:spPr>
        <p:txBody>
          <a:bodyPr>
            <a:normAutofit/>
          </a:bodyPr>
          <a:lstStyle/>
          <a:p>
            <a:r>
              <a:rPr lang="en-US" sz="6000" b="1" dirty="0">
                <a:solidFill>
                  <a:schemeClr val="bg1"/>
                </a:solidFill>
              </a:rPr>
              <a:t>Task </a:t>
            </a:r>
            <a:r>
              <a:rPr lang="en-US" sz="6000" b="1" dirty="0" smtClean="0">
                <a:solidFill>
                  <a:schemeClr val="bg1"/>
                </a:solidFill>
              </a:rPr>
              <a:t>Two</a:t>
            </a:r>
            <a:endParaRPr lang="en-US" sz="6000" b="1" dirty="0">
              <a:solidFill>
                <a:schemeClr val="bg1"/>
              </a:solidFill>
            </a:endParaRPr>
          </a:p>
        </p:txBody>
      </p:sp>
      <p:sp>
        <p:nvSpPr>
          <p:cNvPr id="3" name="Content Placeholder 2"/>
          <p:cNvSpPr>
            <a:spLocks noGrp="1"/>
          </p:cNvSpPr>
          <p:nvPr>
            <p:ph idx="1"/>
          </p:nvPr>
        </p:nvSpPr>
        <p:spPr>
          <a:xfrm>
            <a:off x="1309975" y="3958683"/>
            <a:ext cx="10018713" cy="2697758"/>
          </a:xfrm>
        </p:spPr>
        <p:txBody>
          <a:bodyPr>
            <a:normAutofit/>
          </a:bodyPr>
          <a:lstStyle/>
          <a:p>
            <a:pPr marL="0" indent="0">
              <a:buNone/>
            </a:pPr>
            <a:r>
              <a:rPr lang="en-US" sz="3600" b="1" dirty="0" smtClean="0">
                <a:solidFill>
                  <a:schemeClr val="bg1"/>
                </a:solidFill>
              </a:rPr>
              <a:t>When we get back to class your team needs to create a 3-dimensional model of the area we hiked.  Use the observations you recorded to help in making your model.</a:t>
            </a:r>
            <a:endParaRPr lang="en-US" sz="3600" b="1" dirty="0">
              <a:solidFill>
                <a:schemeClr val="bg1"/>
              </a:solidFill>
            </a:endParaRPr>
          </a:p>
        </p:txBody>
      </p:sp>
    </p:spTree>
    <p:extLst>
      <p:ext uri="{BB962C8B-B14F-4D97-AF65-F5344CB8AC3E}">
        <p14:creationId xmlns="" xmlns:p14="http://schemas.microsoft.com/office/powerpoint/2010/main" val="3206722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981" y="406400"/>
            <a:ext cx="7976426" cy="1169088"/>
          </a:xfrm>
        </p:spPr>
        <p:txBody>
          <a:bodyPr>
            <a:normAutofit/>
          </a:bodyPr>
          <a:lstStyle/>
          <a:p>
            <a:r>
              <a:rPr lang="en-US" dirty="0" smtClean="0"/>
              <a:t>Task Three</a:t>
            </a:r>
            <a:endParaRPr lang="en-US" dirty="0"/>
          </a:p>
        </p:txBody>
      </p:sp>
      <p:sp>
        <p:nvSpPr>
          <p:cNvPr id="3" name="Content Placeholder 2"/>
          <p:cNvSpPr>
            <a:spLocks noGrp="1"/>
          </p:cNvSpPr>
          <p:nvPr>
            <p:ph idx="1"/>
          </p:nvPr>
        </p:nvSpPr>
        <p:spPr>
          <a:xfrm>
            <a:off x="1304653" y="1783644"/>
            <a:ext cx="3854370" cy="3680178"/>
          </a:xfrm>
        </p:spPr>
        <p:txBody>
          <a:bodyPr>
            <a:normAutofit fontScale="92500" lnSpcReduction="20000"/>
          </a:bodyPr>
          <a:lstStyle/>
          <a:p>
            <a:pPr>
              <a:buFont typeface="Wingdings" panose="05000000000000000000" pitchFamily="2" charset="2"/>
              <a:buChar char="v"/>
            </a:pPr>
            <a:r>
              <a:rPr lang="en-US" sz="3200" dirty="0" smtClean="0"/>
              <a:t>As a team, make a list of how this land has been used in recent history. </a:t>
            </a:r>
          </a:p>
          <a:p>
            <a:pPr>
              <a:buFont typeface="Wingdings" panose="05000000000000000000" pitchFamily="2" charset="2"/>
              <a:buChar char="v"/>
            </a:pPr>
            <a:endParaRPr lang="en-US" sz="3200" dirty="0" smtClean="0"/>
          </a:p>
          <a:p>
            <a:pPr>
              <a:buFont typeface="Wingdings" panose="05000000000000000000" pitchFamily="2" charset="2"/>
              <a:buChar char="v"/>
            </a:pPr>
            <a:r>
              <a:rPr lang="en-US" sz="3200" dirty="0" smtClean="0"/>
              <a:t>Now imagine we go back 400 years ago.  Repeat</a:t>
            </a:r>
            <a:r>
              <a:rPr lang="en-US" sz="3600" dirty="0" smtClean="0"/>
              <a:t>.</a:t>
            </a:r>
          </a:p>
        </p:txBody>
      </p:sp>
      <p:pic>
        <p:nvPicPr>
          <p:cNvPr id="4098" name="Picture 2" descr="http://i.dailymail.co.uk/i/pix/2012/05/03/article-2138832-000C639F000004B0-16_634x466.jpg"/>
          <p:cNvPicPr>
            <a:picLocks noChangeAspect="1" noChangeArrowheads="1"/>
          </p:cNvPicPr>
          <p:nvPr/>
        </p:nvPicPr>
        <p:blipFill>
          <a:blip r:embed="rId2"/>
          <a:srcRect/>
          <a:stretch>
            <a:fillRect/>
          </a:stretch>
        </p:blipFill>
        <p:spPr bwMode="auto">
          <a:xfrm>
            <a:off x="5199173" y="1019879"/>
            <a:ext cx="6992827" cy="5138210"/>
          </a:xfrm>
          <a:prstGeom prst="rect">
            <a:avLst/>
          </a:prstGeom>
          <a:noFill/>
        </p:spPr>
      </p:pic>
    </p:spTree>
    <p:extLst>
      <p:ext uri="{BB962C8B-B14F-4D97-AF65-F5344CB8AC3E}">
        <p14:creationId xmlns="" xmlns:p14="http://schemas.microsoft.com/office/powerpoint/2010/main" val="40712021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213</TotalTime>
  <Words>489</Words>
  <Application>Microsoft Office PowerPoint</Application>
  <PresentationFormat>Custom</PresentationFormat>
  <Paragraphs>66</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Parallax</vt:lpstr>
      <vt:lpstr>A Modeling Activity</vt:lpstr>
      <vt:lpstr>Slide 2</vt:lpstr>
      <vt:lpstr>Slide 3</vt:lpstr>
      <vt:lpstr>Slide 4</vt:lpstr>
      <vt:lpstr>Slide 5</vt:lpstr>
      <vt:lpstr>Slide 6</vt:lpstr>
      <vt:lpstr>Task One</vt:lpstr>
      <vt:lpstr>Task Two</vt:lpstr>
      <vt:lpstr>Task Three</vt:lpstr>
      <vt:lpstr>Reflection</vt:lpstr>
      <vt:lpstr>Mille Lacs Lake, MN</vt:lpstr>
      <vt:lpstr>Slide 12</vt:lpstr>
      <vt:lpstr>CCSS ELA – Literacy  RST.6-8.7</vt:lpstr>
      <vt:lpstr>               MN State Science Standards                             8th Grade Earth &amp; Space Strand  1.               The Nature of Science and Engineering Substrand  1.        The Practice of Science Standard  2.          Scientific inquiry uses multiple interrelated processes to investigate questions, and                                              propose explanations about the natural world    Code:  8.1.1.2.1   Use logical reasoning and imagination to develop descriptions, explanations,                                      predictions, and models based on evidence       Substrand  3.         Interaction among science and technology, engineering, mathematics, and society Standard  4.           Current and emerging technologies have enabled humans to develop and use models                                       to understand and communicate how natural and designed systems work and interact.  Code:  8.1.3.4.1    Use maps, satellite images, and other data sets to describe patterns and make                                       predictions about local and global systems  in Earth science contexts.  Strand 3                   Earth and Space Sciences Substrand 1.          Earth Structure and Processes Standard 2.            Landforms are the result of the combination of constructive and destructive processes Code:  8.3.1.2.2    Explain the role of  weathering, erosion, and glacial activity in shaping Minnesota’s                                       current landscape.  </vt:lpstr>
      <vt:lpstr>Learning Outcomes Benchmarks from MN Standards, 2009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Mapping Activity</dc:title>
  <dc:creator>Dan Rogers</dc:creator>
  <cp:lastModifiedBy>AllDualCore</cp:lastModifiedBy>
  <cp:revision>37</cp:revision>
  <dcterms:created xsi:type="dcterms:W3CDTF">2015-08-03T01:32:25Z</dcterms:created>
  <dcterms:modified xsi:type="dcterms:W3CDTF">2015-08-03T15:13:33Z</dcterms:modified>
</cp:coreProperties>
</file>