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48"/>
  </p:notesMasterIdLst>
  <p:sldIdLst>
    <p:sldId id="287" r:id="rId2"/>
    <p:sldId id="330" r:id="rId3"/>
    <p:sldId id="363" r:id="rId4"/>
    <p:sldId id="333" r:id="rId5"/>
    <p:sldId id="334" r:id="rId6"/>
    <p:sldId id="364" r:id="rId7"/>
    <p:sldId id="266" r:id="rId8"/>
    <p:sldId id="358" r:id="rId9"/>
    <p:sldId id="365" r:id="rId10"/>
    <p:sldId id="368" r:id="rId11"/>
    <p:sldId id="337" r:id="rId12"/>
    <p:sldId id="335" r:id="rId13"/>
    <p:sldId id="336" r:id="rId14"/>
    <p:sldId id="339" r:id="rId15"/>
    <p:sldId id="311" r:id="rId16"/>
    <p:sldId id="312" r:id="rId17"/>
    <p:sldId id="313" r:id="rId18"/>
    <p:sldId id="340" r:id="rId19"/>
    <p:sldId id="344" r:id="rId20"/>
    <p:sldId id="341" r:id="rId21"/>
    <p:sldId id="345" r:id="rId22"/>
    <p:sldId id="342" r:id="rId23"/>
    <p:sldId id="346" r:id="rId24"/>
    <p:sldId id="343" r:id="rId25"/>
    <p:sldId id="314" r:id="rId26"/>
    <p:sldId id="276" r:id="rId27"/>
    <p:sldId id="270" r:id="rId28"/>
    <p:sldId id="271" r:id="rId29"/>
    <p:sldId id="347" r:id="rId30"/>
    <p:sldId id="367" r:id="rId31"/>
    <p:sldId id="349" r:id="rId32"/>
    <p:sldId id="303" r:id="rId33"/>
    <p:sldId id="352" r:id="rId34"/>
    <p:sldId id="327" r:id="rId35"/>
    <p:sldId id="323" r:id="rId36"/>
    <p:sldId id="296" r:id="rId37"/>
    <p:sldId id="280" r:id="rId38"/>
    <p:sldId id="356" r:id="rId39"/>
    <p:sldId id="369" r:id="rId40"/>
    <p:sldId id="353" r:id="rId41"/>
    <p:sldId id="329" r:id="rId42"/>
    <p:sldId id="359" r:id="rId43"/>
    <p:sldId id="362" r:id="rId44"/>
    <p:sldId id="370" r:id="rId45"/>
    <p:sldId id="350" r:id="rId46"/>
    <p:sldId id="360" r:id="rId47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0033"/>
    <a:srgbClr val="FFCC00"/>
    <a:srgbClr val="804000"/>
    <a:srgbClr val="66CCFF"/>
    <a:srgbClr val="FFCC66"/>
    <a:srgbClr val="00FFFF"/>
    <a:srgbClr val="000080"/>
    <a:srgbClr val="003366"/>
    <a:srgbClr val="0000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 varScale="1">
        <p:scale>
          <a:sx n="115" d="100"/>
          <a:sy n="115" d="100"/>
        </p:scale>
        <p:origin x="-1352" y="-112"/>
      </p:cViewPr>
      <p:guideLst>
        <p:guide orient="horz" pos="2156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C6EDF-C9C3-744D-A4EF-C2D34F86D2C6}" type="datetimeFigureOut">
              <a:t>3/13/15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9D278-B183-724B-8ADE-9DB31EABD7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57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es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2 min max</a:t>
            </a:r>
          </a:p>
          <a:p>
            <a:r>
              <a:rPr lang="en-US" b="1"/>
              <a:t>EXPLAIN (2 min).</a:t>
            </a:r>
            <a:endParaRPr lang="en-US"/>
          </a:p>
          <a:p>
            <a:endParaRPr lang="en-US"/>
          </a:p>
          <a:p>
            <a:r>
              <a:rPr lang="en-US" b="1">
                <a:solidFill>
                  <a:srgbClr val="000000"/>
                </a:solidFill>
              </a:rPr>
              <a:t>SOURCES</a:t>
            </a:r>
          </a:p>
          <a:p>
            <a:r>
              <a:rPr lang="en-US"/>
              <a:t>Semken, S. C., &amp; Morgan, F. (1997). Navajo pedagogy and Earth systems. </a:t>
            </a:r>
            <a:r>
              <a:rPr lang="en-US" i="1"/>
              <a:t>Journal of Geoscience Education, 45,</a:t>
            </a:r>
            <a:r>
              <a:rPr lang="en-US"/>
              <a:t> 109-112.</a:t>
            </a:r>
          </a:p>
          <a:p>
            <a:r>
              <a:rPr lang="en-US"/>
              <a:t>S. Semken, personal communication.</a:t>
            </a:r>
          </a:p>
          <a:p>
            <a:endParaRPr lang="en-US"/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458788" y="115888"/>
            <a:ext cx="5943600" cy="4459287"/>
          </a:xfrm>
        </p:spPr>
      </p:sp>
    </p:spTree>
    <p:extLst>
      <p:ext uri="{BB962C8B-B14F-4D97-AF65-F5344CB8AC3E}">
        <p14:creationId xmlns:p14="http://schemas.microsoft.com/office/powerpoint/2010/main" val="3295948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2 min max</a:t>
            </a:r>
          </a:p>
          <a:p>
            <a:r>
              <a:rPr lang="en-US" b="1" dirty="0"/>
              <a:t>EXPLAIN (&lt; 2 min).</a:t>
            </a:r>
          </a:p>
          <a:p>
            <a:endParaRPr lang="en-US" dirty="0" smtClean="0"/>
          </a:p>
          <a:p>
            <a:r>
              <a:rPr lang="en-US" b="1" dirty="0" smtClean="0"/>
              <a:t>SOURCES</a:t>
            </a:r>
          </a:p>
          <a:p>
            <a:r>
              <a:rPr lang="en-US" dirty="0" err="1" smtClean="0"/>
              <a:t>Jenshel</a:t>
            </a:r>
            <a:r>
              <a:rPr lang="en-US" dirty="0" smtClean="0"/>
              <a:t>, L. (1997).  Twilig</a:t>
            </a:r>
            <a:r>
              <a:rPr lang="en-US" i="1" dirty="0" smtClean="0"/>
              <a:t>ht, Grand Staircase </a:t>
            </a:r>
            <a:r>
              <a:rPr lang="en-US" dirty="0" smtClean="0"/>
              <a:t>[JPEG].  Retrieved 15 September 2011 from National Geographic website, http://</a:t>
            </a:r>
            <a:r>
              <a:rPr lang="en-US" dirty="0" err="1" smtClean="0"/>
              <a:t>photography.nationalgeographic.com</a:t>
            </a:r>
            <a:r>
              <a:rPr lang="en-US" dirty="0" smtClean="0"/>
              <a:t>/</a:t>
            </a:r>
            <a:r>
              <a:rPr lang="en-US" dirty="0" err="1" smtClean="0"/>
              <a:t>staticfiles</a:t>
            </a:r>
            <a:r>
              <a:rPr lang="en-US" dirty="0" smtClean="0"/>
              <a:t>/NGS/Shared/</a:t>
            </a:r>
            <a:r>
              <a:rPr lang="en-US" dirty="0" err="1" smtClean="0"/>
              <a:t>StaticFiles</a:t>
            </a:r>
            <a:r>
              <a:rPr lang="en-US" dirty="0" smtClean="0"/>
              <a:t>/Photography/Images/POD/t/twilight-grand-staircase-521999-xl.jpg.</a:t>
            </a:r>
          </a:p>
          <a:p>
            <a:r>
              <a:rPr lang="en-US" dirty="0" smtClean="0"/>
              <a:t>National Park Service (2005).  </a:t>
            </a:r>
            <a:r>
              <a:rPr lang="en-US" i="1" dirty="0" smtClean="0"/>
              <a:t>The Grand Staircase </a:t>
            </a:r>
            <a:r>
              <a:rPr lang="en-US" dirty="0" smtClean="0"/>
              <a:t>[JPEG].  Retrieved 15 September 2011 from 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File:Grand_Staircase-big.jpg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458788" y="115888"/>
            <a:ext cx="5943600" cy="4459287"/>
          </a:xfrm>
        </p:spPr>
      </p:sp>
    </p:spTree>
    <p:extLst>
      <p:ext uri="{BB962C8B-B14F-4D97-AF65-F5344CB8AC3E}">
        <p14:creationId xmlns:p14="http://schemas.microsoft.com/office/powerpoint/2010/main" val="1387480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2 min max</a:t>
            </a:r>
          </a:p>
          <a:p>
            <a:r>
              <a:rPr lang="en-US" b="1" dirty="0"/>
              <a:t>EXPLAIN (&lt; 2 min).</a:t>
            </a:r>
          </a:p>
          <a:p>
            <a:r>
              <a:rPr lang="en-US" b="1" dirty="0"/>
              <a:t>EXPLORE Then </a:t>
            </a:r>
            <a:r>
              <a:rPr lang="en-US" b="1" i="1" dirty="0"/>
              <a:t>prompt</a:t>
            </a:r>
            <a:r>
              <a:rPr lang="en-US" b="1" dirty="0"/>
              <a:t> students to continue making and noting observations from the next set of slides (exploration of the physiographic provinces of the Southwest).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SOURCE</a:t>
            </a:r>
          </a:p>
          <a:p>
            <a:r>
              <a:rPr lang="en-US" dirty="0"/>
              <a:t>U.S. Geological Survey (2010). </a:t>
            </a:r>
            <a:r>
              <a:rPr lang="en-US" i="1" dirty="0"/>
              <a:t>National elevation data set shaded relief of the United States </a:t>
            </a:r>
            <a:r>
              <a:rPr lang="en-US" dirty="0"/>
              <a:t>[JPEG]. Retrieved 25 October 2011 from http://eros.usgs.gov/imagegallery/collection.php?type=ned_states#45.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458788" y="115888"/>
            <a:ext cx="5943600" cy="4459287"/>
          </a:xfr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2 min max</a:t>
            </a:r>
          </a:p>
          <a:p>
            <a:r>
              <a:rPr lang="en-US" b="1" dirty="0"/>
              <a:t>EXPLAIN (&lt; 2 min).</a:t>
            </a:r>
          </a:p>
          <a:p>
            <a:r>
              <a:rPr lang="en-US" b="1" dirty="0"/>
              <a:t>(May need to emphasize that topography is reversed in image of Abiquiu fault.)</a:t>
            </a:r>
          </a:p>
          <a:p>
            <a:endParaRPr lang="en-US" b="1" dirty="0" smtClean="0"/>
          </a:p>
          <a:p>
            <a:r>
              <a:rPr lang="en-US" b="1" dirty="0" smtClean="0"/>
              <a:t>SOURCE</a:t>
            </a:r>
          </a:p>
          <a:p>
            <a:r>
              <a:rPr lang="en-US"/>
              <a:t>Reynolds, S. J., Johnson, J. K., Morin, P. J., &amp; Carter, C. M. (2013). </a:t>
            </a:r>
            <a:r>
              <a:rPr lang="en-US" i="1"/>
              <a:t>Exploring geology </a:t>
            </a:r>
            <a:r>
              <a:rPr lang="en-US"/>
              <a:t>(3rd ed.). New York: McGraw-Hill.</a:t>
            </a:r>
          </a:p>
          <a:p>
            <a:r>
              <a:rPr lang="en-US" dirty="0"/>
              <a:t>S. Semken, personal communication.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458788" y="115888"/>
            <a:ext cx="5943600" cy="4459287"/>
          </a:xfrm>
        </p:spPr>
      </p:sp>
    </p:spTree>
    <p:extLst>
      <p:ext uri="{BB962C8B-B14F-4D97-AF65-F5344CB8AC3E}">
        <p14:creationId xmlns:p14="http://schemas.microsoft.com/office/powerpoint/2010/main" val="2377920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2 min max</a:t>
            </a:r>
          </a:p>
          <a:p>
            <a:r>
              <a:rPr lang="en-US" b="1" dirty="0"/>
              <a:t>EXPLAIN (&lt; 2 min).</a:t>
            </a:r>
          </a:p>
          <a:p>
            <a:endParaRPr lang="en-US" b="1" dirty="0"/>
          </a:p>
          <a:p>
            <a:r>
              <a:rPr lang="en-US" b="1" dirty="0" smtClean="0"/>
              <a:t>SOURCE</a:t>
            </a:r>
          </a:p>
          <a:p>
            <a:r>
              <a:rPr lang="en-US" dirty="0"/>
              <a:t>S. Semken, personal communication.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458788" y="115888"/>
            <a:ext cx="5943600" cy="4459287"/>
          </a:xfr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2 minutes for explanation.</a:t>
            </a:r>
          </a:p>
          <a:p>
            <a:endParaRPr lang="en-US" b="1"/>
          </a:p>
          <a:p>
            <a:r>
              <a:rPr lang="en-US" b="1"/>
              <a:t>SOURCE </a:t>
            </a:r>
          </a:p>
          <a:p>
            <a:r>
              <a:rPr lang="en-US"/>
              <a:t>Add here</a:t>
            </a:r>
            <a:endParaRPr lang="en-US" altLang="ja-JP"/>
          </a:p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458788" y="115888"/>
            <a:ext cx="5943600" cy="4459287"/>
          </a:xfrm>
        </p:spPr>
      </p:sp>
    </p:spTree>
    <p:extLst>
      <p:ext uri="{BB962C8B-B14F-4D97-AF65-F5344CB8AC3E}">
        <p14:creationId xmlns:p14="http://schemas.microsoft.com/office/powerpoint/2010/main" val="1624334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2 min max</a:t>
            </a:r>
          </a:p>
          <a:p>
            <a:r>
              <a:rPr lang="en-US" b="1" dirty="0"/>
              <a:t>EXPLAIN (&lt; 2 min).</a:t>
            </a:r>
          </a:p>
          <a:p>
            <a:r>
              <a:rPr lang="en-US" b="1" dirty="0"/>
              <a:t>EXPLORE Then </a:t>
            </a:r>
            <a:r>
              <a:rPr lang="en-US" b="1" i="1" dirty="0"/>
              <a:t>prompt</a:t>
            </a:r>
            <a:r>
              <a:rPr lang="en-US" b="1" dirty="0"/>
              <a:t> students to continue making and noting observations from the next set of slides (exploration of the physiographic provinces of the Southwest).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SOURCE</a:t>
            </a:r>
          </a:p>
          <a:p>
            <a:r>
              <a:rPr lang="en-US" dirty="0"/>
              <a:t>U.S. Geological Survey (2010). </a:t>
            </a:r>
            <a:r>
              <a:rPr lang="en-US" i="1" dirty="0"/>
              <a:t>National elevation data set shaded relief of the United States </a:t>
            </a:r>
            <a:r>
              <a:rPr lang="en-US" dirty="0"/>
              <a:t>[JPEG]. Retrieved 25 October 2011 from http://eros.usgs.gov/imagegallery/collection.php?type=ned_states#45.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458788" y="115888"/>
            <a:ext cx="5943600" cy="4459287"/>
          </a:xfr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2 min max</a:t>
            </a:r>
          </a:p>
          <a:p>
            <a:r>
              <a:rPr lang="en-US" b="1" dirty="0"/>
              <a:t>EXPLAIN (&lt; 2 min).</a:t>
            </a:r>
          </a:p>
          <a:p>
            <a:endParaRPr lang="en-US" b="1" dirty="0"/>
          </a:p>
          <a:p>
            <a:r>
              <a:rPr lang="en-US" b="1" dirty="0" smtClean="0"/>
              <a:t>SOURCES</a:t>
            </a:r>
            <a:endParaRPr lang="en-US" b="1" dirty="0"/>
          </a:p>
          <a:p>
            <a:r>
              <a:rPr lang="en-US" dirty="0"/>
              <a:t>S. Semken, personal communication.</a:t>
            </a: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458788" y="115888"/>
            <a:ext cx="5943600" cy="4459287"/>
          </a:xfr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115888"/>
            <a:ext cx="5943600" cy="4459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2 min max</a:t>
            </a:r>
          </a:p>
          <a:p>
            <a:r>
              <a:rPr lang="en-US" b="1"/>
              <a:t>EXPLAIN (2 min).</a:t>
            </a:r>
          </a:p>
          <a:p>
            <a:r>
              <a:rPr lang="en-US" b="1"/>
              <a:t>Distribute trays of rock specimens (if not done earlier).</a:t>
            </a:r>
          </a:p>
          <a:p>
            <a:endParaRPr lang="en-US" b="1"/>
          </a:p>
          <a:p>
            <a:r>
              <a:rPr lang="en-US" b="1"/>
              <a:t>SOURCE</a:t>
            </a:r>
          </a:p>
          <a:p>
            <a:r>
              <a:rPr lang="en-US"/>
              <a:t>Grotzinger, J., &amp; Jordan, T. (2014). </a:t>
            </a:r>
            <a:r>
              <a:rPr lang="en-US" i="1"/>
              <a:t>Understanding Earth </a:t>
            </a:r>
            <a:r>
              <a:rPr lang="en-US"/>
              <a:t>(7th ed.). New York: W. H. Freeman &amp; Company.</a:t>
            </a:r>
          </a:p>
        </p:txBody>
      </p:sp>
    </p:spTree>
    <p:extLst>
      <p:ext uri="{BB962C8B-B14F-4D97-AF65-F5344CB8AC3E}">
        <p14:creationId xmlns:p14="http://schemas.microsoft.com/office/powerpoint/2010/main" val="4209913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2 min max</a:t>
            </a:r>
          </a:p>
          <a:p>
            <a:r>
              <a:rPr lang="en-US" b="1"/>
              <a:t>EXPLAIN	(2 min).</a:t>
            </a:r>
          </a:p>
          <a:p>
            <a:endParaRPr lang="en-US" b="1"/>
          </a:p>
          <a:p>
            <a:r>
              <a:rPr lang="en-US" b="1"/>
              <a:t>SOURCE</a:t>
            </a:r>
          </a:p>
          <a:p>
            <a:r>
              <a:rPr lang="en-US"/>
              <a:t>S. Semken, personal communication.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458788" y="115888"/>
            <a:ext cx="5943600" cy="4459287"/>
          </a:xfrm>
        </p:spPr>
      </p:sp>
    </p:spTree>
    <p:extLst>
      <p:ext uri="{BB962C8B-B14F-4D97-AF65-F5344CB8AC3E}">
        <p14:creationId xmlns:p14="http://schemas.microsoft.com/office/powerpoint/2010/main" val="1766161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2 min max</a:t>
            </a:r>
          </a:p>
          <a:p>
            <a:r>
              <a:rPr lang="en-US" b="1" dirty="0"/>
              <a:t>EXPLAIN (&lt; 2 min).</a:t>
            </a:r>
          </a:p>
          <a:p>
            <a:r>
              <a:rPr lang="en-US" b="1" dirty="0"/>
              <a:t>EXPLORE Then </a:t>
            </a:r>
            <a:r>
              <a:rPr lang="en-US" b="1" i="1" dirty="0"/>
              <a:t>prompt</a:t>
            </a:r>
            <a:r>
              <a:rPr lang="en-US" b="1" dirty="0"/>
              <a:t> students to continue making and noting observations from the next set of slides (exploration of the physiographic provinces of the Southwest).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SOURCE</a:t>
            </a:r>
          </a:p>
          <a:p>
            <a:r>
              <a:rPr lang="en-US" dirty="0"/>
              <a:t>U.S. Geological Survey (2010). </a:t>
            </a:r>
            <a:r>
              <a:rPr lang="en-US" i="1" dirty="0"/>
              <a:t>National elevation data set shaded relief of the United States </a:t>
            </a:r>
            <a:r>
              <a:rPr lang="en-US" dirty="0"/>
              <a:t>[JPEG]. Retrieved 25 October 2011 from http://eros.usgs.gov/imagegallery/collection.php?type=ned_states#45.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458788" y="115888"/>
            <a:ext cx="5943600" cy="4459287"/>
          </a:xfr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115888"/>
            <a:ext cx="5943600" cy="4459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9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115888"/>
            <a:ext cx="5943600" cy="4459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9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2 min max</a:t>
            </a:r>
          </a:p>
          <a:p>
            <a:r>
              <a:rPr lang="en-US" b="1" dirty="0"/>
              <a:t>EXPLAIN (&lt; 2 min).</a:t>
            </a:r>
          </a:p>
          <a:p>
            <a:r>
              <a:rPr lang="en-US" b="1" dirty="0"/>
              <a:t>EXPLORE Then </a:t>
            </a:r>
            <a:r>
              <a:rPr lang="en-US" b="1" i="1" dirty="0"/>
              <a:t>prompt</a:t>
            </a:r>
            <a:r>
              <a:rPr lang="en-US" b="1" dirty="0"/>
              <a:t> students to continue making and noting observations from the next set of slides (exploration of the physiographic provinces of the Southwest).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SOURCE</a:t>
            </a:r>
          </a:p>
          <a:p>
            <a:r>
              <a:rPr lang="en-US" dirty="0"/>
              <a:t>U.S. Geological Survey (2010). </a:t>
            </a:r>
            <a:r>
              <a:rPr lang="en-US" i="1" dirty="0"/>
              <a:t>National elevation data set shaded relief of the United States </a:t>
            </a:r>
            <a:r>
              <a:rPr lang="en-US" dirty="0"/>
              <a:t>[JPEG]. Retrieved 25 October 2011 from http://eros.usgs.gov/imagegallery/collection.php?type=ned_states#45.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458788" y="115888"/>
            <a:ext cx="5943600" cy="4459287"/>
          </a:xfr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es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2 min max</a:t>
            </a:r>
          </a:p>
          <a:p>
            <a:r>
              <a:rPr lang="en-US" b="1" dirty="0"/>
              <a:t>EXPLAIN (&lt; 2 min).</a:t>
            </a:r>
          </a:p>
          <a:p>
            <a:endParaRPr lang="en-US" b="1" dirty="0"/>
          </a:p>
          <a:p>
            <a:r>
              <a:rPr lang="en-US" b="1" dirty="0"/>
              <a:t>SOURCE	</a:t>
            </a:r>
          </a:p>
          <a:p>
            <a:r>
              <a:rPr lang="en-US" dirty="0"/>
              <a:t>S. Semken, personal communication.</a:t>
            </a:r>
          </a:p>
        </p:txBody>
      </p:sp>
      <p:sp>
        <p:nvSpPr>
          <p:cNvPr id="4" name="Notes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 dirty="0" smtClean="0"/>
              <a:t> </a:t>
            </a:r>
          </a:p>
          <a:p>
            <a:endParaRPr lang="en-US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458788" y="115888"/>
            <a:ext cx="5943600" cy="4459287"/>
          </a:xfr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es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2 min max</a:t>
            </a:r>
          </a:p>
          <a:p>
            <a:r>
              <a:rPr lang="en-US" b="1" dirty="0"/>
              <a:t>EXPLAIN (&lt; 2 min).</a:t>
            </a:r>
          </a:p>
          <a:p>
            <a:endParaRPr lang="en-US" b="1" dirty="0"/>
          </a:p>
          <a:p>
            <a:r>
              <a:rPr lang="en-US" b="1" dirty="0"/>
              <a:t>SOURCE	</a:t>
            </a:r>
          </a:p>
          <a:p>
            <a:r>
              <a:rPr lang="en-US" dirty="0"/>
              <a:t>S. Semken, personal communication.</a:t>
            </a:r>
          </a:p>
        </p:txBody>
      </p:sp>
      <p:sp>
        <p:nvSpPr>
          <p:cNvPr id="4" name="Notes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 dirty="0" smtClean="0"/>
              <a:t> </a:t>
            </a:r>
          </a:p>
          <a:p>
            <a:endParaRPr lang="en-US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458788" y="115888"/>
            <a:ext cx="5943600" cy="4459287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41261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998538"/>
            <a:ext cx="8229600" cy="525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19175" y="6300788"/>
            <a:ext cx="1676400" cy="3032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5594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07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071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19175" y="6300788"/>
            <a:ext cx="1676400" cy="3032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1477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88" y="998538"/>
            <a:ext cx="82296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453403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489067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0563" y="998538"/>
            <a:ext cx="3808412" cy="52085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998538"/>
            <a:ext cx="3808413" cy="52085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71631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1019175" y="6300788"/>
            <a:ext cx="1676400" cy="3032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26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7228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019175" y="6300788"/>
            <a:ext cx="1676400" cy="3032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197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19175" y="6300788"/>
            <a:ext cx="1676400" cy="3032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1599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19175" y="6300788"/>
            <a:ext cx="1676400" cy="3032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0015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8" tIns="45710" rIns="91418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8" r:id="rId5"/>
    <p:sldLayoutId id="2147483697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xmlns:p14="http://schemas.microsoft.com/office/powerpoint/2010/main">
    <p:fade/>
  </p:transition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i="0">
          <a:solidFill>
            <a:schemeClr val="tx2"/>
          </a:solidFill>
          <a:latin typeface="Calibri"/>
          <a:ea typeface="+mj-ea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ndara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ndara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ndara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ndara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ndara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ndara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ndara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ndara" charset="0"/>
          <a:ea typeface="ＭＳ Ｐゴシック" charset="0"/>
          <a:cs typeface="ＭＳ Ｐゴシック" charset="0"/>
        </a:defRPr>
      </a:lvl9pPr>
    </p:titleStyle>
    <p:bodyStyle>
      <a:lvl1pPr marL="341313" indent="-341313" algn="l" rtl="0" eaLnBrk="1" fontAlgn="base" hangingPunct="1">
        <a:spcBef>
          <a:spcPct val="20000"/>
        </a:spcBef>
        <a:spcAft>
          <a:spcPct val="0"/>
        </a:spcAft>
        <a:defRPr b="1" i="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7338" algn="l" rtl="0" eaLnBrk="1" fontAlgn="base" hangingPunct="1">
        <a:spcBef>
          <a:spcPct val="20000"/>
        </a:spcBef>
        <a:spcAft>
          <a:spcPct val="0"/>
        </a:spcAft>
        <a:defRPr b="1" i="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3pPr>
      <a:lvl4pPr marL="1601788" indent="-231775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microsoft.com/office/2007/relationships/hdphoto" Target="../media/hdphoto4.wdp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microsoft.com/office/2007/relationships/hdphoto" Target="../media/hdphoto5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eg"/><Relationship Id="rId5" Type="http://schemas.microsoft.com/office/2007/relationships/hdphoto" Target="../media/hdphoto6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e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Relationship Id="rId3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3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3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microsoft.com/office/2007/relationships/hdphoto" Target="../media/hdphoto1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43.png"/><Relationship Id="rId1" Type="http://schemas.microsoft.com/office/2007/relationships/media" Target="file://localhost/Users/stevensemken/ACTIVE/GLG301_EarthScience_inAZ&amp;Sw/esas%E2%80%94Lessons%20&amp;%20Chores/0801_Stretching%20the%20Southwest/02Pac-NoAm.mov" TargetMode="External"/><Relationship Id="rId2" Type="http://schemas.openxmlformats.org/officeDocument/2006/relationships/video" Target="file://localhost/Users/stevensemken/ACTIVE/GLG301_EarthScience_inAZ&amp;Sw/esas%E2%80%94Lessons%20&amp;%20Chores/0801_Stretching%20the%20Southwest/02Pac-NoAm.mov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microsoft.com/office/2007/relationships/hdphoto" Target="../media/hdphoto12.wdp"/><Relationship Id="rId7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g"/><Relationship Id="rId3" Type="http://schemas.openxmlformats.org/officeDocument/2006/relationships/image" Target="../media/image5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Relationship Id="rId3" Type="http://schemas.openxmlformats.org/officeDocument/2006/relationships/image" Target="../media/image6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Z Oblique from S crop_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3272"/>
            <a:ext cx="9144000" cy="5824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043"/>
            <a:ext cx="9144000" cy="1026230"/>
          </a:xfrm>
        </p:spPr>
        <p:txBody>
          <a:bodyPr/>
          <a:lstStyle/>
          <a:p>
            <a:r>
              <a:rPr lang="en-US" sz="5000">
                <a:solidFill>
                  <a:srgbClr val="FFCC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The geology of the Southwest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48309"/>
            <a:ext cx="6400800" cy="1222103"/>
          </a:xfrm>
        </p:spPr>
        <p:txBody>
          <a:bodyPr/>
          <a:lstStyle/>
          <a:p>
            <a:r>
              <a:rPr lang="en-US" sz="2800" spc="100">
                <a:solidFill>
                  <a:srgbClr val="FFCC00"/>
                </a:solidFill>
                <a:effectLst>
                  <a:glow rad="101600">
                    <a:srgbClr val="800000">
                      <a:alpha val="75000"/>
                    </a:srgbClr>
                  </a:glow>
                </a:effectLst>
              </a:rPr>
              <a:t>Steve Semken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8874" y="6590687"/>
            <a:ext cx="1045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Google Earth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407487" y="6038892"/>
            <a:ext cx="4329026" cy="731520"/>
            <a:chOff x="3206750" y="6038892"/>
            <a:chExt cx="4329026" cy="731520"/>
          </a:xfrm>
        </p:grpSpPr>
        <p:pic>
          <p:nvPicPr>
            <p:cNvPr id="4" name="Picture 3" descr="SESE_mg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6750" y="6087788"/>
              <a:ext cx="2743200" cy="633728"/>
            </a:xfrm>
            <a:prstGeom prst="rect">
              <a:avLst/>
            </a:prstGeom>
            <a:ln w="38100" cmpd="sng">
              <a:solidFill>
                <a:schemeClr val="bg1"/>
              </a:solidFill>
            </a:ln>
          </p:spPr>
        </p:pic>
        <p:pic>
          <p:nvPicPr>
            <p:cNvPr id="7" name="Picture 6" descr="EarthScope_poslog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7967" y="6038892"/>
              <a:ext cx="1397809" cy="731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80252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59576" y="1285816"/>
            <a:ext cx="6627813" cy="4967289"/>
            <a:chOff x="1260475" y="691861"/>
            <a:chExt cx="6627813" cy="4967289"/>
          </a:xfrm>
        </p:grpSpPr>
        <p:pic>
          <p:nvPicPr>
            <p:cNvPr id="932877" name="Picture 13" descr="02_0401cordillerarelief_usgs_prov"/>
            <p:cNvPicPr>
              <a:picLocks noChangeAspect="1" noChangeArrowheads="1"/>
            </p:cNvPicPr>
            <p:nvPr/>
          </p:nvPicPr>
          <p:blipFill>
            <a:blip r:embed="rId3">
              <a:lum bright="-6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475" y="691861"/>
              <a:ext cx="6627813" cy="496728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32878" name="Text Box 14"/>
            <p:cNvSpPr txBox="1">
              <a:spLocks noChangeArrowheads="1"/>
            </p:cNvSpPr>
            <p:nvPr/>
          </p:nvSpPr>
          <p:spPr bwMode="auto">
            <a:xfrm>
              <a:off x="7088800" y="2846102"/>
              <a:ext cx="770914" cy="6463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800" b="1">
                  <a:solidFill>
                    <a:schemeClr val="bg1"/>
                  </a:solidFill>
                </a:rPr>
                <a:t>Great</a:t>
              </a:r>
            </a:p>
            <a:p>
              <a:pPr algn="r">
                <a:defRPr/>
              </a:pPr>
              <a:r>
                <a:rPr lang="en-US" sz="1800" b="1">
                  <a:solidFill>
                    <a:schemeClr val="bg1"/>
                  </a:solidFill>
                </a:rPr>
                <a:t>Plains</a:t>
              </a:r>
            </a:p>
          </p:txBody>
        </p:sp>
        <p:sp>
          <p:nvSpPr>
            <p:cNvPr id="932880" name="Text Box 16"/>
            <p:cNvSpPr txBox="1">
              <a:spLocks noChangeArrowheads="1"/>
            </p:cNvSpPr>
            <p:nvPr/>
          </p:nvSpPr>
          <p:spPr bwMode="auto">
            <a:xfrm>
              <a:off x="3956940" y="2146013"/>
              <a:ext cx="1388872" cy="8309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rgbClr val="FFFF00"/>
                  </a:solidFill>
                </a:rPr>
                <a:t>Colorado</a:t>
              </a:r>
            </a:p>
            <a:p>
              <a:pPr>
                <a:defRPr/>
              </a:pPr>
              <a:r>
                <a:rPr lang="en-US" sz="2400" b="1">
                  <a:solidFill>
                    <a:srgbClr val="FFFF00"/>
                  </a:solidFill>
                </a:rPr>
                <a:t>Plateau</a:t>
              </a:r>
            </a:p>
          </p:txBody>
        </p:sp>
        <p:sp>
          <p:nvSpPr>
            <p:cNvPr id="932881" name="Text Box 17"/>
            <p:cNvSpPr txBox="1">
              <a:spLocks noChangeArrowheads="1"/>
            </p:cNvSpPr>
            <p:nvPr/>
          </p:nvSpPr>
          <p:spPr bwMode="auto">
            <a:xfrm>
              <a:off x="5060091" y="822036"/>
              <a:ext cx="1360619" cy="10156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Southern</a:t>
              </a:r>
            </a:p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Rocky</a:t>
              </a:r>
            </a:p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Mountains</a:t>
              </a:r>
            </a:p>
          </p:txBody>
        </p:sp>
        <p:sp>
          <p:nvSpPr>
            <p:cNvPr id="932882" name="Text Box 18"/>
            <p:cNvSpPr txBox="1">
              <a:spLocks noChangeArrowheads="1"/>
            </p:cNvSpPr>
            <p:nvPr/>
          </p:nvSpPr>
          <p:spPr bwMode="auto">
            <a:xfrm rot="1975074">
              <a:off x="3029482" y="3088960"/>
              <a:ext cx="1891238" cy="400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Transition Zone</a:t>
              </a:r>
            </a:p>
          </p:txBody>
        </p:sp>
        <p:sp>
          <p:nvSpPr>
            <p:cNvPr id="932883" name="Text Box 19"/>
            <p:cNvSpPr txBox="1">
              <a:spLocks noChangeArrowheads="1"/>
            </p:cNvSpPr>
            <p:nvPr/>
          </p:nvSpPr>
          <p:spPr bwMode="auto">
            <a:xfrm rot="16710227">
              <a:off x="5024801" y="2750336"/>
              <a:ext cx="1851889" cy="3693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chemeClr val="bg1">
                      <a:lumMod val="85000"/>
                    </a:schemeClr>
                  </a:solidFill>
                </a:rPr>
                <a:t>(R</a:t>
              </a:r>
              <a:r>
                <a:rPr lang="en-US" altLang="ja-JP" sz="1800" b="1">
                  <a:solidFill>
                    <a:schemeClr val="bg1">
                      <a:lumMod val="85000"/>
                    </a:schemeClr>
                  </a:solidFill>
                </a:rPr>
                <a:t>ío Grande Rift)</a:t>
              </a:r>
              <a:endParaRPr lang="en-US" sz="18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32890" name="Text Box 26"/>
            <p:cNvSpPr txBox="1">
              <a:spLocks noChangeArrowheads="1"/>
            </p:cNvSpPr>
            <p:nvPr/>
          </p:nvSpPr>
          <p:spPr bwMode="auto">
            <a:xfrm>
              <a:off x="6161813" y="5059504"/>
              <a:ext cx="1697901" cy="5847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600" b="1">
                  <a:solidFill>
                    <a:schemeClr val="bg1"/>
                  </a:solidFill>
                </a:rPr>
                <a:t>Boundaries </a:t>
              </a:r>
            </a:p>
            <a:p>
              <a:pPr algn="r">
                <a:defRPr/>
              </a:pPr>
              <a:r>
                <a:rPr lang="en-US" sz="1600" b="1">
                  <a:solidFill>
                    <a:schemeClr val="bg1"/>
                  </a:solidFill>
                </a:rPr>
                <a:t>are approximate.</a:t>
              </a:r>
              <a:endParaRPr lang="en-US" sz="1600"/>
            </a:p>
          </p:txBody>
        </p:sp>
        <p:sp>
          <p:nvSpPr>
            <p:cNvPr id="932896" name="Text Box 32"/>
            <p:cNvSpPr txBox="1">
              <a:spLocks noChangeArrowheads="1"/>
            </p:cNvSpPr>
            <p:nvPr/>
          </p:nvSpPr>
          <p:spPr bwMode="auto">
            <a:xfrm>
              <a:off x="3253261" y="3768441"/>
              <a:ext cx="1018227" cy="1200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Basin </a:t>
              </a:r>
            </a:p>
            <a:p>
              <a:pPr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and</a:t>
              </a:r>
            </a:p>
            <a:p>
              <a:pPr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Range</a:t>
              </a:r>
            </a:p>
          </p:txBody>
        </p:sp>
        <p:sp>
          <p:nvSpPr>
            <p:cNvPr id="932897" name="Text Box 33"/>
            <p:cNvSpPr txBox="1">
              <a:spLocks noChangeArrowheads="1"/>
            </p:cNvSpPr>
            <p:nvPr/>
          </p:nvSpPr>
          <p:spPr bwMode="auto">
            <a:xfrm>
              <a:off x="1383431" y="733136"/>
              <a:ext cx="2486177" cy="338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chemeClr val="bg1"/>
                  </a:solidFill>
                </a:rPr>
                <a:t>Northern Basin and Range</a:t>
              </a: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1285875" y="5262903"/>
              <a:ext cx="1237338" cy="338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0000">
                      <a:alpha val="25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BCB2C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600" b="1">
                  <a:solidFill>
                    <a:schemeClr val="bg1"/>
                  </a:solidFill>
                </a:rPr>
                <a:t>USGS (2010)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5971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4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263" y="0"/>
            <a:ext cx="9162263" cy="109728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The Colorado Plateau is built on a thick stack of layered rocks.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14807" y="6262247"/>
            <a:ext cx="1696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Grand Canyon</a:t>
            </a:r>
          </a:p>
        </p:txBody>
      </p:sp>
    </p:spTree>
    <p:extLst>
      <p:ext uri="{BB962C8B-B14F-4D97-AF65-F5344CB8AC3E}">
        <p14:creationId xmlns:p14="http://schemas.microsoft.com/office/powerpoint/2010/main" val="6127509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iprock&amp;dike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88" y="3658562"/>
            <a:ext cx="4263812" cy="3199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40043" name="Picture 11" descr="02_0702sjrbelowgovt"/>
          <p:cNvPicPr>
            <a:picLocks noChangeAspect="1" noChangeArrowheads="1"/>
          </p:cNvPicPr>
          <p:nvPr/>
        </p:nvPicPr>
        <p:blipFill>
          <a:blip r:embed="rId5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3636914"/>
            <a:ext cx="4963332" cy="32210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 descr="echocliffs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0000"/>
                    </a14:imgEffect>
                    <a14:imgEffect>
                      <a14:brightnessContrast bright="-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16"/>
            <a:ext cx="9144000" cy="3703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263" y="0"/>
            <a:ext cx="9162263" cy="914400"/>
          </a:xfrm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en-US" sz="400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43000"/>
                    </a:srgbClr>
                  </a:outerShdw>
                </a:effectLst>
              </a:rPr>
              <a:t>The Colorado Plateau is built on a </a:t>
            </a:r>
            <a:br>
              <a:rPr lang="en-US" sz="400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00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43000"/>
                    </a:srgbClr>
                  </a:outerShdw>
                </a:effectLst>
              </a:rPr>
              <a:t>thick stack of layered rocks.</a:t>
            </a:r>
            <a:endParaRPr lang="en-US" sz="400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40041" name="Text Box 9"/>
          <p:cNvSpPr txBox="1">
            <a:spLocks noChangeArrowheads="1"/>
          </p:cNvSpPr>
          <p:nvPr/>
        </p:nvSpPr>
        <p:spPr bwMode="auto">
          <a:xfrm>
            <a:off x="5682473" y="3703172"/>
            <a:ext cx="3438174" cy="120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defPPr>
              <a:defRPr lang="en-US"/>
            </a:defPPr>
            <a:lvl1pPr>
              <a:defRPr sz="1400" b="1"/>
            </a:lvl1pPr>
            <a:lvl2pPr marL="455613" algn="l">
              <a:defRPr sz="2400">
                <a:latin typeface="Arial" charset="0"/>
              </a:defRPr>
            </a:lvl2pPr>
            <a:lvl3pPr algn="l">
              <a:defRPr sz="2400">
                <a:latin typeface="Arial" charset="0"/>
              </a:defRPr>
            </a:lvl3pPr>
            <a:lvl4pPr marL="1370013" algn="l">
              <a:defRPr sz="2400">
                <a:latin typeface="Arial" charset="0"/>
              </a:defRPr>
            </a:lvl4pPr>
            <a:lvl5pPr algn="l">
              <a:defRPr sz="2400"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lang="en-US" sz="1600" i="1">
                <a:latin typeface="Calibri"/>
                <a:cs typeface="Calibri"/>
              </a:rPr>
              <a:t>Ts</a:t>
            </a:r>
            <a:r>
              <a:rPr lang="en-US" altLang="ja-JP" sz="1600" i="1">
                <a:latin typeface="Calibri"/>
                <a:cs typeface="Calibri"/>
              </a:rPr>
              <a:t>é bit’á’í</a:t>
            </a:r>
            <a:r>
              <a:rPr lang="en-US" sz="1600" i="1">
                <a:latin typeface="Calibri"/>
                <a:cs typeface="Calibri"/>
              </a:rPr>
              <a:t>, </a:t>
            </a:r>
            <a:r>
              <a:rPr lang="en-US" sz="1600">
                <a:latin typeface="Calibri"/>
                <a:cs typeface="Calibri"/>
              </a:rPr>
              <a:t>(Din</a:t>
            </a:r>
            <a:r>
              <a:rPr lang="en-US" altLang="ja-JP" sz="1600">
                <a:latin typeface="Calibri"/>
                <a:cs typeface="Calibri"/>
              </a:rPr>
              <a:t>é, “rock with wings”): a.k.a. Ship Rock,</a:t>
            </a:r>
          </a:p>
          <a:p>
            <a:pPr algn="r">
              <a:lnSpc>
                <a:spcPct val="90000"/>
              </a:lnSpc>
            </a:pPr>
            <a:r>
              <a:rPr lang="en-US" sz="1600">
                <a:latin typeface="Calibri"/>
                <a:cs typeface="Calibri"/>
              </a:rPr>
              <a:t>Colorado Plateau,</a:t>
            </a:r>
          </a:p>
          <a:p>
            <a:pPr algn="r">
              <a:lnSpc>
                <a:spcPct val="90000"/>
              </a:lnSpc>
            </a:pPr>
            <a:r>
              <a:rPr lang="en-US" sz="1600">
                <a:latin typeface="Calibri"/>
                <a:cs typeface="Calibri"/>
              </a:rPr>
              <a:t>Navajo Nation, </a:t>
            </a:r>
          </a:p>
          <a:p>
            <a:pPr algn="r">
              <a:lnSpc>
                <a:spcPct val="90000"/>
              </a:lnSpc>
            </a:pPr>
            <a:r>
              <a:rPr lang="en-US" sz="1600">
                <a:latin typeface="Calibri"/>
                <a:cs typeface="Calibri"/>
              </a:rPr>
              <a:t>New Mexico</a:t>
            </a:r>
          </a:p>
        </p:txBody>
      </p:sp>
      <p:sp>
        <p:nvSpPr>
          <p:cNvPr id="940044" name="Text Box 12"/>
          <p:cNvSpPr txBox="1">
            <a:spLocks noChangeArrowheads="1"/>
          </p:cNvSpPr>
          <p:nvPr/>
        </p:nvSpPr>
        <p:spPr bwMode="auto">
          <a:xfrm>
            <a:off x="748284" y="3696104"/>
            <a:ext cx="2747616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5613"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70013"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b="1" smtClean="0">
                <a:latin typeface="Calibri"/>
                <a:cs typeface="Calibri"/>
              </a:rPr>
              <a:t>San Juan River Canyon,</a:t>
            </a:r>
          </a:p>
          <a:p>
            <a:pPr algn="ctr">
              <a:defRPr/>
            </a:pPr>
            <a:r>
              <a:rPr lang="en-US" sz="1800" b="1" smtClean="0">
                <a:latin typeface="Calibri"/>
                <a:cs typeface="Calibri"/>
              </a:rPr>
              <a:t>Colorado Plateau, Utah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2288" y="6555323"/>
            <a:ext cx="1736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(All photos by S. Semken)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1721632" y="3326782"/>
            <a:ext cx="5700736" cy="36932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defPPr>
              <a:defRPr lang="en-US"/>
            </a:defPPr>
            <a:lvl1pPr algn="r">
              <a:defRPr sz="1400" b="1" i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  <a:lvl2pPr marL="455613" algn="l">
              <a:defRPr sz="2400">
                <a:latin typeface="Arial" charset="0"/>
              </a:defRPr>
            </a:lvl2pPr>
            <a:lvl3pPr algn="l">
              <a:defRPr sz="2400">
                <a:latin typeface="Arial" charset="0"/>
              </a:defRPr>
            </a:lvl3pPr>
            <a:lvl4pPr marL="1370013" algn="l">
              <a:defRPr sz="2400">
                <a:latin typeface="Arial" charset="0"/>
              </a:defRPr>
            </a:lvl4pPr>
            <a:lvl5pPr algn="l">
              <a:defRPr sz="2400"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</a:defRPr>
            </a:lvl9pPr>
          </a:lstStyle>
          <a:p>
            <a:pPr algn="ctr"/>
            <a:r>
              <a:rPr lang="en-US" sz="1800" i="0">
                <a:latin typeface="Calibri"/>
                <a:cs typeface="Calibri"/>
              </a:rPr>
              <a:t>Echo Cliffs, Colorado Plateau, Navajo Nation, Arizona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2428336"/>
            <a:ext cx="9144000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The Plateau has high elevation but low relief.</a:t>
            </a:r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Landscapes form on thickly layered rocks, in places deeply incised.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7631" y="6144575"/>
            <a:ext cx="3084546" cy="70737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200" b="1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Through-going rivers</a:t>
            </a:r>
          </a:p>
          <a:p>
            <a:pPr algn="l">
              <a:lnSpc>
                <a:spcPct val="90000"/>
              </a:lnSpc>
            </a:pPr>
            <a:r>
              <a:rPr lang="en-US" sz="2200" b="1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have cut deep canyons.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08510" y="5855157"/>
            <a:ext cx="2428457" cy="1012072"/>
          </a:xfrm>
          <a:prstGeom prst="rect">
            <a:avLst/>
          </a:prstGeom>
          <a:solidFill>
            <a:srgbClr val="8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2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Eroded remnants of volcanoes dot the landscape.</a:t>
            </a:r>
          </a:p>
        </p:txBody>
      </p:sp>
    </p:spTree>
    <p:extLst>
      <p:ext uri="{BB962C8B-B14F-4D97-AF65-F5344CB8AC3E}">
        <p14:creationId xmlns:p14="http://schemas.microsoft.com/office/powerpoint/2010/main" val="24516093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grandstaircase_natge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57" y="-1"/>
            <a:ext cx="5418352" cy="371629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87928" y="3245139"/>
            <a:ext cx="1607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Calibri"/>
                <a:cs typeface="Calibri"/>
              </a:rPr>
              <a:t>L. Jenshel (</a:t>
            </a:r>
            <a:r>
              <a:rPr lang="en-US" sz="16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1997</a:t>
            </a:r>
            <a:r>
              <a:rPr lang="en-US" sz="1600" b="1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1636657" y="3583693"/>
            <a:ext cx="6035989" cy="21309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/>
              <a:ea typeface="ＭＳ Ｐゴシック" charset="0"/>
              <a:cs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7837" y="3550325"/>
            <a:ext cx="8920393" cy="3172648"/>
            <a:chOff x="0" y="3655077"/>
            <a:chExt cx="8920393" cy="3172648"/>
          </a:xfrm>
        </p:grpSpPr>
        <p:pic>
          <p:nvPicPr>
            <p:cNvPr id="4" name="Picture 3" descr="grandstaircasexsxn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"/>
                      </a14:imgEffect>
                      <a14:imgEffect>
                        <a14:saturation sat="105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593" y="3954558"/>
              <a:ext cx="8686800" cy="224677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999536" y="3955769"/>
              <a:ext cx="126799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latin typeface="Calibri"/>
                  <a:cs typeface="Calibri"/>
                </a:rPr>
                <a:t>Zion Canyon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53276" y="4075137"/>
              <a:ext cx="141697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latin typeface="Calibri"/>
                  <a:cs typeface="Calibri"/>
                </a:rPr>
                <a:t>Grand Canyon</a:t>
              </a:r>
            </a:p>
          </p:txBody>
        </p:sp>
        <p:cxnSp>
          <p:nvCxnSpPr>
            <p:cNvPr id="9" name="Straight Arrow Connector 8"/>
            <p:cNvCxnSpPr>
              <a:stCxn id="5" idx="2"/>
            </p:cNvCxnSpPr>
            <p:nvPr/>
          </p:nvCxnSpPr>
          <p:spPr bwMode="auto">
            <a:xfrm>
              <a:off x="2428643" y="4135343"/>
              <a:ext cx="45846" cy="20758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>
              <a:off x="3263776" y="4270417"/>
              <a:ext cx="13160" cy="58561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>
              <a:stCxn id="7" idx="2"/>
            </p:cNvCxnSpPr>
            <p:nvPr/>
          </p:nvCxnSpPr>
          <p:spPr bwMode="auto">
            <a:xfrm>
              <a:off x="8161763" y="4413691"/>
              <a:ext cx="11892" cy="60790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4852982" y="4166835"/>
              <a:ext cx="11892" cy="63868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17" name="Group 16"/>
            <p:cNvGrpSpPr/>
            <p:nvPr/>
          </p:nvGrpSpPr>
          <p:grpSpPr>
            <a:xfrm>
              <a:off x="4436174" y="3655077"/>
              <a:ext cx="1774845" cy="338554"/>
              <a:chOff x="4436174" y="3655077"/>
              <a:chExt cx="1774845" cy="338554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4436174" y="3655077"/>
                <a:ext cx="17748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srgbClr val="800000"/>
                    </a:solidFill>
                    <a:latin typeface="Calibri"/>
                    <a:cs typeface="Calibri"/>
                  </a:rPr>
                  <a:t>Utah           Arizona</a:t>
                </a: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 bwMode="auto">
              <a:xfrm>
                <a:off x="5061091" y="3853218"/>
                <a:ext cx="309269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800000"/>
                </a:solidFill>
                <a:prstDash val="solid"/>
                <a:round/>
                <a:headEnd type="triangl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" name="TextBox 2"/>
            <p:cNvSpPr txBox="1"/>
            <p:nvPr/>
          </p:nvSpPr>
          <p:spPr>
            <a:xfrm>
              <a:off x="0" y="6120352"/>
              <a:ext cx="5599385" cy="707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200" b="1">
                  <a:latin typeface="Calibri"/>
                  <a:cs typeface="Calibri"/>
                </a:rPr>
                <a:t>“Stairsteps” cut into thickly </a:t>
              </a:r>
              <a:r>
                <a:rPr lang="en-US" sz="2200" b="1">
                  <a:solidFill>
                    <a:srgbClr val="800000"/>
                  </a:solidFill>
                  <a:latin typeface="Calibri"/>
                  <a:cs typeface="Calibri"/>
                </a:rPr>
                <a:t>layered rocks</a:t>
              </a:r>
              <a:r>
                <a:rPr lang="en-US" sz="2200" b="1">
                  <a:latin typeface="Calibri"/>
                  <a:cs typeface="Calibri"/>
                </a:rPr>
                <a:t>:</a:t>
              </a:r>
            </a:p>
            <a:p>
              <a:pPr>
                <a:lnSpc>
                  <a:spcPct val="90000"/>
                </a:lnSpc>
              </a:pPr>
              <a:r>
                <a:rPr lang="en-US" sz="2200" b="1">
                  <a:latin typeface="Calibri"/>
                  <a:cs typeface="Calibri"/>
                </a:rPr>
                <a:t>more than 4 km (2.5 mi) thick in some places</a:t>
              </a:r>
            </a:p>
          </p:txBody>
        </p:sp>
        <p:cxnSp>
          <p:nvCxnSpPr>
            <p:cNvPr id="10" name="Straight Arrow Connector 9"/>
            <p:cNvCxnSpPr>
              <a:stCxn id="3" idx="0"/>
            </p:cNvCxnSpPr>
            <p:nvPr/>
          </p:nvCxnSpPr>
          <p:spPr bwMode="auto">
            <a:xfrm flipH="1" flipV="1">
              <a:off x="2641551" y="5613692"/>
              <a:ext cx="158142" cy="50666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6062581" y="6120352"/>
              <a:ext cx="2659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latin typeface="Calibri"/>
                  <a:cs typeface="Calibri"/>
                </a:rPr>
                <a:t>National Park Service (2005)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64895" y="3910505"/>
              <a:ext cx="15183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latin typeface="Calibri"/>
                  <a:cs typeface="Calibri"/>
                </a:rPr>
                <a:t>Vermilion Cliffs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37438" y="3796789"/>
              <a:ext cx="138241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latin typeface="Calibri"/>
                  <a:cs typeface="Calibri"/>
                </a:rPr>
                <a:t>Bryce Canyon</a:t>
              </a:r>
            </a:p>
          </p:txBody>
        </p:sp>
      </p:grp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-18263" y="0"/>
            <a:ext cx="9162263" cy="109728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The Colorado Plateau is built on a thick stack of layered rocks.</a:t>
            </a:r>
          </a:p>
        </p:txBody>
      </p:sp>
    </p:spTree>
    <p:extLst>
      <p:ext uri="{BB962C8B-B14F-4D97-AF65-F5344CB8AC3E}">
        <p14:creationId xmlns:p14="http://schemas.microsoft.com/office/powerpoint/2010/main" val="9896126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02-1401grandstaircase_u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3391"/>
            <a:ext cx="8686800" cy="4030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9728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800000"/>
                </a:solidFill>
              </a:rPr>
              <a:t>Fossils</a:t>
            </a:r>
            <a:r>
              <a:rPr lang="en-US"/>
              <a:t> in the rock layers show that some were formed beneath the </a:t>
            </a:r>
            <a:r>
              <a:rPr lang="en-US">
                <a:solidFill>
                  <a:srgbClr val="0000FF"/>
                </a:solidFill>
              </a:rPr>
              <a:t>sea</a:t>
            </a:r>
            <a:r>
              <a:rPr lang="en-US"/>
              <a:t> and others on </a:t>
            </a:r>
            <a:r>
              <a:rPr lang="en-US">
                <a:solidFill>
                  <a:srgbClr val="804000"/>
                </a:solidFill>
              </a:rPr>
              <a:t>land</a:t>
            </a:r>
            <a:r>
              <a:rPr lang="en-US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1115" y="4225922"/>
            <a:ext cx="2161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Calibri"/>
                <a:cs typeface="Calibri"/>
              </a:rPr>
              <a:t>Utah Geological Survey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05511" y="4944066"/>
            <a:ext cx="8132978" cy="1828800"/>
            <a:chOff x="228600" y="4944066"/>
            <a:chExt cx="8132978" cy="1828800"/>
          </a:xfrm>
        </p:grpSpPr>
        <p:grpSp>
          <p:nvGrpSpPr>
            <p:cNvPr id="8" name="Group 7"/>
            <p:cNvGrpSpPr/>
            <p:nvPr/>
          </p:nvGrpSpPr>
          <p:grpSpPr>
            <a:xfrm>
              <a:off x="5654473" y="4944066"/>
              <a:ext cx="2707105" cy="1828800"/>
              <a:chOff x="5654473" y="4944066"/>
              <a:chExt cx="2707105" cy="1828800"/>
            </a:xfrm>
          </p:grpSpPr>
          <p:pic>
            <p:nvPicPr>
              <p:cNvPr id="6" name="Picture 5" descr="moenavetheropodtrack.jpg"/>
              <p:cNvPicPr preferRelativeResize="0"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4473" y="4944066"/>
                <a:ext cx="2707105" cy="182880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654473" y="4944066"/>
                <a:ext cx="26871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  <a:latin typeface="Calibri"/>
                    <a:cs typeface="Calibri"/>
                  </a:rPr>
                  <a:t>Therapod dinosaur footprint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764371" y="4944066"/>
              <a:ext cx="2743200" cy="1828800"/>
              <a:chOff x="2782916" y="4944066"/>
              <a:chExt cx="2743200" cy="1828800"/>
            </a:xfrm>
          </p:grpSpPr>
          <p:pic>
            <p:nvPicPr>
              <p:cNvPr id="9" name="Picture 8" descr="CrystalForest redlogs xsxn"/>
              <p:cNvPicPr preferRelativeResize="0"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2916" y="4944066"/>
                <a:ext cx="2743200" cy="182880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784696" y="6449701"/>
                <a:ext cx="273964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  <a:latin typeface="Calibri"/>
                    <a:cs typeface="Calibri"/>
                  </a:rPr>
                  <a:t>Permineralized (petrified) wood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28600" y="4944066"/>
              <a:ext cx="2388870" cy="1828800"/>
              <a:chOff x="228600" y="4944066"/>
              <a:chExt cx="2388870" cy="1828800"/>
            </a:xfrm>
          </p:grpSpPr>
          <p:pic>
            <p:nvPicPr>
              <p:cNvPr id="12" name="Picture 11" descr="Dm Brachs_Weller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" y="4944066"/>
                <a:ext cx="2388870" cy="1828800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740307" y="6495867"/>
                <a:ext cx="8771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800" b="1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cs typeface="Calibri"/>
                  </a:defRPr>
                </a:lvl1pPr>
              </a:lstStyle>
              <a:p>
                <a:r>
                  <a:rPr lang="en-US" sz="1200"/>
                  <a:t>(R. Weller)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86552" y="4944066"/>
                <a:ext cx="18729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cs typeface="Calibri"/>
                  </a:rPr>
                  <a:t>Brachiopod shells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41483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70 Ma Devonian L AZ-NM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414"/>
            <a:ext cx="7772400" cy="52216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9759" y="6447554"/>
            <a:ext cx="4068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Calibri"/>
                <a:cs typeface="Calibri"/>
              </a:rPr>
              <a:t>Colorado Plateau Geosystems—Blakey (2011)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5920"/>
          </a:xfrm>
          <a:solidFill>
            <a:srgbClr val="FFFFFF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/>
              <a:t>From about </a:t>
            </a:r>
            <a:r>
              <a:rPr lang="en-US" sz="4000">
                <a:solidFill>
                  <a:srgbClr val="800000"/>
                </a:solidFill>
              </a:rPr>
              <a:t>500 to 270 million years ago</a:t>
            </a:r>
            <a:r>
              <a:rPr lang="en-US" sz="4000"/>
              <a:t>, the ancient Southwest was low-lying and was periodically flooded by the sea. </a:t>
            </a:r>
          </a:p>
        </p:txBody>
      </p:sp>
    </p:spTree>
    <p:extLst>
      <p:ext uri="{BB962C8B-B14F-4D97-AF65-F5344CB8AC3E}">
        <p14:creationId xmlns:p14="http://schemas.microsoft.com/office/powerpoint/2010/main" val="2966743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ssive Margin flood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5200"/>
            <a:ext cx="9144000" cy="5088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847" y="6406837"/>
            <a:ext cx="3344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latin typeface="Calibri"/>
                <a:cs typeface="Calibri"/>
              </a:rPr>
              <a:t>Reynolds, Johnson, Morin, &amp; Carter (2013)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59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/>
              <a:t>The seas deposited thick layers of lime, mud, and sand—also fossils—on the </a:t>
            </a:r>
            <a:br>
              <a:rPr lang="en-US" sz="4000"/>
            </a:br>
            <a:r>
              <a:rPr lang="en-US" sz="4000"/>
              <a:t>low-lying continent.</a:t>
            </a:r>
          </a:p>
        </p:txBody>
      </p:sp>
    </p:spTree>
    <p:extLst>
      <p:ext uri="{BB962C8B-B14F-4D97-AF65-F5344CB8AC3E}">
        <p14:creationId xmlns:p14="http://schemas.microsoft.com/office/powerpoint/2010/main" val="28524236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>
                <a:solidFill>
                  <a:schemeClr val="bg1"/>
                </a:solidFill>
              </a:rPr>
              <a:t>These layers were buried, compressed, and cemented to form great beds of sedimentary rock.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201" y="6262247"/>
            <a:ext cx="1811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Marble Canyon</a:t>
            </a:r>
          </a:p>
        </p:txBody>
      </p:sp>
    </p:spTree>
    <p:extLst>
      <p:ext uri="{BB962C8B-B14F-4D97-AF65-F5344CB8AC3E}">
        <p14:creationId xmlns:p14="http://schemas.microsoft.com/office/powerpoint/2010/main" val="30233726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5 Ma Triassic L AZ-N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45920"/>
            <a:ext cx="7772400" cy="51310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9759" y="6447554"/>
            <a:ext cx="4068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Colorado Plateau Geosystems—Blakey (2011)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5920"/>
          </a:xfrm>
          <a:solidFill>
            <a:srgbClr val="FFFFFF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/>
              <a:t>From about </a:t>
            </a:r>
            <a:r>
              <a:rPr lang="en-US" sz="4000">
                <a:solidFill>
                  <a:srgbClr val="800000"/>
                </a:solidFill>
              </a:rPr>
              <a:t>270 to 100 million years ago</a:t>
            </a:r>
            <a:r>
              <a:rPr lang="en-US" sz="4000"/>
              <a:t>, mountains blocked the sea, and sand and gravel beds were deposited on land.</a:t>
            </a:r>
          </a:p>
        </p:txBody>
      </p:sp>
    </p:spTree>
    <p:extLst>
      <p:ext uri="{BB962C8B-B14F-4D97-AF65-F5344CB8AC3E}">
        <p14:creationId xmlns:p14="http://schemas.microsoft.com/office/powerpoint/2010/main" val="5243947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9188" y="6262247"/>
            <a:ext cx="1827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Petrified Forest</a:t>
            </a:r>
          </a:p>
        </p:txBody>
      </p:sp>
    </p:spTree>
    <p:extLst>
      <p:ext uri="{BB962C8B-B14F-4D97-AF65-F5344CB8AC3E}">
        <p14:creationId xmlns:p14="http://schemas.microsoft.com/office/powerpoint/2010/main" val="27773607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ynamic Earth_Grotzinger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1" y="965848"/>
            <a:ext cx="7529584" cy="5852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/>
              <a:t>The Earth is a </a:t>
            </a:r>
            <a:r>
              <a:rPr lang="en-US" sz="4000">
                <a:solidFill>
                  <a:srgbClr val="800000"/>
                </a:solidFill>
              </a:rPr>
              <a:t>dynamic system</a:t>
            </a:r>
            <a:r>
              <a:rPr lang="en-US" sz="4000"/>
              <a:t>, </a:t>
            </a:r>
            <a:br>
              <a:rPr lang="en-US" sz="4000"/>
            </a:br>
            <a:r>
              <a:rPr lang="en-US" sz="4000"/>
              <a:t>constantly in flux inside and out.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5750" y="1188720"/>
            <a:ext cx="3559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Calibri"/>
                <a:cs typeface="Calibri"/>
              </a:rPr>
              <a:t>Geomorphic </a:t>
            </a:r>
            <a:r>
              <a:rPr lang="en-US" sz="2800" b="1">
                <a:solidFill>
                  <a:srgbClr val="000000"/>
                </a:solidFill>
                <a:latin typeface="Calibri"/>
                <a:cs typeface="Calibri"/>
              </a:rPr>
              <a:t>processes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4812" y="5197158"/>
            <a:ext cx="2313578" cy="8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800" b="1">
                <a:solidFill>
                  <a:srgbClr val="800000"/>
                </a:solidFill>
                <a:latin typeface="Calibri"/>
                <a:cs typeface="Calibri"/>
              </a:rPr>
              <a:t>Geodynamic </a:t>
            </a:r>
          </a:p>
          <a:p>
            <a:pPr algn="l">
              <a:lnSpc>
                <a:spcPct val="90000"/>
              </a:lnSpc>
            </a:pPr>
            <a:r>
              <a:rPr lang="en-US" sz="2800" b="1">
                <a:latin typeface="Calibri"/>
                <a:cs typeface="Calibri"/>
              </a:rPr>
              <a:t>processes</a:t>
            </a:r>
          </a:p>
        </p:txBody>
      </p:sp>
    </p:spTree>
    <p:extLst>
      <p:ext uri="{BB962C8B-B14F-4D97-AF65-F5344CB8AC3E}">
        <p14:creationId xmlns:p14="http://schemas.microsoft.com/office/powerpoint/2010/main" val="16430276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5 Ma Jurassic E AZ-N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45920"/>
            <a:ext cx="7772400" cy="51522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9759" y="6447554"/>
            <a:ext cx="4068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Colorado Plateau Geosystems—Blakey (2011)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5920"/>
          </a:xfrm>
          <a:solidFill>
            <a:srgbClr val="FFFFFF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/>
              <a:t>Some of the time, great </a:t>
            </a:r>
            <a:r>
              <a:rPr lang="en-US" sz="4000">
                <a:solidFill>
                  <a:srgbClr val="800000"/>
                </a:solidFill>
              </a:rPr>
              <a:t>deserts</a:t>
            </a:r>
            <a:r>
              <a:rPr lang="en-US" sz="4000"/>
              <a:t> covered the ancient Southwest, and thick beds of windblown sand were deposited.</a:t>
            </a:r>
          </a:p>
        </p:txBody>
      </p:sp>
    </p:spTree>
    <p:extLst>
      <p:ext uri="{BB962C8B-B14F-4D97-AF65-F5344CB8AC3E}">
        <p14:creationId xmlns:p14="http://schemas.microsoft.com/office/powerpoint/2010/main" val="37151742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5680" y="6262247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Lukachukai Cliffs</a:t>
            </a:r>
          </a:p>
        </p:txBody>
      </p:sp>
    </p:spTree>
    <p:extLst>
      <p:ext uri="{BB962C8B-B14F-4D97-AF65-F5344CB8AC3E}">
        <p14:creationId xmlns:p14="http://schemas.microsoft.com/office/powerpoint/2010/main" val="39858398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 Ma Cretaceous L AZ-N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45921"/>
            <a:ext cx="7772400" cy="51451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9759" y="6447554"/>
            <a:ext cx="4068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Colorado Plateau Geosystems—Blakey (2011)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5920"/>
          </a:xfrm>
          <a:solidFill>
            <a:srgbClr val="FFFFFF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/>
              <a:t>From about </a:t>
            </a:r>
            <a:r>
              <a:rPr lang="en-US" sz="4000">
                <a:solidFill>
                  <a:srgbClr val="800000"/>
                </a:solidFill>
              </a:rPr>
              <a:t>100 to 75 million years ago</a:t>
            </a:r>
            <a:r>
              <a:rPr lang="en-US" sz="4000"/>
              <a:t>, seas covered the region again, this time encroaching from the east.</a:t>
            </a:r>
          </a:p>
        </p:txBody>
      </p:sp>
    </p:spTree>
    <p:extLst>
      <p:ext uri="{BB962C8B-B14F-4D97-AF65-F5344CB8AC3E}">
        <p14:creationId xmlns:p14="http://schemas.microsoft.com/office/powerpoint/2010/main" val="32052078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8534" y="6262247"/>
            <a:ext cx="1388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Black Mesa</a:t>
            </a:r>
          </a:p>
        </p:txBody>
      </p:sp>
    </p:spTree>
    <p:extLst>
      <p:ext uri="{BB962C8B-B14F-4D97-AF65-F5344CB8AC3E}">
        <p14:creationId xmlns:p14="http://schemas.microsoft.com/office/powerpoint/2010/main" val="6862010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592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>
                <a:solidFill>
                  <a:schemeClr val="bg1"/>
                </a:solidFill>
              </a:rPr>
              <a:t>How did the Colorado Plateau </a:t>
            </a:r>
            <a:r>
              <a:rPr lang="en-US" sz="4000">
                <a:solidFill>
                  <a:srgbClr val="FFFF00"/>
                </a:solidFill>
              </a:rPr>
              <a:t>rise</a:t>
            </a:r>
            <a:r>
              <a:rPr lang="en-US" sz="4000">
                <a:solidFill>
                  <a:schemeClr val="bg1"/>
                </a:solidFill>
              </a:rPr>
              <a:t> from sea level to its current high elevation?</a:t>
            </a:r>
          </a:p>
        </p:txBody>
      </p:sp>
      <p:pic>
        <p:nvPicPr>
          <p:cNvPr id="2" name="Picture 1" descr="0201-1001promontorypt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920"/>
            <a:ext cx="9144000" cy="3878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2039" y="5524500"/>
            <a:ext cx="7943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Calibri"/>
                <a:cs typeface="Calibri"/>
              </a:rPr>
              <a:t>The </a:t>
            </a:r>
            <a:r>
              <a:rPr lang="en-US" sz="2400" b="1">
                <a:solidFill>
                  <a:srgbClr val="CCFFCC"/>
                </a:solidFill>
                <a:latin typeface="Calibri"/>
                <a:cs typeface="Calibri"/>
              </a:rPr>
              <a:t>Mogollon Rim</a:t>
            </a:r>
            <a:r>
              <a:rPr lang="en-US" sz="2400" b="1">
                <a:solidFill>
                  <a:schemeClr val="bg1"/>
                </a:solidFill>
                <a:latin typeface="Calibri"/>
                <a:cs typeface="Calibri"/>
              </a:rPr>
              <a:t>: the edge of the present Colorado Plateau</a:t>
            </a:r>
          </a:p>
        </p:txBody>
      </p:sp>
    </p:spTree>
    <p:extLst>
      <p:ext uri="{BB962C8B-B14F-4D97-AF65-F5344CB8AC3E}">
        <p14:creationId xmlns:p14="http://schemas.microsoft.com/office/powerpoint/2010/main" val="23214340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ramide_Reynolds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317"/>
            <a:ext cx="9136380" cy="47701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40506" y="4517433"/>
            <a:ext cx="1132817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/>
              <a:t>CRUST</a:t>
            </a:r>
          </a:p>
          <a:p>
            <a:pPr>
              <a:lnSpc>
                <a:spcPct val="110000"/>
              </a:lnSpc>
            </a:pPr>
            <a:r>
              <a:rPr lang="en-US" sz="2000" b="1"/>
              <a:t>MANTLE</a:t>
            </a:r>
          </a:p>
        </p:txBody>
      </p:sp>
      <p:sp>
        <p:nvSpPr>
          <p:cNvPr id="3" name="Up Arrow 2"/>
          <p:cNvSpPr/>
          <p:nvPr/>
        </p:nvSpPr>
        <p:spPr bwMode="auto">
          <a:xfrm>
            <a:off x="4934858" y="1828800"/>
            <a:ext cx="1136952" cy="1167629"/>
          </a:xfrm>
          <a:prstGeom prst="upArrow">
            <a:avLst>
              <a:gd name="adj1" fmla="val 32979"/>
              <a:gd name="adj2" fmla="val 62136"/>
            </a:avLst>
          </a:prstGeom>
          <a:gradFill flip="none" rotWithShape="1">
            <a:gsLst>
              <a:gs pos="0">
                <a:srgbClr val="804000"/>
              </a:gs>
              <a:gs pos="100000">
                <a:srgbClr val="66CCFF"/>
              </a:gs>
            </a:gsLst>
            <a:lin ang="16200000" scaled="0"/>
            <a:tileRect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/>
              <a:t>From about </a:t>
            </a:r>
            <a:r>
              <a:rPr lang="en-US" sz="4000">
                <a:solidFill>
                  <a:srgbClr val="800000"/>
                </a:solidFill>
              </a:rPr>
              <a:t>80 to 35 million years ago</a:t>
            </a:r>
            <a:r>
              <a:rPr lang="en-US" sz="4000"/>
              <a:t>, the continent overrode the ocean floor, and the future Southwest was heaved high.</a:t>
            </a:r>
          </a:p>
        </p:txBody>
      </p:sp>
      <p:sp>
        <p:nvSpPr>
          <p:cNvPr id="7" name="Rectangle 6"/>
          <p:cNvSpPr/>
          <p:nvPr/>
        </p:nvSpPr>
        <p:spPr>
          <a:xfrm>
            <a:off x="282112" y="6089636"/>
            <a:ext cx="3742518" cy="30777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400" b="1">
                <a:latin typeface="Calibri"/>
                <a:cs typeface="Calibri"/>
              </a:rPr>
              <a:t>after Reynolds, Johnson, Morin, &amp; Carter (2013)</a:t>
            </a:r>
          </a:p>
        </p:txBody>
      </p:sp>
    </p:spTree>
    <p:extLst>
      <p:ext uri="{BB962C8B-B14F-4D97-AF65-F5344CB8AC3E}">
        <p14:creationId xmlns:p14="http://schemas.microsoft.com/office/powerpoint/2010/main" val="779648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625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01" y="6435748"/>
            <a:ext cx="3583032" cy="307777"/>
          </a:xfrm>
          <a:prstGeom prst="rect">
            <a:avLst/>
          </a:prstGeom>
          <a:solidFill>
            <a:srgbClr val="003366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b="1">
                <a:solidFill>
                  <a:schemeClr val="bg1"/>
                </a:solidFill>
                <a:latin typeface="Calibri"/>
                <a:cs typeface="Calibri"/>
              </a:rPr>
              <a:t>Colorado Plateau Geosystems—Blakey (2011)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2594" y="-1"/>
            <a:ext cx="3381405" cy="6858001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/>
              <a:t>The </a:t>
            </a:r>
            <a:r>
              <a:rPr lang="en-US" i="1"/>
              <a:t>entire</a:t>
            </a:r>
            <a:r>
              <a:rPr lang="en-US"/>
              <a:t> future Southwest region was high in elevation and very rugged during this interval of geologic time.</a:t>
            </a:r>
          </a:p>
        </p:txBody>
      </p:sp>
    </p:spTree>
    <p:extLst>
      <p:ext uri="{BB962C8B-B14F-4D97-AF65-F5344CB8AC3E}">
        <p14:creationId xmlns:p14="http://schemas.microsoft.com/office/powerpoint/2010/main" val="37651498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" y="1725567"/>
            <a:ext cx="9136380" cy="4770120"/>
            <a:chOff x="0" y="797940"/>
            <a:chExt cx="9136380" cy="4770120"/>
          </a:xfrm>
        </p:grpSpPr>
        <p:pic>
          <p:nvPicPr>
            <p:cNvPr id="3" name="Picture 2" descr="Post-Laramide_Reynolds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97940"/>
              <a:ext cx="9136380" cy="4770120"/>
            </a:xfrm>
            <a:prstGeom prst="rect">
              <a:avLst/>
            </a:prstGeom>
          </p:spPr>
        </p:pic>
        <p:sp>
          <p:nvSpPr>
            <p:cNvPr id="18" name="Freeform 17"/>
            <p:cNvSpPr/>
            <p:nvPr/>
          </p:nvSpPr>
          <p:spPr>
            <a:xfrm>
              <a:off x="2684722" y="4145397"/>
              <a:ext cx="565897" cy="467180"/>
            </a:xfrm>
            <a:custGeom>
              <a:avLst/>
              <a:gdLst>
                <a:gd name="connsiteX0" fmla="*/ 0 w 565897"/>
                <a:gd name="connsiteY0" fmla="*/ 467180 h 467180"/>
                <a:gd name="connsiteX1" fmla="*/ 210566 w 565897"/>
                <a:gd name="connsiteY1" fmla="*/ 217140 h 467180"/>
                <a:gd name="connsiteX2" fmla="*/ 565897 w 565897"/>
                <a:gd name="connsiteY2" fmla="*/ 0 h 46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5897" h="467180">
                  <a:moveTo>
                    <a:pt x="0" y="467180"/>
                  </a:moveTo>
                  <a:cubicBezTo>
                    <a:pt x="58125" y="381091"/>
                    <a:pt x="116250" y="295003"/>
                    <a:pt x="210566" y="217140"/>
                  </a:cubicBezTo>
                  <a:cubicBezTo>
                    <a:pt x="304882" y="139277"/>
                    <a:pt x="565897" y="0"/>
                    <a:pt x="565897" y="0"/>
                  </a:cubicBezTo>
                </a:path>
              </a:pathLst>
            </a:custGeom>
            <a:ln w="57150" cmpd="sng">
              <a:solidFill>
                <a:srgbClr val="FF0000"/>
              </a:solidFill>
              <a:headEnd type="none"/>
              <a:tailEnd type="triangle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ndar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6323565" y="4230937"/>
              <a:ext cx="822524" cy="605359"/>
            </a:xfrm>
            <a:custGeom>
              <a:avLst/>
              <a:gdLst>
                <a:gd name="connsiteX0" fmla="*/ 822524 w 822524"/>
                <a:gd name="connsiteY0" fmla="*/ 605359 h 605359"/>
                <a:gd name="connsiteX1" fmla="*/ 460613 w 822524"/>
                <a:gd name="connsiteY1" fmla="*/ 315840 h 605359"/>
                <a:gd name="connsiteX2" fmla="*/ 0 w 822524"/>
                <a:gd name="connsiteY2" fmla="*/ 0 h 60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2524" h="605359">
                  <a:moveTo>
                    <a:pt x="822524" y="605359"/>
                  </a:moveTo>
                  <a:cubicBezTo>
                    <a:pt x="710112" y="511046"/>
                    <a:pt x="597700" y="416733"/>
                    <a:pt x="460613" y="315840"/>
                  </a:cubicBezTo>
                  <a:cubicBezTo>
                    <a:pt x="323526" y="214947"/>
                    <a:pt x="0" y="0"/>
                    <a:pt x="0" y="0"/>
                  </a:cubicBezTo>
                </a:path>
              </a:pathLst>
            </a:custGeom>
            <a:ln w="57150" cmpd="sng">
              <a:solidFill>
                <a:srgbClr val="FF0000"/>
              </a:solidFill>
              <a:headEnd type="none"/>
              <a:tailEnd type="triangle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ndar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40506" y="3618997"/>
              <a:ext cx="1132817" cy="651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b="1"/>
                <a:t>CRUST</a:t>
              </a:r>
            </a:p>
            <a:p>
              <a:pPr>
                <a:lnSpc>
                  <a:spcPct val="90000"/>
                </a:lnSpc>
              </a:pPr>
              <a:r>
                <a:rPr lang="en-US" sz="2000" b="1"/>
                <a:t>MANTLE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282112" y="6089636"/>
            <a:ext cx="3742518" cy="30777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400" b="1">
                <a:latin typeface="Calibri"/>
                <a:cs typeface="Calibri"/>
              </a:rPr>
              <a:t>after Reynolds, Johnson, Morin, &amp; Carter (2013)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5478"/>
          </a:xfrm>
          <a:solidFill>
            <a:srgbClr val="FFFFFF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/>
              <a:t>Starting about </a:t>
            </a:r>
            <a:r>
              <a:rPr lang="en-US" sz="4000">
                <a:solidFill>
                  <a:srgbClr val="800000"/>
                </a:solidFill>
              </a:rPr>
              <a:t>35 million years ago </a:t>
            </a:r>
            <a:r>
              <a:rPr lang="en-US" sz="4000"/>
              <a:t>the ocean floor fell away and hotter rock welled up to replace it.</a:t>
            </a:r>
          </a:p>
        </p:txBody>
      </p:sp>
      <p:sp>
        <p:nvSpPr>
          <p:cNvPr id="11" name="Up Arrow 10"/>
          <p:cNvSpPr/>
          <p:nvPr/>
        </p:nvSpPr>
        <p:spPr bwMode="auto">
          <a:xfrm>
            <a:off x="4934858" y="1828800"/>
            <a:ext cx="1136952" cy="1167629"/>
          </a:xfrm>
          <a:prstGeom prst="upArrow">
            <a:avLst>
              <a:gd name="adj1" fmla="val 32979"/>
              <a:gd name="adj2" fmla="val 62136"/>
            </a:avLst>
          </a:prstGeom>
          <a:gradFill flip="none" rotWithShape="1">
            <a:gsLst>
              <a:gs pos="0">
                <a:srgbClr val="804000"/>
              </a:gs>
              <a:gs pos="100000">
                <a:srgbClr val="66CCFF"/>
              </a:gs>
            </a:gsLst>
            <a:lin ang="16200000" scaled="0"/>
            <a:tileRect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8842" y="1763109"/>
            <a:ext cx="30816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effectLst>
                  <a:glow rad="101600">
                    <a:srgbClr val="FF0000">
                      <a:alpha val="75000"/>
                    </a:srgbClr>
                  </a:glow>
                </a:effectLst>
                <a:latin typeface="Calibri"/>
                <a:cs typeface="Calibri"/>
              </a:rPr>
              <a:t>Uplift continued!</a:t>
            </a:r>
          </a:p>
        </p:txBody>
      </p:sp>
    </p:spTree>
    <p:extLst>
      <p:ext uri="{BB962C8B-B14F-4D97-AF65-F5344CB8AC3E}">
        <p14:creationId xmlns:p14="http://schemas.microsoft.com/office/powerpoint/2010/main" val="13090604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reup_Reynol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" y="743609"/>
            <a:ext cx="6812280" cy="61232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 vert="horz"/>
          <a:lstStyle/>
          <a:p>
            <a:pPr>
              <a:lnSpc>
                <a:spcPct val="90000"/>
              </a:lnSpc>
            </a:pPr>
            <a:r>
              <a:rPr lang="en-US" sz="4200"/>
              <a:t>The hot material caused melting</a:t>
            </a:r>
            <a:br>
              <a:rPr lang="en-US" sz="4200"/>
            </a:br>
            <a:r>
              <a:rPr lang="en-US" sz="4200"/>
              <a:t>and a great “flareup” of volcanoes.</a:t>
            </a:r>
          </a:p>
        </p:txBody>
      </p:sp>
    </p:spTree>
    <p:extLst>
      <p:ext uri="{BB962C8B-B14F-4D97-AF65-F5344CB8AC3E}">
        <p14:creationId xmlns:p14="http://schemas.microsoft.com/office/powerpoint/2010/main" val="664758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olcanismMapOfArizona_Fellows2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553" y="817450"/>
            <a:ext cx="4970202" cy="59316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 vert="horz"/>
          <a:lstStyle/>
          <a:p>
            <a:pPr>
              <a:lnSpc>
                <a:spcPct val="90000"/>
              </a:lnSpc>
            </a:pPr>
            <a:r>
              <a:rPr lang="en-US" sz="4200">
                <a:solidFill>
                  <a:srgbClr val="800000"/>
                </a:solidFill>
              </a:rPr>
              <a:t>Volcanoes</a:t>
            </a:r>
            <a:r>
              <a:rPr lang="en-US" sz="4200"/>
              <a:t> erupted all over Arizona.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42472" y="6363020"/>
            <a:ext cx="2409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Calibri"/>
                <a:cs typeface="Calibri"/>
              </a:rPr>
              <a:t>Arizona Geological Survey</a:t>
            </a:r>
          </a:p>
        </p:txBody>
      </p:sp>
    </p:spTree>
    <p:extLst>
      <p:ext uri="{BB962C8B-B14F-4D97-AF65-F5344CB8AC3E}">
        <p14:creationId xmlns:p14="http://schemas.microsoft.com/office/powerpoint/2010/main" val="4139094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1508760"/>
          </a:xfrm>
          <a:prstGeom prst="rect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584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>
                <a:solidFill>
                  <a:srgbClr val="800000"/>
                </a:solidFill>
              </a:rPr>
              <a:t>Native peoples of the Southwest </a:t>
            </a:r>
            <a:r>
              <a:rPr lang="en-US">
                <a:solidFill>
                  <a:schemeClr val="tx1"/>
                </a:solidFill>
              </a:rPr>
              <a:t>have long understood that Earth is a system.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82210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For example: a comparison of traditional </a:t>
            </a:r>
            <a:r>
              <a:rPr lang="en-US" sz="2000" b="1">
                <a:solidFill>
                  <a:srgbClr val="800000"/>
                </a:solidFill>
              </a:rPr>
              <a:t>Diné</a:t>
            </a:r>
            <a:r>
              <a:rPr lang="en-US" sz="2000">
                <a:solidFill>
                  <a:srgbClr val="800000"/>
                </a:solidFill>
              </a:rPr>
              <a:t> </a:t>
            </a:r>
            <a:r>
              <a:rPr lang="en-US" sz="2000"/>
              <a:t>(</a:t>
            </a:r>
            <a:r>
              <a:rPr lang="en-US" sz="2000" b="1">
                <a:solidFill>
                  <a:srgbClr val="800000"/>
                </a:solidFill>
              </a:rPr>
              <a:t>Navajo</a:t>
            </a:r>
            <a:r>
              <a:rPr lang="en-US" sz="2000"/>
              <a:t>) ideas of </a:t>
            </a:r>
            <a:r>
              <a:rPr lang="en-US" sz="2000" b="1">
                <a:solidFill>
                  <a:srgbClr val="800000"/>
                </a:solidFill>
              </a:rPr>
              <a:t>Earth as a system </a:t>
            </a:r>
            <a:r>
              <a:rPr lang="en-US" sz="2000"/>
              <a:t>with the </a:t>
            </a:r>
            <a:r>
              <a:rPr lang="en-US" sz="2000" b="1">
                <a:solidFill>
                  <a:srgbClr val="800000"/>
                </a:solidFill>
              </a:rPr>
              <a:t>global Earth system science model </a:t>
            </a:r>
            <a:r>
              <a:rPr lang="en-US" sz="2000"/>
              <a:t>reveals many similarities.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6547" y="3944666"/>
            <a:ext cx="128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spc="100">
                <a:solidFill>
                  <a:srgbClr val="FFFF00"/>
                </a:solidFill>
              </a:rPr>
              <a:t>Nihookáá’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66561" y="4345256"/>
            <a:ext cx="436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sz="1800" b="1" spc="60">
                <a:solidFill>
                  <a:schemeClr val="bg1"/>
                </a:solidFill>
              </a:rPr>
              <a:t>Near-surface environment: </a:t>
            </a:r>
            <a:r>
              <a:rPr lang="en-US" sz="1800" b="1" spc="60">
                <a:solidFill>
                  <a:srgbClr val="FFFF00"/>
                </a:solidFill>
              </a:rPr>
              <a:t>critical zone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1183" y="6342746"/>
            <a:ext cx="2496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120">
                <a:solidFill>
                  <a:srgbClr val="FFFF00"/>
                </a:solidFill>
              </a:rPr>
              <a:t>Nohosdzáán</a:t>
            </a:r>
            <a:r>
              <a:rPr lang="en-US" sz="2000" b="1" spc="120">
                <a:solidFill>
                  <a:schemeClr val="bg1"/>
                </a:solidFill>
              </a:rPr>
              <a:t>: Earth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424775" y="1515806"/>
            <a:ext cx="1749197" cy="400110"/>
            <a:chOff x="1416885" y="1515806"/>
            <a:chExt cx="1749197" cy="400110"/>
          </a:xfrm>
        </p:grpSpPr>
        <p:cxnSp>
          <p:nvCxnSpPr>
            <p:cNvPr id="25" name="Straight Connector 24"/>
            <p:cNvCxnSpPr>
              <a:cxnSpLocks noChangeAspect="1"/>
            </p:cNvCxnSpPr>
            <p:nvPr/>
          </p:nvCxnSpPr>
          <p:spPr bwMode="auto">
            <a:xfrm flipH="1">
              <a:off x="2329602" y="1667277"/>
              <a:ext cx="98754" cy="10533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>
              <a:cxnSpLocks noChangeAspect="1"/>
            </p:cNvCxnSpPr>
            <p:nvPr/>
          </p:nvCxnSpPr>
          <p:spPr bwMode="auto">
            <a:xfrm flipH="1">
              <a:off x="2013716" y="1667277"/>
              <a:ext cx="98754" cy="10533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1416885" y="1515806"/>
              <a:ext cx="17491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pc="120">
                  <a:solidFill>
                    <a:srgbClr val="FFFF00"/>
                  </a:solidFill>
                </a:rPr>
                <a:t>Yádilhil </a:t>
              </a:r>
              <a:r>
                <a:rPr lang="en-US" sz="2000" b="1" spc="120">
                  <a:solidFill>
                    <a:schemeClr val="bg1"/>
                  </a:solidFill>
                </a:rPr>
                <a:t>: Sky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212795" y="6373524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800" b="1" spc="100">
                <a:solidFill>
                  <a:schemeClr val="bg1"/>
                </a:solidFill>
              </a:defRPr>
            </a:lvl1pPr>
          </a:lstStyle>
          <a:p>
            <a:r>
              <a:rPr lang="en-US"/>
              <a:t>Radiogenic heat and gravity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98744" y="151580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spc="100">
                <a:solidFill>
                  <a:schemeClr val="bg1"/>
                </a:solidFill>
              </a:rPr>
              <a:t>Solar energy and gravity</a:t>
            </a:r>
          </a:p>
        </p:txBody>
      </p:sp>
      <p:pic>
        <p:nvPicPr>
          <p:cNvPr id="7" name="Picture 6" descr="fathersk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301" y="1963432"/>
            <a:ext cx="1400145" cy="1188720"/>
          </a:xfrm>
          <a:prstGeom prst="rect">
            <a:avLst/>
          </a:prstGeom>
        </p:spPr>
      </p:pic>
      <p:pic>
        <p:nvPicPr>
          <p:cNvPr id="9" name="Picture 8" descr="0102-1802b_motherearth_santaf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77" y="5114732"/>
            <a:ext cx="1401793" cy="118872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 bwMode="auto">
          <a:xfrm>
            <a:off x="927773" y="4365408"/>
            <a:ext cx="2743200" cy="685800"/>
          </a:xfrm>
          <a:prstGeom prst="ellipse">
            <a:avLst/>
          </a:prstGeom>
          <a:noFill/>
          <a:ln w="57150" cap="flat" cmpd="sng" algn="ctr">
            <a:solidFill>
              <a:srgbClr val="FFCC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537154" y="4642847"/>
            <a:ext cx="1524438" cy="369332"/>
            <a:chOff x="3767450" y="2503092"/>
            <a:chExt cx="1524438" cy="369332"/>
          </a:xfrm>
        </p:grpSpPr>
        <p:sp>
          <p:nvSpPr>
            <p:cNvPr id="31" name="TextBox 30"/>
            <p:cNvSpPr txBox="1"/>
            <p:nvPr/>
          </p:nvSpPr>
          <p:spPr>
            <a:xfrm>
              <a:off x="3767450" y="2503092"/>
              <a:ext cx="1524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800" b="1" spc="100">
                  <a:solidFill>
                    <a:srgbClr val="FFFF00"/>
                  </a:solidFill>
                </a:defRPr>
              </a:lvl1pPr>
            </a:lstStyle>
            <a:p>
              <a:r>
                <a:rPr lang="en-US">
                  <a:solidFill>
                    <a:srgbClr val="FFCC99"/>
                  </a:solidFill>
                </a:rPr>
                <a:t>Ník’ashbaah</a:t>
              </a:r>
            </a:p>
          </p:txBody>
        </p:sp>
        <p:sp>
          <p:nvSpPr>
            <p:cNvPr id="32" name="Block Arc 31"/>
            <p:cNvSpPr>
              <a:spLocks noChangeAspect="1"/>
            </p:cNvSpPr>
            <p:nvPr/>
          </p:nvSpPr>
          <p:spPr bwMode="auto">
            <a:xfrm rot="16200000">
              <a:off x="4858593" y="2757532"/>
              <a:ext cx="95098" cy="95098"/>
            </a:xfrm>
            <a:prstGeom prst="blockArc">
              <a:avLst/>
            </a:prstGeom>
            <a:solidFill>
              <a:srgbClr val="FFCC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ndar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Block Arc 32"/>
            <p:cNvSpPr>
              <a:spLocks noChangeAspect="1"/>
            </p:cNvSpPr>
            <p:nvPr/>
          </p:nvSpPr>
          <p:spPr bwMode="auto">
            <a:xfrm rot="16200000">
              <a:off x="4995118" y="2757532"/>
              <a:ext cx="95098" cy="95098"/>
            </a:xfrm>
            <a:prstGeom prst="blockArc">
              <a:avLst/>
            </a:prstGeom>
            <a:solidFill>
              <a:srgbClr val="FFCC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ndara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27773" y="3207456"/>
            <a:ext cx="2743200" cy="685800"/>
            <a:chOff x="927773" y="3207456"/>
            <a:chExt cx="2743200" cy="685800"/>
          </a:xfrm>
        </p:grpSpPr>
        <p:sp>
          <p:nvSpPr>
            <p:cNvPr id="10" name="Oval 9"/>
            <p:cNvSpPr/>
            <p:nvPr/>
          </p:nvSpPr>
          <p:spPr bwMode="auto">
            <a:xfrm>
              <a:off x="927773" y="3207456"/>
              <a:ext cx="2743200" cy="685800"/>
            </a:xfrm>
            <a:prstGeom prst="ellipse">
              <a:avLst/>
            </a:prstGeom>
            <a:noFill/>
            <a:ln w="57150" cap="flat" cmpd="sng" algn="ctr">
              <a:solidFill>
                <a:srgbClr val="99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ndara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526897" y="3213937"/>
              <a:ext cx="1544952" cy="369332"/>
              <a:chOff x="1455318" y="3277792"/>
              <a:chExt cx="1544952" cy="369332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455318" y="3277792"/>
                <a:ext cx="1544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800" b="1" spc="100">
                    <a:solidFill>
                      <a:srgbClr val="FFFF00"/>
                    </a:solidFill>
                  </a:defRPr>
                </a:lvl1pPr>
              </a:lstStyle>
              <a:p>
                <a:r>
                  <a:rPr lang="en-US">
                    <a:solidFill>
                      <a:srgbClr val="CCFFFF"/>
                    </a:solidFill>
                  </a:rPr>
                  <a:t>Yák’ashbaah</a:t>
                </a:r>
              </a:p>
            </p:txBody>
          </p:sp>
          <p:sp>
            <p:nvSpPr>
              <p:cNvPr id="14" name="Block Arc 13"/>
              <p:cNvSpPr>
                <a:spLocks noChangeAspect="1"/>
              </p:cNvSpPr>
              <p:nvPr/>
            </p:nvSpPr>
            <p:spPr bwMode="auto">
              <a:xfrm rot="16200000">
                <a:off x="2556718" y="3532232"/>
                <a:ext cx="95098" cy="95098"/>
              </a:xfrm>
              <a:prstGeom prst="blockArc">
                <a:avLst/>
              </a:prstGeom>
              <a:solidFill>
                <a:srgbClr val="CC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ndar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Block Arc 25"/>
              <p:cNvSpPr>
                <a:spLocks noChangeAspect="1"/>
              </p:cNvSpPr>
              <p:nvPr/>
            </p:nvSpPr>
            <p:spPr bwMode="auto">
              <a:xfrm rot="16200000">
                <a:off x="2693243" y="3532232"/>
                <a:ext cx="95098" cy="95098"/>
              </a:xfrm>
              <a:prstGeom prst="blockArc">
                <a:avLst/>
              </a:prstGeom>
              <a:solidFill>
                <a:srgbClr val="CC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ndar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315771" y="3482566"/>
              <a:ext cx="19672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rgbClr val="CCFFFF"/>
                  </a:solidFill>
                </a:rPr>
                <a:t>Processes of change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315771" y="4380177"/>
            <a:ext cx="1967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CC99"/>
                </a:solidFill>
              </a:rPr>
              <a:t>Processes of change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478823" y="2467876"/>
            <a:ext cx="2743200" cy="693480"/>
            <a:chOff x="5453739" y="2303410"/>
            <a:chExt cx="2743200" cy="693480"/>
          </a:xfrm>
        </p:grpSpPr>
        <p:grpSp>
          <p:nvGrpSpPr>
            <p:cNvPr id="4" name="Group 3"/>
            <p:cNvGrpSpPr/>
            <p:nvPr/>
          </p:nvGrpSpPr>
          <p:grpSpPr>
            <a:xfrm>
              <a:off x="5453739" y="2311090"/>
              <a:ext cx="2743200" cy="685800"/>
              <a:chOff x="5453739" y="2311090"/>
              <a:chExt cx="2743200" cy="685800"/>
            </a:xfrm>
          </p:grpSpPr>
          <p:sp>
            <p:nvSpPr>
              <p:cNvPr id="35" name="Oval 34"/>
              <p:cNvSpPr/>
              <p:nvPr/>
            </p:nvSpPr>
            <p:spPr bwMode="auto">
              <a:xfrm>
                <a:off x="5453739" y="2311090"/>
                <a:ext cx="2743200" cy="685800"/>
              </a:xfrm>
              <a:prstGeom prst="ellipse">
                <a:avLst/>
              </a:prstGeom>
              <a:noFill/>
              <a:ln w="57150" cap="flat" cmpd="sng" algn="ctr">
                <a:solidFill>
                  <a:srgbClr val="99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ndar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733006" y="2586200"/>
                <a:ext cx="1846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600" b="1">
                  <a:solidFill>
                    <a:srgbClr val="CCFFFF"/>
                  </a:solidFill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5841737" y="2303410"/>
              <a:ext cx="196720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spc="100">
                  <a:solidFill>
                    <a:srgbClr val="CCFFFF"/>
                  </a:solidFill>
                </a:rPr>
                <a:t>Geomorphic</a:t>
              </a:r>
            </a:p>
            <a:p>
              <a:r>
                <a:rPr lang="en-US" sz="1600" b="1">
                  <a:solidFill>
                    <a:srgbClr val="CCFFFF"/>
                  </a:solidFill>
                </a:rPr>
                <a:t>processes of change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78823" y="5191136"/>
            <a:ext cx="2743200" cy="693480"/>
            <a:chOff x="5398744" y="4984705"/>
            <a:chExt cx="2743200" cy="693480"/>
          </a:xfrm>
        </p:grpSpPr>
        <p:sp>
          <p:nvSpPr>
            <p:cNvPr id="49" name="Oval 48"/>
            <p:cNvSpPr/>
            <p:nvPr/>
          </p:nvSpPr>
          <p:spPr bwMode="auto">
            <a:xfrm>
              <a:off x="5398744" y="4992385"/>
              <a:ext cx="2743200" cy="685800"/>
            </a:xfrm>
            <a:prstGeom prst="ellipse">
              <a:avLst/>
            </a:prstGeom>
            <a:noFill/>
            <a:ln w="57150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ndar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786742" y="4984705"/>
              <a:ext cx="196720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spc="100">
                  <a:solidFill>
                    <a:srgbClr val="FFCC99"/>
                  </a:solidFill>
                </a:rPr>
                <a:t>Geodynamic</a:t>
              </a:r>
            </a:p>
            <a:p>
              <a:r>
                <a:rPr lang="en-US" sz="1600" b="1">
                  <a:solidFill>
                    <a:srgbClr val="FFCC99"/>
                  </a:solidFill>
                </a:rPr>
                <a:t>processes of change</a:t>
              </a:r>
            </a:p>
          </p:txBody>
        </p:sp>
      </p:grpSp>
      <p:sp>
        <p:nvSpPr>
          <p:cNvPr id="13" name="Down Arrow 12"/>
          <p:cNvSpPr/>
          <p:nvPr/>
        </p:nvSpPr>
        <p:spPr bwMode="auto">
          <a:xfrm>
            <a:off x="6700831" y="1915916"/>
            <a:ext cx="299185" cy="46374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Down Arrow 50"/>
          <p:cNvSpPr/>
          <p:nvPr/>
        </p:nvSpPr>
        <p:spPr bwMode="auto">
          <a:xfrm flipV="1">
            <a:off x="6700831" y="5963605"/>
            <a:ext cx="299185" cy="46374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Up Arrow 20"/>
          <p:cNvSpPr/>
          <p:nvPr/>
        </p:nvSpPr>
        <p:spPr bwMode="auto">
          <a:xfrm>
            <a:off x="6619878" y="4726749"/>
            <a:ext cx="461090" cy="464387"/>
          </a:xfrm>
          <a:prstGeom prst="upArrow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Up Arrow 51"/>
          <p:cNvSpPr/>
          <p:nvPr/>
        </p:nvSpPr>
        <p:spPr bwMode="auto">
          <a:xfrm flipV="1">
            <a:off x="6619878" y="3152152"/>
            <a:ext cx="461090" cy="464387"/>
          </a:xfrm>
          <a:prstGeom prst="upArrow">
            <a:avLst/>
          </a:prstGeom>
          <a:solidFill>
            <a:srgbClr val="99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09801" y="3025043"/>
            <a:ext cx="1110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Semken &amp; </a:t>
            </a:r>
          </a:p>
          <a:p>
            <a:r>
              <a:rPr lang="en-US" b="1" spc="5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Morgan,</a:t>
            </a:r>
          </a:p>
          <a:p>
            <a:r>
              <a:rPr lang="en-US" b="1" i="1" spc="5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J. Geosci. Ed.</a:t>
            </a:r>
          </a:p>
          <a:p>
            <a:r>
              <a:rPr lang="en-US" b="1" spc="5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(1997)</a:t>
            </a:r>
          </a:p>
        </p:txBody>
      </p:sp>
    </p:spTree>
    <p:extLst>
      <p:ext uri="{BB962C8B-B14F-4D97-AF65-F5344CB8AC3E}">
        <p14:creationId xmlns:p14="http://schemas.microsoft.com/office/powerpoint/2010/main" val="5324880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59576" y="1285816"/>
            <a:ext cx="6627813" cy="4967289"/>
            <a:chOff x="1260475" y="691861"/>
            <a:chExt cx="6627813" cy="4967289"/>
          </a:xfrm>
        </p:grpSpPr>
        <p:pic>
          <p:nvPicPr>
            <p:cNvPr id="932877" name="Picture 13" descr="02_0401cordillerarelief_usgs_prov"/>
            <p:cNvPicPr>
              <a:picLocks noChangeAspect="1" noChangeArrowheads="1"/>
            </p:cNvPicPr>
            <p:nvPr/>
          </p:nvPicPr>
          <p:blipFill>
            <a:blip r:embed="rId3">
              <a:lum bright="-6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475" y="691861"/>
              <a:ext cx="6627813" cy="496728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32878" name="Text Box 14"/>
            <p:cNvSpPr txBox="1">
              <a:spLocks noChangeArrowheads="1"/>
            </p:cNvSpPr>
            <p:nvPr/>
          </p:nvSpPr>
          <p:spPr bwMode="auto">
            <a:xfrm>
              <a:off x="7088800" y="2846102"/>
              <a:ext cx="770914" cy="6463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800" b="1">
                  <a:solidFill>
                    <a:schemeClr val="bg1"/>
                  </a:solidFill>
                </a:rPr>
                <a:t>Great</a:t>
              </a:r>
            </a:p>
            <a:p>
              <a:pPr algn="r">
                <a:defRPr/>
              </a:pPr>
              <a:r>
                <a:rPr lang="en-US" sz="1800" b="1">
                  <a:solidFill>
                    <a:schemeClr val="bg1"/>
                  </a:solidFill>
                </a:rPr>
                <a:t>Plains</a:t>
              </a:r>
            </a:p>
          </p:txBody>
        </p:sp>
        <p:sp>
          <p:nvSpPr>
            <p:cNvPr id="932880" name="Text Box 16"/>
            <p:cNvSpPr txBox="1">
              <a:spLocks noChangeArrowheads="1"/>
            </p:cNvSpPr>
            <p:nvPr/>
          </p:nvSpPr>
          <p:spPr bwMode="auto">
            <a:xfrm>
              <a:off x="3956940" y="2146013"/>
              <a:ext cx="1388872" cy="8309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Colorado</a:t>
              </a:r>
            </a:p>
            <a:p>
              <a:pPr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Plateau</a:t>
              </a:r>
            </a:p>
          </p:txBody>
        </p:sp>
        <p:sp>
          <p:nvSpPr>
            <p:cNvPr id="932881" name="Text Box 17"/>
            <p:cNvSpPr txBox="1">
              <a:spLocks noChangeArrowheads="1"/>
            </p:cNvSpPr>
            <p:nvPr/>
          </p:nvSpPr>
          <p:spPr bwMode="auto">
            <a:xfrm>
              <a:off x="5060091" y="822036"/>
              <a:ext cx="1360619" cy="10156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Southern</a:t>
              </a:r>
            </a:p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Rocky</a:t>
              </a:r>
            </a:p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Mountains</a:t>
              </a:r>
            </a:p>
          </p:txBody>
        </p:sp>
        <p:sp>
          <p:nvSpPr>
            <p:cNvPr id="932882" name="Text Box 18"/>
            <p:cNvSpPr txBox="1">
              <a:spLocks noChangeArrowheads="1"/>
            </p:cNvSpPr>
            <p:nvPr/>
          </p:nvSpPr>
          <p:spPr bwMode="auto">
            <a:xfrm rot="1975074">
              <a:off x="3029482" y="3088960"/>
              <a:ext cx="1891238" cy="400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Transition Zone</a:t>
              </a:r>
            </a:p>
          </p:txBody>
        </p:sp>
        <p:sp>
          <p:nvSpPr>
            <p:cNvPr id="932883" name="Text Box 19"/>
            <p:cNvSpPr txBox="1">
              <a:spLocks noChangeArrowheads="1"/>
            </p:cNvSpPr>
            <p:nvPr/>
          </p:nvSpPr>
          <p:spPr bwMode="auto">
            <a:xfrm rot="16710227">
              <a:off x="5024801" y="2750336"/>
              <a:ext cx="1851889" cy="3693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chemeClr val="bg1">
                      <a:lumMod val="85000"/>
                    </a:schemeClr>
                  </a:solidFill>
                </a:rPr>
                <a:t>(R</a:t>
              </a:r>
              <a:r>
                <a:rPr lang="en-US" altLang="ja-JP" sz="1800" b="1">
                  <a:solidFill>
                    <a:schemeClr val="bg1">
                      <a:lumMod val="85000"/>
                    </a:schemeClr>
                  </a:solidFill>
                </a:rPr>
                <a:t>ío Grande Rift)</a:t>
              </a:r>
              <a:endParaRPr lang="en-US" sz="18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32890" name="Text Box 26"/>
            <p:cNvSpPr txBox="1">
              <a:spLocks noChangeArrowheads="1"/>
            </p:cNvSpPr>
            <p:nvPr/>
          </p:nvSpPr>
          <p:spPr bwMode="auto">
            <a:xfrm>
              <a:off x="6161813" y="5059504"/>
              <a:ext cx="1697901" cy="5847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600" b="1">
                  <a:solidFill>
                    <a:schemeClr val="bg1"/>
                  </a:solidFill>
                </a:rPr>
                <a:t>Boundaries </a:t>
              </a:r>
            </a:p>
            <a:p>
              <a:pPr algn="r">
                <a:defRPr/>
              </a:pPr>
              <a:r>
                <a:rPr lang="en-US" sz="1600" b="1">
                  <a:solidFill>
                    <a:schemeClr val="bg1"/>
                  </a:solidFill>
                </a:rPr>
                <a:t>are approximate.</a:t>
              </a:r>
              <a:endParaRPr lang="en-US" sz="1600"/>
            </a:p>
          </p:txBody>
        </p:sp>
        <p:sp>
          <p:nvSpPr>
            <p:cNvPr id="932896" name="Text Box 32"/>
            <p:cNvSpPr txBox="1">
              <a:spLocks noChangeArrowheads="1"/>
            </p:cNvSpPr>
            <p:nvPr/>
          </p:nvSpPr>
          <p:spPr bwMode="auto">
            <a:xfrm>
              <a:off x="3253261" y="3768441"/>
              <a:ext cx="1018227" cy="1200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rgbClr val="FFFF00"/>
                  </a:solidFill>
                </a:rPr>
                <a:t>Basin </a:t>
              </a:r>
            </a:p>
            <a:p>
              <a:pPr>
                <a:defRPr/>
              </a:pPr>
              <a:r>
                <a:rPr lang="en-US" sz="2400" b="1">
                  <a:solidFill>
                    <a:srgbClr val="FFFF00"/>
                  </a:solidFill>
                </a:rPr>
                <a:t>and</a:t>
              </a:r>
            </a:p>
            <a:p>
              <a:pPr>
                <a:defRPr/>
              </a:pPr>
              <a:r>
                <a:rPr lang="en-US" sz="2400" b="1">
                  <a:solidFill>
                    <a:srgbClr val="FFFF00"/>
                  </a:solidFill>
                </a:rPr>
                <a:t>Range</a:t>
              </a:r>
            </a:p>
          </p:txBody>
        </p:sp>
        <p:sp>
          <p:nvSpPr>
            <p:cNvPr id="932897" name="Text Box 33"/>
            <p:cNvSpPr txBox="1">
              <a:spLocks noChangeArrowheads="1"/>
            </p:cNvSpPr>
            <p:nvPr/>
          </p:nvSpPr>
          <p:spPr bwMode="auto">
            <a:xfrm>
              <a:off x="1383431" y="733136"/>
              <a:ext cx="2486177" cy="338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chemeClr val="bg1"/>
                  </a:solidFill>
                </a:rPr>
                <a:t>Northern Basin and Range</a:t>
              </a: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1285875" y="5262903"/>
              <a:ext cx="1237338" cy="338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0000">
                      <a:alpha val="25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BCB2C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600" b="1">
                  <a:solidFill>
                    <a:schemeClr val="bg1"/>
                  </a:solidFill>
                </a:rPr>
                <a:t>USGS (2010)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What accounts for the present low elevations in the </a:t>
            </a:r>
            <a:r>
              <a:rPr lang="en-US">
                <a:solidFill>
                  <a:srgbClr val="FFFF00"/>
                </a:solidFill>
              </a:rPr>
              <a:t>Basin and Range</a:t>
            </a:r>
            <a:r>
              <a:rPr lang="en-US">
                <a:solidFill>
                  <a:schemeClr val="bg1"/>
                </a:solidFill>
              </a:rPr>
              <a:t>?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8005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01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/>
              <a:t>Recall the differences in topography.</a:t>
            </a:r>
          </a:p>
        </p:txBody>
      </p:sp>
      <p:pic>
        <p:nvPicPr>
          <p:cNvPr id="3" name="Picture 2" descr="Complex Topography_Marsha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0" y="1329547"/>
            <a:ext cx="814308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529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9728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/>
              <a:t>Basin and Range landscapes form on crust that is </a:t>
            </a:r>
            <a:r>
              <a:rPr lang="en-US" sz="4000">
                <a:solidFill>
                  <a:srgbClr val="800000"/>
                </a:solidFill>
              </a:rPr>
              <a:t>faulted</a:t>
            </a:r>
            <a:r>
              <a:rPr lang="en-US" sz="4000"/>
              <a:t> and downdropped.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17909" y="1629475"/>
            <a:ext cx="6403358" cy="4901474"/>
            <a:chOff x="2628376" y="1859562"/>
            <a:chExt cx="6403358" cy="4901474"/>
          </a:xfrm>
        </p:grpSpPr>
        <p:pic>
          <p:nvPicPr>
            <p:cNvPr id="3" name="Picture 2" descr="basinrangexsxn_reynolds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"/>
                      </a14:imgEffect>
                      <a14:imgEffect>
                        <a14:saturation sat="110000"/>
                      </a14:imgEffect>
                      <a14:imgEffect>
                        <a14:brightnessContrast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376" y="1859562"/>
              <a:ext cx="6403358" cy="4572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905389" y="6422482"/>
              <a:ext cx="3849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latin typeface="Calibri"/>
                  <a:cs typeface="Calibri"/>
                </a:rPr>
                <a:t>Reynolds, Johnson, Morin, &amp; Carter (2013)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83321" y="5044548"/>
              <a:ext cx="2261825" cy="1316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200">
                  <a:latin typeface="Calibri"/>
                  <a:cs typeface="Calibri"/>
                </a:rPr>
                <a:t>Basins fill with </a:t>
              </a:r>
            </a:p>
            <a:p>
              <a:pPr algn="l">
                <a:lnSpc>
                  <a:spcPct val="90000"/>
                </a:lnSpc>
              </a:pPr>
              <a:r>
                <a:rPr lang="en-US" sz="2200" b="1">
                  <a:latin typeface="Calibri"/>
                  <a:cs typeface="Calibri"/>
                </a:rPr>
                <a:t>sand </a:t>
              </a:r>
              <a:r>
                <a:rPr lang="en-US" sz="2200">
                  <a:latin typeface="Calibri"/>
                  <a:cs typeface="Calibri"/>
                </a:rPr>
                <a:t>and</a:t>
              </a:r>
              <a:r>
                <a:rPr lang="en-US" sz="2200" b="1">
                  <a:latin typeface="Calibri"/>
                  <a:cs typeface="Calibri"/>
                </a:rPr>
                <a:t> gravel</a:t>
              </a:r>
            </a:p>
            <a:p>
              <a:pPr algn="l">
                <a:lnSpc>
                  <a:spcPct val="90000"/>
                </a:lnSpc>
              </a:pPr>
              <a:r>
                <a:rPr lang="en-US" sz="2200" b="1">
                  <a:latin typeface="Calibri"/>
                  <a:cs typeface="Calibri"/>
                </a:rPr>
                <a:t>eroded</a:t>
              </a:r>
              <a:r>
                <a:rPr lang="en-US" sz="2200">
                  <a:latin typeface="Calibri"/>
                  <a:cs typeface="Calibri"/>
                </a:rPr>
                <a:t> from the </a:t>
              </a:r>
              <a:r>
                <a:rPr lang="en-US" sz="2200" b="1">
                  <a:latin typeface="Calibri"/>
                  <a:cs typeface="Calibri"/>
                </a:rPr>
                <a:t>ranges</a:t>
              </a:r>
              <a:r>
                <a:rPr lang="en-US" sz="2200">
                  <a:latin typeface="Calibri"/>
                  <a:cs typeface="Calibri"/>
                </a:rPr>
                <a:t>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25089" y="5311812"/>
              <a:ext cx="2213467" cy="1012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2200">
                  <a:latin typeface="Calibri"/>
                  <a:cs typeface="Calibri"/>
                </a:rPr>
                <a:t>A </a:t>
              </a:r>
              <a:r>
                <a:rPr lang="en-US" sz="2200" b="1">
                  <a:latin typeface="Calibri"/>
                  <a:cs typeface="Calibri"/>
                </a:rPr>
                <a:t>basin</a:t>
              </a:r>
              <a:r>
                <a:rPr lang="en-US" sz="2200">
                  <a:latin typeface="Calibri"/>
                  <a:cs typeface="Calibri"/>
                </a:rPr>
                <a:t> is a block</a:t>
              </a:r>
            </a:p>
            <a:p>
              <a:pPr algn="r">
                <a:lnSpc>
                  <a:spcPct val="90000"/>
                </a:lnSpc>
              </a:pPr>
              <a:r>
                <a:rPr lang="en-US" sz="2200">
                  <a:latin typeface="Calibri"/>
                  <a:cs typeface="Calibri"/>
                </a:rPr>
                <a:t>downdropped</a:t>
              </a:r>
            </a:p>
            <a:p>
              <a:pPr algn="r">
                <a:lnSpc>
                  <a:spcPct val="90000"/>
                </a:lnSpc>
              </a:pPr>
              <a:r>
                <a:rPr lang="en-US" sz="2200">
                  <a:latin typeface="Calibri"/>
                  <a:cs typeface="Calibri"/>
                </a:rPr>
                <a:t>along a </a:t>
              </a:r>
              <a:r>
                <a:rPr lang="en-US" sz="2200" b="1">
                  <a:latin typeface="Calibri"/>
                  <a:cs typeface="Calibri"/>
                </a:rPr>
                <a:t>fault.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96807" y="3881088"/>
              <a:ext cx="9758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latin typeface="Calibri"/>
                  <a:cs typeface="Calibri"/>
                </a:rPr>
                <a:t>Range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39559" y="3943169"/>
              <a:ext cx="89474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2400" b="1">
                  <a:latin typeface="Calibri"/>
                  <a:cs typeface="Calibri"/>
                </a:rPr>
                <a:t>Basin</a:t>
              </a:r>
              <a:endParaRPr lang="en-US" sz="1800" b="1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3776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2" descr="02_0501sierraestrella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5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5952" name="Picture 16" descr="02_0502bigmarias2mccoys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71" y="3478160"/>
            <a:ext cx="6444056" cy="338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35943" name="Text Box 7"/>
          <p:cNvSpPr txBox="1">
            <a:spLocks noChangeArrowheads="1"/>
          </p:cNvSpPr>
          <p:nvPr/>
        </p:nvSpPr>
        <p:spPr bwMode="auto">
          <a:xfrm>
            <a:off x="1349971" y="6489816"/>
            <a:ext cx="6444056" cy="34622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  <a:lvl2pPr marL="455613" algn="l">
              <a:defRPr sz="2400">
                <a:latin typeface="Arial" charset="0"/>
              </a:defRPr>
            </a:lvl2pPr>
            <a:lvl3pPr algn="l">
              <a:defRPr sz="2400">
                <a:latin typeface="Arial" charset="0"/>
              </a:defRPr>
            </a:lvl3pPr>
            <a:lvl4pPr marL="1370013" algn="l">
              <a:defRPr sz="2400">
                <a:latin typeface="Arial" charset="0"/>
              </a:defRPr>
            </a:lvl4pPr>
            <a:lvl5pPr algn="l">
              <a:defRPr sz="2400"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</a:defRPr>
            </a:lvl9pPr>
          </a:lstStyle>
          <a:p>
            <a:pPr>
              <a:lnSpc>
                <a:spcPct val="90000"/>
              </a:lnSpc>
              <a:tabLst>
                <a:tab pos="5318125" algn="r"/>
              </a:tabLst>
            </a:pPr>
            <a:r>
              <a:rPr lang="en-US" sz="1800">
                <a:latin typeface="Calibri"/>
                <a:cs typeface="Calibri"/>
              </a:rPr>
              <a:t>View from Big Maria Mountains to McCoy Mountains</a:t>
            </a:r>
            <a:endParaRPr lang="en-US" sz="140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378794" y="1502006"/>
            <a:ext cx="11522794" cy="873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800" b="1">
                <a:solidFill>
                  <a:srgbClr val="000000"/>
                </a:solidFill>
                <a:latin typeface="Calibri"/>
                <a:cs typeface="Calibri"/>
              </a:rPr>
              <a:t>Sierra Estrella</a:t>
            </a:r>
          </a:p>
          <a:p>
            <a:pPr algn="r">
              <a:lnSpc>
                <a:spcPct val="90000"/>
              </a:lnSpc>
            </a:pPr>
            <a:endParaRPr lang="en-US" sz="1800" b="1">
              <a:solidFill>
                <a:srgbClr val="000000"/>
              </a:solidFill>
              <a:latin typeface="Calibri"/>
              <a:cs typeface="Calibri"/>
            </a:endParaRPr>
          </a:p>
          <a:p>
            <a:pPr algn="r">
              <a:lnSpc>
                <a:spcPct val="90000"/>
              </a:lnSpc>
            </a:pPr>
            <a:r>
              <a:rPr lang="en-US" sz="2000" b="1" i="1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sierra</a:t>
            </a:r>
            <a:r>
              <a:rPr lang="en-US" sz="1800" b="1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= jagged mountain range</a:t>
            </a:r>
          </a:p>
        </p:txBody>
      </p:sp>
      <p:sp>
        <p:nvSpPr>
          <p:cNvPr id="935954" name="Text Box 18"/>
          <p:cNvSpPr txBox="1">
            <a:spLocks noChangeArrowheads="1"/>
          </p:cNvSpPr>
          <p:nvPr/>
        </p:nvSpPr>
        <p:spPr bwMode="auto">
          <a:xfrm>
            <a:off x="2544216" y="4619650"/>
            <a:ext cx="4676405" cy="70737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en-US" sz="2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Desert </a:t>
            </a:r>
            <a:r>
              <a:rPr lang="en-US" sz="22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basins</a:t>
            </a:r>
            <a:r>
              <a:rPr lang="en-US" sz="2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contain sand and gravel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2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eroded from the ranges.</a:t>
            </a:r>
          </a:p>
        </p:txBody>
      </p:sp>
      <p:sp>
        <p:nvSpPr>
          <p:cNvPr id="13321" name="Text Box 19"/>
          <p:cNvSpPr txBox="1">
            <a:spLocks noChangeArrowheads="1"/>
          </p:cNvSpPr>
          <p:nvPr/>
        </p:nvSpPr>
        <p:spPr bwMode="auto">
          <a:xfrm>
            <a:off x="1402972" y="3501095"/>
            <a:ext cx="37196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en-US" sz="2200" b="1">
                <a:latin typeface="Calibri"/>
                <a:cs typeface="Calibri"/>
              </a:rPr>
              <a:t>Ranges</a:t>
            </a:r>
            <a:r>
              <a:rPr lang="en-US" sz="2200">
                <a:latin typeface="Calibri"/>
                <a:cs typeface="Calibri"/>
              </a:rPr>
              <a:t> are rocky and rugged.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698" y="2886439"/>
            <a:ext cx="56166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Elevation is low and relief is low to moderate.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759" y="1372138"/>
            <a:ext cx="84402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>
                <a:solidFill>
                  <a:schemeClr val="bg1"/>
                </a:solidFill>
                <a:latin typeface="Calibri"/>
                <a:cs typeface="Calibri"/>
              </a:rPr>
              <a:t>Range</a:t>
            </a:r>
          </a:p>
          <a:p>
            <a:pPr algn="l"/>
            <a:endParaRPr lang="en-US" sz="2000" b="1">
              <a:solidFill>
                <a:schemeClr val="bg1"/>
              </a:solidFill>
              <a:latin typeface="Calibri"/>
              <a:cs typeface="Calibri"/>
            </a:endParaRPr>
          </a:p>
          <a:p>
            <a:pPr algn="l"/>
            <a:endParaRPr lang="en-US" sz="2000" b="1">
              <a:solidFill>
                <a:schemeClr val="bg1"/>
              </a:solidFill>
              <a:latin typeface="Calibri"/>
              <a:cs typeface="Calibri"/>
            </a:endParaRPr>
          </a:p>
          <a:p>
            <a:pPr algn="l"/>
            <a:endParaRPr lang="en-US" sz="2000" b="1">
              <a:solidFill>
                <a:schemeClr val="bg1"/>
              </a:solidFill>
              <a:latin typeface="Calibri"/>
              <a:cs typeface="Calibri"/>
            </a:endParaRPr>
          </a:p>
          <a:p>
            <a:pPr algn="l"/>
            <a:r>
              <a:rPr lang="en-US" sz="2000" b="1">
                <a:solidFill>
                  <a:schemeClr val="bg1"/>
                </a:solidFill>
                <a:latin typeface="Calibri"/>
                <a:cs typeface="Calibri"/>
              </a:rPr>
              <a:t>Basin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9728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/>
              <a:t>Basin and Range landscapes form on crust that is </a:t>
            </a:r>
            <a:r>
              <a:rPr lang="en-US" sz="4000">
                <a:solidFill>
                  <a:srgbClr val="800000"/>
                </a:solidFill>
              </a:rPr>
              <a:t>faulted</a:t>
            </a:r>
            <a:r>
              <a:rPr lang="en-US" sz="4000"/>
              <a:t> and downdropped.</a:t>
            </a:r>
          </a:p>
        </p:txBody>
      </p:sp>
    </p:spTree>
    <p:extLst>
      <p:ext uri="{BB962C8B-B14F-4D97-AF65-F5344CB8AC3E}">
        <p14:creationId xmlns:p14="http://schemas.microsoft.com/office/powerpoint/2010/main" val="39939491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91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ea typeface="ＭＳ Ｐゴシック" charset="0"/>
              </a:rPr>
              <a:t>This happens when crust is </a:t>
            </a:r>
            <a:r>
              <a:rPr lang="en-US">
                <a:solidFill>
                  <a:srgbClr val="800000"/>
                </a:solidFill>
                <a:ea typeface="ＭＳ Ｐゴシック" charset="0"/>
              </a:rPr>
              <a:t>stretched</a:t>
            </a:r>
            <a:r>
              <a:rPr lang="en-US">
                <a:ea typeface="ＭＳ Ｐゴシック" charset="0"/>
              </a:rPr>
              <a:t> and </a:t>
            </a:r>
            <a:r>
              <a:rPr lang="en-US">
                <a:solidFill>
                  <a:srgbClr val="800000"/>
                </a:solidFill>
                <a:ea typeface="ＭＳ Ｐゴシック" charset="0"/>
              </a:rPr>
              <a:t>thinned</a:t>
            </a:r>
            <a:r>
              <a:rPr lang="en-US">
                <a:ea typeface="ＭＳ Ｐゴシック" charset="0"/>
              </a:rPr>
              <a:t> by plate-tectonic forces.</a:t>
            </a:r>
          </a:p>
        </p:txBody>
      </p:sp>
      <p:pic>
        <p:nvPicPr>
          <p:cNvPr id="933893" name="02Pac-NoAm.mov" descr="/Users/ssemken/FILES/COURSES DORMANT/GLG102_HistoricalGeology/glg102—Lessons/18_19_20_Cenozoic_(X)/02Pac-NoAm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06" y="963923"/>
            <a:ext cx="6958013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1408" y="6316941"/>
            <a:ext cx="4958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Calibri"/>
                <a:cs typeface="Calibri"/>
              </a:rPr>
              <a:t>Video courtesy of Dr. Tanya Atwater, UC Santa Barbara</a:t>
            </a:r>
          </a:p>
        </p:txBody>
      </p:sp>
    </p:spTree>
    <p:extLst>
      <p:ext uri="{BB962C8B-B14F-4D97-AF65-F5344CB8AC3E}">
        <p14:creationId xmlns:p14="http://schemas.microsoft.com/office/powerpoint/2010/main" val="40901599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38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338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389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3389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57200" y="3651472"/>
            <a:ext cx="8229600" cy="3235730"/>
            <a:chOff x="457200" y="3663567"/>
            <a:chExt cx="8229600" cy="3235730"/>
          </a:xfrm>
        </p:grpSpPr>
        <p:pic>
          <p:nvPicPr>
            <p:cNvPr id="3" name="Picture 2" descr="Extension_Reynold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663567"/>
              <a:ext cx="8229600" cy="3235730"/>
            </a:xfrm>
            <a:prstGeom prst="rect">
              <a:avLst/>
            </a:prstGeom>
          </p:spPr>
        </p:pic>
        <p:sp>
          <p:nvSpPr>
            <p:cNvPr id="7" name="Left-Right Arrow 6"/>
            <p:cNvSpPr/>
            <p:nvPr/>
          </p:nvSpPr>
          <p:spPr bwMode="auto">
            <a:xfrm rot="540000">
              <a:off x="2521886" y="5246644"/>
              <a:ext cx="2745578" cy="489196"/>
            </a:xfrm>
            <a:prstGeom prst="leftRightArrow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0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98796" y="4366381"/>
              <a:ext cx="1043876" cy="483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b="1" spc="70">
                  <a:latin typeface="Avenir Roman"/>
                  <a:cs typeface="Avenir Roman"/>
                </a:rPr>
                <a:t>Transition</a:t>
              </a:r>
            </a:p>
            <a:p>
              <a:pPr>
                <a:lnSpc>
                  <a:spcPct val="90000"/>
                </a:lnSpc>
              </a:pPr>
              <a:r>
                <a:rPr lang="en-US" sz="1400" b="1" spc="70">
                  <a:latin typeface="Avenir Roman"/>
                  <a:cs typeface="Avenir Roman"/>
                </a:rPr>
                <a:t>Zone</a:t>
              </a:r>
            </a:p>
          </p:txBody>
        </p:sp>
        <p:sp>
          <p:nvSpPr>
            <p:cNvPr id="11" name="Left-Right Arrow 10"/>
            <p:cNvSpPr/>
            <p:nvPr/>
          </p:nvSpPr>
          <p:spPr bwMode="auto">
            <a:xfrm rot="540000">
              <a:off x="7090467" y="5728296"/>
              <a:ext cx="1253760" cy="489196"/>
            </a:xfrm>
            <a:prstGeom prst="leftRightArrow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0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10939" y="1350985"/>
            <a:ext cx="6630599" cy="2862072"/>
            <a:chOff x="1110939" y="1363080"/>
            <a:chExt cx="6630599" cy="2862072"/>
          </a:xfrm>
        </p:grpSpPr>
        <p:pic>
          <p:nvPicPr>
            <p:cNvPr id="2" name="Picture 1" descr="Post-Laramide_Reynold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9710" y="1363080"/>
              <a:ext cx="5481828" cy="2862072"/>
            </a:xfrm>
            <a:prstGeom prst="rect">
              <a:avLst/>
            </a:prstGeom>
          </p:spPr>
        </p:pic>
        <p:sp>
          <p:nvSpPr>
            <p:cNvPr id="5" name="Left Arrow 4"/>
            <p:cNvSpPr/>
            <p:nvPr/>
          </p:nvSpPr>
          <p:spPr bwMode="auto">
            <a:xfrm rot="420000">
              <a:off x="1971063" y="2263386"/>
              <a:ext cx="1550459" cy="601994"/>
            </a:xfrm>
            <a:prstGeom prst="leftArrow">
              <a:avLst/>
            </a:prstGeom>
            <a:solidFill>
              <a:srgbClr val="FFCC66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ndar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10939" y="2953411"/>
              <a:ext cx="132420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Calibri"/>
                  <a:cs typeface="Calibri"/>
                </a:rPr>
                <a:t>Before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78232" y="6041562"/>
            <a:ext cx="10466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alibri"/>
                <a:cs typeface="Calibri"/>
              </a:rPr>
              <a:t>After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8247"/>
            <a:ext cx="9144000" cy="164592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/>
              <a:t>From about </a:t>
            </a:r>
            <a:r>
              <a:rPr lang="en-US" sz="4000">
                <a:solidFill>
                  <a:srgbClr val="800000"/>
                </a:solidFill>
              </a:rPr>
              <a:t>12 to 8 million years ago</a:t>
            </a:r>
            <a:r>
              <a:rPr lang="en-US" sz="4000"/>
              <a:t>:</a:t>
            </a:r>
            <a:br>
              <a:rPr lang="en-US" sz="4000"/>
            </a:br>
            <a:r>
              <a:rPr lang="en-US" sz="4000"/>
              <a:t>Pulled from the south and west, the crust stretched, thinned, and subsided.</a:t>
            </a:r>
          </a:p>
        </p:txBody>
      </p:sp>
    </p:spTree>
    <p:extLst>
      <p:ext uri="{BB962C8B-B14F-4D97-AF65-F5344CB8AC3E}">
        <p14:creationId xmlns:p14="http://schemas.microsoft.com/office/powerpoint/2010/main" val="21876464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erra-BR-CP_Reynol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52471"/>
            <a:ext cx="8229600" cy="3240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4000"/>
              <a:t>The brittle crust broke into blocks, forming Basin and Range topography.</a:t>
            </a:r>
          </a:p>
        </p:txBody>
      </p:sp>
      <p:pic>
        <p:nvPicPr>
          <p:cNvPr id="5" name="Picture 4" descr="Basin and Range_Reynol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35" y="3793393"/>
            <a:ext cx="4114930" cy="298561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3199885" y="1880203"/>
            <a:ext cx="470086" cy="34635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 bwMode="auto">
          <a:xfrm>
            <a:off x="3434928" y="2226556"/>
            <a:ext cx="680387" cy="155034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110805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Some smaller volcanoes erupted as the </a:t>
            </a:r>
            <a:br>
              <a:rPr lang="en-US"/>
            </a:br>
            <a:r>
              <a:rPr lang="en-US"/>
              <a:t>Basin and Range topography developed.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1380570"/>
            <a:ext cx="8686800" cy="2174070"/>
            <a:chOff x="333883" y="1380570"/>
            <a:chExt cx="8686800" cy="2174070"/>
          </a:xfrm>
        </p:grpSpPr>
        <p:pic>
          <p:nvPicPr>
            <p:cNvPr id="4" name="Picture 3" descr="Basin and Range Volcanism_Spence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883" y="1624240"/>
              <a:ext cx="8686800" cy="1930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59340" y="1380570"/>
              <a:ext cx="2336197" cy="763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2400" b="1">
                  <a:latin typeface="Calibri"/>
                  <a:cs typeface="Calibri"/>
                </a:rPr>
                <a:t>Predominantly </a:t>
              </a:r>
            </a:p>
            <a:p>
              <a:pPr algn="r">
                <a:lnSpc>
                  <a:spcPct val="90000"/>
                </a:lnSpc>
              </a:pPr>
              <a:r>
                <a:rPr lang="en-US" sz="2400" b="1">
                  <a:latin typeface="Calibri"/>
                  <a:cs typeface="Calibri"/>
                </a:rPr>
                <a:t>basalt eruptions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1958" y="3691969"/>
            <a:ext cx="8860085" cy="2601039"/>
            <a:chOff x="160598" y="3691969"/>
            <a:chExt cx="8860085" cy="2601039"/>
          </a:xfrm>
        </p:grpSpPr>
        <p:pic>
          <p:nvPicPr>
            <p:cNvPr id="5" name="Picture 4" descr="Fire Fountain_Reynold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98" y="4007008"/>
              <a:ext cx="3657600" cy="2286000"/>
            </a:xfrm>
            <a:prstGeom prst="rect">
              <a:avLst/>
            </a:prstGeom>
          </p:spPr>
        </p:pic>
        <p:pic>
          <p:nvPicPr>
            <p:cNvPr id="11" name="Picture 10" descr="Basalt Cinder Cone Flow_Reynold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1483" y="3691969"/>
              <a:ext cx="5029200" cy="2601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75315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8" name="Group 18"/>
          <p:cNvGrpSpPr>
            <a:grpSpLocks/>
          </p:cNvGrpSpPr>
          <p:nvPr/>
        </p:nvGrpSpPr>
        <p:grpSpPr bwMode="auto">
          <a:xfrm>
            <a:off x="182563" y="860459"/>
            <a:ext cx="8778875" cy="5554662"/>
            <a:chOff x="161" y="471"/>
            <a:chExt cx="5530" cy="3499"/>
          </a:xfrm>
        </p:grpSpPr>
        <p:pic>
          <p:nvPicPr>
            <p:cNvPr id="26629" name="Picture 16" descr="SPcraterDuf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" y="2515"/>
              <a:ext cx="2303" cy="1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30" name="Group 11"/>
            <p:cNvGrpSpPr>
              <a:grpSpLocks/>
            </p:cNvGrpSpPr>
            <p:nvPr/>
          </p:nvGrpSpPr>
          <p:grpSpPr bwMode="auto">
            <a:xfrm>
              <a:off x="161" y="509"/>
              <a:ext cx="2885" cy="3461"/>
              <a:chOff x="-5" y="859"/>
              <a:chExt cx="2885" cy="3461"/>
            </a:xfrm>
          </p:grpSpPr>
          <p:pic>
            <p:nvPicPr>
              <p:cNvPr id="26635" name="Picture 2" descr="kilaueaiki"/>
              <p:cNvPicPr>
                <a:picLocks noChangeAspect="1" noChangeArrowheads="1"/>
              </p:cNvPicPr>
              <p:nvPr/>
            </p:nvPicPr>
            <p:blipFill>
              <a:blip r:embed="rId4">
                <a:lum bright="12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62"/>
                <a:ext cx="2880" cy="3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36" name="Rectangle 4"/>
              <p:cNvSpPr>
                <a:spLocks noChangeArrowheads="1"/>
              </p:cNvSpPr>
              <p:nvPr/>
            </p:nvSpPr>
            <p:spPr bwMode="auto">
              <a:xfrm>
                <a:off x="-5" y="859"/>
                <a:ext cx="2879" cy="3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114300" lvl="1">
                  <a:lnSpc>
                    <a:spcPct val="90000"/>
                  </a:lnSpc>
                </a:pPr>
                <a:r>
                  <a:rPr lang="en-US" sz="1600" b="1">
                    <a:solidFill>
                      <a:schemeClr val="bg1"/>
                    </a:solidFill>
                    <a:latin typeface="Calibri"/>
                    <a:cs typeface="Calibri"/>
                  </a:rPr>
                  <a:t>Right inside one of the hills</a:t>
                </a:r>
              </a:p>
              <a:p>
                <a:pPr marL="114300" lvl="1">
                  <a:lnSpc>
                    <a:spcPct val="90000"/>
                  </a:lnSpc>
                </a:pPr>
                <a:r>
                  <a:rPr lang="en-US" sz="1600" b="1">
                    <a:solidFill>
                      <a:schemeClr val="bg1"/>
                    </a:solidFill>
                    <a:latin typeface="Calibri"/>
                    <a:cs typeface="Calibri"/>
                  </a:rPr>
                  <a:t>there was a mass of what looked like </a:t>
                </a:r>
              </a:p>
              <a:p>
                <a:pPr marL="114300" lvl="1">
                  <a:lnSpc>
                    <a:spcPct val="90000"/>
                  </a:lnSpc>
                </a:pPr>
                <a:r>
                  <a:rPr lang="en-US" sz="1600" b="1">
                    <a:solidFill>
                      <a:schemeClr val="bg1"/>
                    </a:solidFill>
                    <a:latin typeface="Calibri"/>
                    <a:cs typeface="Calibri"/>
                  </a:rPr>
                  <a:t>boiling coals pushing upward…</a:t>
                </a:r>
                <a:endParaRPr lang="en-US" sz="1600" b="1">
                  <a:latin typeface="Calibri"/>
                  <a:cs typeface="Calibri"/>
                </a:endParaRPr>
              </a:p>
              <a:p>
                <a:pPr marL="114300" lvl="1">
                  <a:lnSpc>
                    <a:spcPct val="90000"/>
                  </a:lnSpc>
                </a:pPr>
                <a:endParaRPr lang="en-US" sz="1600" b="1">
                  <a:latin typeface="Calibri"/>
                  <a:cs typeface="Calibri"/>
                </a:endParaRPr>
              </a:p>
              <a:p>
                <a:pPr marL="114300" lvl="1">
                  <a:lnSpc>
                    <a:spcPct val="90000"/>
                  </a:lnSpc>
                </a:pPr>
                <a:endParaRPr lang="en-US" sz="1600" b="1">
                  <a:latin typeface="Calibri"/>
                  <a:cs typeface="Calibri"/>
                </a:endParaRPr>
              </a:p>
              <a:p>
                <a:pPr marL="114300" lvl="1">
                  <a:lnSpc>
                    <a:spcPct val="90000"/>
                  </a:lnSpc>
                </a:pPr>
                <a:r>
                  <a:rPr lang="en-US" sz="1600" b="1">
                    <a:latin typeface="Calibri"/>
                    <a:cs typeface="Calibri"/>
                  </a:rPr>
                  <a:t>Bursts of sparks </a:t>
                </a:r>
              </a:p>
              <a:p>
                <a:pPr marL="114300" lvl="1">
                  <a:lnSpc>
                    <a:spcPct val="90000"/>
                  </a:lnSpc>
                </a:pPr>
                <a:r>
                  <a:rPr lang="en-US" sz="1600" b="1">
                    <a:latin typeface="Calibri"/>
                    <a:cs typeface="Calibri"/>
                  </a:rPr>
                  <a:t>kept shooting into the air</a:t>
                </a:r>
                <a:r>
                  <a:rPr lang="en-US" sz="1600" b="1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</a:p>
              <a:p>
                <a:pPr marL="114300" lvl="1">
                  <a:lnSpc>
                    <a:spcPct val="90000"/>
                  </a:lnSpc>
                </a:pPr>
                <a:r>
                  <a:rPr lang="en-US" sz="1600" b="1">
                    <a:latin typeface="Calibri"/>
                    <a:cs typeface="Calibri"/>
                  </a:rPr>
                  <a:t>just as from a torch </a:t>
                </a:r>
              </a:p>
              <a:p>
                <a:pPr marL="114300" lvl="1">
                  <a:lnSpc>
                    <a:spcPct val="90000"/>
                  </a:lnSpc>
                </a:pPr>
                <a:r>
                  <a:rPr lang="en-US" sz="1600" b="1">
                    <a:latin typeface="Calibri"/>
                    <a:cs typeface="Calibri"/>
                  </a:rPr>
                  <a:t>someone </a:t>
                </a:r>
              </a:p>
              <a:p>
                <a:pPr marL="114300" lvl="1">
                  <a:lnSpc>
                    <a:spcPct val="90000"/>
                  </a:lnSpc>
                </a:pPr>
                <a:r>
                  <a:rPr lang="en-US" sz="1600" b="1">
                    <a:latin typeface="Calibri"/>
                    <a:cs typeface="Calibri"/>
                  </a:rPr>
                  <a:t>is running along with…</a:t>
                </a:r>
              </a:p>
              <a:p>
                <a:pPr marL="114300" lvl="1">
                  <a:lnSpc>
                    <a:spcPct val="90000"/>
                  </a:lnSpc>
                </a:pPr>
                <a:endParaRPr lang="en-US" b="1">
                  <a:latin typeface="Calibri"/>
                  <a:cs typeface="Calibri"/>
                </a:endParaRPr>
              </a:p>
              <a:p>
                <a:pPr marL="114300" lvl="1">
                  <a:lnSpc>
                    <a:spcPct val="90000"/>
                  </a:lnSpc>
                </a:pPr>
                <a:r>
                  <a:rPr lang="en-US" sz="1600" b="1">
                    <a:latin typeface="Calibri"/>
                    <a:cs typeface="Calibri"/>
                  </a:rPr>
                  <a:t>Spewing forth in every direction, </a:t>
                </a:r>
              </a:p>
              <a:p>
                <a:pPr marL="114300" lvl="1">
                  <a:lnSpc>
                    <a:spcPct val="90000"/>
                  </a:lnSpc>
                </a:pPr>
                <a:r>
                  <a:rPr lang="en-US" sz="1600" b="1">
                    <a:latin typeface="Calibri"/>
                    <a:cs typeface="Calibri"/>
                  </a:rPr>
                  <a:t>the molten embers started </a:t>
                </a:r>
              </a:p>
              <a:p>
                <a:pPr marL="114300" lvl="1">
                  <a:lnSpc>
                    <a:spcPct val="90000"/>
                  </a:lnSpc>
                </a:pPr>
                <a:r>
                  <a:rPr lang="en-US" sz="1600" b="1">
                    <a:latin typeface="Calibri"/>
                    <a:cs typeface="Calibri"/>
                  </a:rPr>
                  <a:t>running everywhere. </a:t>
                </a:r>
              </a:p>
              <a:p>
                <a:pPr marL="114300" lvl="1">
                  <a:lnSpc>
                    <a:spcPct val="90000"/>
                  </a:lnSpc>
                </a:pPr>
                <a:endParaRPr lang="en-US" b="1">
                  <a:latin typeface="Calibri"/>
                  <a:cs typeface="Calibri"/>
                </a:endParaRPr>
              </a:p>
              <a:p>
                <a:pPr marL="114300" lvl="1">
                  <a:lnSpc>
                    <a:spcPct val="90000"/>
                  </a:lnSpc>
                </a:pPr>
                <a:r>
                  <a:rPr lang="en-US" sz="1600" b="1">
                    <a:latin typeface="Calibri"/>
                    <a:cs typeface="Calibri"/>
                  </a:rPr>
                  <a:t>From all appearances,</a:t>
                </a:r>
              </a:p>
              <a:p>
                <a:pPr marL="228600" lvl="2">
                  <a:lnSpc>
                    <a:spcPct val="90000"/>
                  </a:lnSpc>
                </a:pPr>
                <a:r>
                  <a:rPr lang="en-US" sz="1600" b="1">
                    <a:latin typeface="Calibri"/>
                    <a:cs typeface="Calibri"/>
                  </a:rPr>
                  <a:t>the flow was heading straight</a:t>
                </a:r>
              </a:p>
              <a:p>
                <a:pPr marL="228600" lvl="2">
                  <a:lnSpc>
                    <a:spcPct val="90000"/>
                  </a:lnSpc>
                </a:pPr>
                <a:r>
                  <a:rPr lang="en-US" sz="1600" b="1">
                    <a:latin typeface="Calibri"/>
                    <a:cs typeface="Calibri"/>
                  </a:rPr>
                  <a:t>toward the village of Musangnuvi.</a:t>
                </a:r>
              </a:p>
              <a:p>
                <a:pPr>
                  <a:lnSpc>
                    <a:spcPct val="90000"/>
                  </a:lnSpc>
                </a:pPr>
                <a:endParaRPr lang="en-US" sz="1600" b="1">
                  <a:latin typeface="Calibri"/>
                  <a:cs typeface="Calibri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1600" b="1">
                    <a:latin typeface="Calibri"/>
                    <a:cs typeface="Calibri"/>
                  </a:rPr>
                  <a:t>From </a:t>
                </a:r>
                <a:r>
                  <a:rPr lang="en-US" sz="1600" b="1" i="1">
                    <a:latin typeface="Calibri"/>
                    <a:cs typeface="Calibri"/>
                  </a:rPr>
                  <a:t>Earth Fire:</a:t>
                </a:r>
                <a:r>
                  <a:rPr lang="en-US" sz="1600" b="1">
                    <a:latin typeface="Calibri"/>
                    <a:cs typeface="Calibri"/>
                  </a:rPr>
                  <a:t> 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600" b="1">
                    <a:latin typeface="Calibri"/>
                    <a:cs typeface="Calibri"/>
                  </a:rPr>
                  <a:t>a Hopi story of the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600" b="1">
                    <a:latin typeface="Calibri"/>
                    <a:cs typeface="Calibri"/>
                  </a:rPr>
                  <a:t>1082 CE Sunset Crater eruption, 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600" b="1">
                    <a:latin typeface="Calibri"/>
                    <a:cs typeface="Calibri"/>
                  </a:rPr>
                  <a:t>Ekkehart Malotki and Michael Lomatuway’</a:t>
                </a:r>
                <a:r>
                  <a:rPr lang="en-US" altLang="ja-JP" sz="1600" b="1">
                    <a:latin typeface="Calibri"/>
                    <a:cs typeface="Calibri"/>
                  </a:rPr>
                  <a:t>ma</a:t>
                </a:r>
                <a:endParaRPr lang="en-US" sz="1600" b="1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26631" name="Group 15"/>
            <p:cNvGrpSpPr>
              <a:grpSpLocks/>
            </p:cNvGrpSpPr>
            <p:nvPr/>
          </p:nvGrpSpPr>
          <p:grpSpPr bwMode="auto">
            <a:xfrm>
              <a:off x="2811" y="471"/>
              <a:ext cx="2880" cy="2073"/>
              <a:chOff x="2788" y="624"/>
              <a:chExt cx="2880" cy="2073"/>
            </a:xfrm>
          </p:grpSpPr>
          <p:pic>
            <p:nvPicPr>
              <p:cNvPr id="26633" name="Picture 12" descr="SunsetCrater_frmE_usgs_sm"/>
              <p:cNvPicPr>
                <a:picLocks noChangeAspect="1" noChangeArrowheads="1"/>
              </p:cNvPicPr>
              <p:nvPr/>
            </p:nvPicPr>
            <p:blipFill>
              <a:blip r:embed="rId5">
                <a:lum bright="-6000"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8" y="776"/>
                <a:ext cx="2880" cy="1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34" name="Text Box 13"/>
              <p:cNvSpPr txBox="1">
                <a:spLocks noChangeArrowheads="1"/>
              </p:cNvSpPr>
              <p:nvPr/>
            </p:nvSpPr>
            <p:spPr bwMode="auto">
              <a:xfrm>
                <a:off x="3015" y="624"/>
                <a:ext cx="242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i="1">
                    <a:latin typeface="Calibri"/>
                    <a:cs typeface="Calibri"/>
                  </a:rPr>
                  <a:t>Sunset Crater, Arizona </a:t>
                </a:r>
                <a:r>
                  <a:rPr lang="en-US" sz="1200" b="1">
                    <a:latin typeface="Calibri"/>
                    <a:cs typeface="Calibri"/>
                  </a:rPr>
                  <a:t>(&lt; 1000 ya)</a:t>
                </a:r>
              </a:p>
            </p:txBody>
          </p:sp>
        </p:grpSp>
        <p:sp>
          <p:nvSpPr>
            <p:cNvPr id="26632" name="Text Box 17"/>
            <p:cNvSpPr txBox="1">
              <a:spLocks noChangeArrowheads="1"/>
            </p:cNvSpPr>
            <p:nvPr/>
          </p:nvSpPr>
          <p:spPr bwMode="auto">
            <a:xfrm>
              <a:off x="3299" y="2563"/>
              <a:ext cx="228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effectLst>
                    <a:glow rad="101600">
                      <a:srgbClr val="FFFF00">
                        <a:alpha val="75000"/>
                      </a:srgbClr>
                    </a:glow>
                  </a:effectLst>
                  <a:latin typeface="Calibri"/>
                  <a:cs typeface="Calibri"/>
                </a:rPr>
                <a:t>SP Crater (erupted 5500 years ago?)</a:t>
              </a:r>
              <a:endParaRPr lang="en-US" sz="2800">
                <a:effectLst>
                  <a:glow rad="101600">
                    <a:srgbClr val="FFFF00">
                      <a:alpha val="75000"/>
                    </a:srgbClr>
                  </a:glow>
                </a:effectLst>
                <a:latin typeface="Calibri"/>
                <a:cs typeface="Calibri"/>
              </a:endParaRPr>
            </a:p>
          </p:txBody>
        </p:sp>
      </p:grpSp>
      <p:sp>
        <p:nvSpPr>
          <p:cNvPr id="26627" name="Text Box 14"/>
          <p:cNvSpPr txBox="1">
            <a:spLocks noChangeArrowheads="1"/>
          </p:cNvSpPr>
          <p:nvPr/>
        </p:nvSpPr>
        <p:spPr bwMode="auto">
          <a:xfrm>
            <a:off x="3178030" y="6416709"/>
            <a:ext cx="27879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chemeClr val="bg1"/>
                </a:solidFill>
                <a:latin typeface="Calibri"/>
                <a:cs typeface="Calibri"/>
              </a:rPr>
              <a:t>(all photos: U.S. Geological Survey)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79100" y="1878889"/>
            <a:ext cx="3587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rgbClr val="FFFF00"/>
                </a:solidFill>
                <a:latin typeface="Calibri"/>
                <a:cs typeface="Calibri"/>
              </a:rPr>
              <a:t>Sunset Crater: erupted in year 1082</a:t>
            </a:r>
            <a:endParaRPr lang="en-US" sz="1100" b="1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8" tIns="45710" rIns="91418" bIns="4571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0">
                <a:solidFill>
                  <a:schemeClr val="tx2"/>
                </a:solidFill>
                <a:latin typeface="Calibri"/>
                <a:ea typeface="+mj-ea"/>
                <a:cs typeface="Calibri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400">
                <a:solidFill>
                  <a:srgbClr val="FFFF00"/>
                </a:solidFill>
              </a:rPr>
              <a:t>Some volcanoes erupted very recently.</a:t>
            </a:r>
          </a:p>
        </p:txBody>
      </p:sp>
    </p:spTree>
    <p:extLst>
      <p:ext uri="{BB962C8B-B14F-4D97-AF65-F5344CB8AC3E}">
        <p14:creationId xmlns:p14="http://schemas.microsoft.com/office/powerpoint/2010/main" val="5226940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59576" y="1285816"/>
            <a:ext cx="6627813" cy="4967289"/>
            <a:chOff x="1260475" y="691861"/>
            <a:chExt cx="6627813" cy="4967289"/>
          </a:xfrm>
        </p:grpSpPr>
        <p:pic>
          <p:nvPicPr>
            <p:cNvPr id="932877" name="Picture 13" descr="02_0401cordillerarelief_usgs_prov"/>
            <p:cNvPicPr>
              <a:picLocks noChangeAspect="1" noChangeArrowheads="1"/>
            </p:cNvPicPr>
            <p:nvPr/>
          </p:nvPicPr>
          <p:blipFill>
            <a:blip r:embed="rId3">
              <a:lum bright="-6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475" y="691861"/>
              <a:ext cx="6627813" cy="496728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32878" name="Text Box 14"/>
            <p:cNvSpPr txBox="1">
              <a:spLocks noChangeArrowheads="1"/>
            </p:cNvSpPr>
            <p:nvPr/>
          </p:nvSpPr>
          <p:spPr bwMode="auto">
            <a:xfrm>
              <a:off x="7088800" y="2846102"/>
              <a:ext cx="770914" cy="6463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800" b="1">
                  <a:solidFill>
                    <a:schemeClr val="bg1"/>
                  </a:solidFill>
                </a:rPr>
                <a:t>Great</a:t>
              </a:r>
            </a:p>
            <a:p>
              <a:pPr algn="r">
                <a:defRPr/>
              </a:pPr>
              <a:r>
                <a:rPr lang="en-US" sz="1800" b="1">
                  <a:solidFill>
                    <a:schemeClr val="bg1"/>
                  </a:solidFill>
                </a:rPr>
                <a:t>Plains</a:t>
              </a:r>
            </a:p>
          </p:txBody>
        </p:sp>
        <p:sp>
          <p:nvSpPr>
            <p:cNvPr id="932880" name="Text Box 16"/>
            <p:cNvSpPr txBox="1">
              <a:spLocks noChangeArrowheads="1"/>
            </p:cNvSpPr>
            <p:nvPr/>
          </p:nvSpPr>
          <p:spPr bwMode="auto">
            <a:xfrm>
              <a:off x="3956940" y="2146013"/>
              <a:ext cx="1388872" cy="8309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Colorado</a:t>
              </a:r>
            </a:p>
            <a:p>
              <a:pPr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Plateau</a:t>
              </a:r>
            </a:p>
          </p:txBody>
        </p:sp>
        <p:sp>
          <p:nvSpPr>
            <p:cNvPr id="932881" name="Text Box 17"/>
            <p:cNvSpPr txBox="1">
              <a:spLocks noChangeArrowheads="1"/>
            </p:cNvSpPr>
            <p:nvPr/>
          </p:nvSpPr>
          <p:spPr bwMode="auto">
            <a:xfrm>
              <a:off x="5060091" y="822036"/>
              <a:ext cx="1360619" cy="10156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Southern</a:t>
              </a:r>
            </a:p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Rocky</a:t>
              </a:r>
            </a:p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Mountains</a:t>
              </a:r>
            </a:p>
          </p:txBody>
        </p:sp>
        <p:sp>
          <p:nvSpPr>
            <p:cNvPr id="932882" name="Text Box 18"/>
            <p:cNvSpPr txBox="1">
              <a:spLocks noChangeArrowheads="1"/>
            </p:cNvSpPr>
            <p:nvPr/>
          </p:nvSpPr>
          <p:spPr bwMode="auto">
            <a:xfrm rot="1975074">
              <a:off x="3029482" y="3088960"/>
              <a:ext cx="1891238" cy="400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FF00"/>
                  </a:solidFill>
                </a:rPr>
                <a:t>Transition Zone</a:t>
              </a:r>
            </a:p>
          </p:txBody>
        </p:sp>
        <p:sp>
          <p:nvSpPr>
            <p:cNvPr id="932883" name="Text Box 19"/>
            <p:cNvSpPr txBox="1">
              <a:spLocks noChangeArrowheads="1"/>
            </p:cNvSpPr>
            <p:nvPr/>
          </p:nvSpPr>
          <p:spPr bwMode="auto">
            <a:xfrm rot="16710227">
              <a:off x="5024801" y="2750336"/>
              <a:ext cx="1851889" cy="3693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chemeClr val="bg1">
                      <a:lumMod val="85000"/>
                    </a:schemeClr>
                  </a:solidFill>
                </a:rPr>
                <a:t>(R</a:t>
              </a:r>
              <a:r>
                <a:rPr lang="en-US" altLang="ja-JP" sz="1800" b="1">
                  <a:solidFill>
                    <a:schemeClr val="bg1">
                      <a:lumMod val="85000"/>
                    </a:schemeClr>
                  </a:solidFill>
                </a:rPr>
                <a:t>ío Grande Rift)</a:t>
              </a:r>
              <a:endParaRPr lang="en-US" sz="18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32890" name="Text Box 26"/>
            <p:cNvSpPr txBox="1">
              <a:spLocks noChangeArrowheads="1"/>
            </p:cNvSpPr>
            <p:nvPr/>
          </p:nvSpPr>
          <p:spPr bwMode="auto">
            <a:xfrm>
              <a:off x="6161813" y="5059504"/>
              <a:ext cx="1697901" cy="5847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600" b="1">
                  <a:solidFill>
                    <a:schemeClr val="bg1"/>
                  </a:solidFill>
                </a:rPr>
                <a:t>Boundaries </a:t>
              </a:r>
            </a:p>
            <a:p>
              <a:pPr algn="r">
                <a:defRPr/>
              </a:pPr>
              <a:r>
                <a:rPr lang="en-US" sz="1600" b="1">
                  <a:solidFill>
                    <a:schemeClr val="bg1"/>
                  </a:solidFill>
                </a:rPr>
                <a:t>are approximate.</a:t>
              </a:r>
              <a:endParaRPr lang="en-US" sz="1600"/>
            </a:p>
          </p:txBody>
        </p:sp>
        <p:sp>
          <p:nvSpPr>
            <p:cNvPr id="932896" name="Text Box 32"/>
            <p:cNvSpPr txBox="1">
              <a:spLocks noChangeArrowheads="1"/>
            </p:cNvSpPr>
            <p:nvPr/>
          </p:nvSpPr>
          <p:spPr bwMode="auto">
            <a:xfrm>
              <a:off x="3253261" y="3768441"/>
              <a:ext cx="1018227" cy="1200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rgbClr val="FFFFFF"/>
                  </a:solidFill>
                </a:rPr>
                <a:t>Basin </a:t>
              </a:r>
            </a:p>
            <a:p>
              <a:pPr>
                <a:defRPr/>
              </a:pPr>
              <a:r>
                <a:rPr lang="en-US" sz="2400" b="1">
                  <a:solidFill>
                    <a:srgbClr val="FFFFFF"/>
                  </a:solidFill>
                </a:rPr>
                <a:t>and</a:t>
              </a:r>
            </a:p>
            <a:p>
              <a:pPr>
                <a:defRPr/>
              </a:pPr>
              <a:r>
                <a:rPr lang="en-US" sz="2400" b="1">
                  <a:solidFill>
                    <a:srgbClr val="FFFFFF"/>
                  </a:solidFill>
                </a:rPr>
                <a:t>Range</a:t>
              </a:r>
            </a:p>
          </p:txBody>
        </p:sp>
        <p:sp>
          <p:nvSpPr>
            <p:cNvPr id="932897" name="Text Box 33"/>
            <p:cNvSpPr txBox="1">
              <a:spLocks noChangeArrowheads="1"/>
            </p:cNvSpPr>
            <p:nvPr/>
          </p:nvSpPr>
          <p:spPr bwMode="auto">
            <a:xfrm>
              <a:off x="1383431" y="733136"/>
              <a:ext cx="2486177" cy="338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chemeClr val="bg1"/>
                  </a:solidFill>
                </a:rPr>
                <a:t>Northern Basin and Range</a:t>
              </a: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1285875" y="5262903"/>
              <a:ext cx="1237338" cy="338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0000">
                      <a:alpha val="25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BCB2C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600" b="1">
                  <a:solidFill>
                    <a:schemeClr val="bg1"/>
                  </a:solidFill>
                </a:rPr>
                <a:t>USGS (2010)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2236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4000">
                <a:solidFill>
                  <a:srgbClr val="800000"/>
                </a:solidFill>
              </a:rPr>
              <a:t>Rocks </a:t>
            </a:r>
            <a:r>
              <a:rPr lang="en-US" sz="4000"/>
              <a:t>record the history of Earth.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38531" y="980451"/>
            <a:ext cx="8651124" cy="5047277"/>
            <a:chOff x="238531" y="980451"/>
            <a:chExt cx="8651124" cy="5047277"/>
          </a:xfrm>
        </p:grpSpPr>
        <p:pic>
          <p:nvPicPr>
            <p:cNvPr id="3" name="Picture 2" descr="0301-0301rockenvts_trim_grotzinge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33" y="1415542"/>
              <a:ext cx="5100595" cy="4572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370628" y="1650180"/>
              <a:ext cx="1828800" cy="1323439"/>
            </a:xfrm>
            <a:prstGeom prst="rect">
              <a:avLst/>
            </a:prstGeom>
            <a:solidFill>
              <a:srgbClr val="FF9966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600" b="1">
                  <a:latin typeface="Calibri"/>
                  <a:cs typeface="Calibri"/>
                </a:rPr>
                <a:t>IGNEOUS 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ROCKS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Melting of rocks in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hot, deep crust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and upper mantle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70628" y="3054124"/>
              <a:ext cx="1828800" cy="1323439"/>
            </a:xfrm>
            <a:prstGeom prst="rect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600" b="1">
                  <a:latin typeface="Calibri"/>
                  <a:cs typeface="Calibri"/>
                </a:rPr>
                <a:t>SEDIMENTARY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ROCKS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Weathering and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erosion of rocks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exposed at surface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97802" y="1650180"/>
              <a:ext cx="1240644" cy="1323439"/>
            </a:xfrm>
            <a:prstGeom prst="rect">
              <a:avLst/>
            </a:prstGeom>
            <a:solidFill>
              <a:srgbClr val="FF9966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600" b="1">
                  <a:latin typeface="Calibri"/>
                  <a:cs typeface="Calibri"/>
                </a:rPr>
                <a:t>MAGMA 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(or LAVA)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cools and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solidifies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(crystallizes)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70628" y="4458068"/>
              <a:ext cx="1828800" cy="1569660"/>
            </a:xfrm>
            <a:prstGeom prst="rect">
              <a:avLst/>
            </a:prstGeom>
            <a:solidFill>
              <a:srgbClr val="9999CC">
                <a:alpha val="75000"/>
              </a:srgb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600" b="1">
                  <a:latin typeface="Calibri"/>
                  <a:cs typeface="Calibri"/>
                </a:rPr>
                <a:t>METAMORPHIC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ROCKS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High temperatures 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and pressures on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rocks in deep crust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and upper mantle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68698" y="3054124"/>
              <a:ext cx="1620957" cy="1323439"/>
            </a:xfrm>
            <a:prstGeom prst="rect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600" b="1">
                  <a:latin typeface="Calibri"/>
                  <a:cs typeface="Calibri"/>
                </a:rPr>
                <a:t>SEDIMENTS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are transported,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deposited,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buried, and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lithified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98153" y="4458068"/>
              <a:ext cx="1261884" cy="1077218"/>
            </a:xfrm>
            <a:prstGeom prst="rect">
              <a:avLst/>
            </a:prstGeom>
            <a:solidFill>
              <a:srgbClr val="9999CC">
                <a:alpha val="75000"/>
              </a:srgb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600" b="1">
                  <a:latin typeface="Calibri"/>
                  <a:cs typeface="Calibri"/>
                </a:rPr>
                <a:t>PROTOLITHS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recrystallize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in the solid</a:t>
              </a:r>
            </a:p>
            <a:p>
              <a:pPr algn="just"/>
              <a:r>
                <a:rPr lang="en-US" sz="1600" b="1">
                  <a:latin typeface="Calibri"/>
                  <a:cs typeface="Calibri"/>
                </a:rPr>
                <a:t>state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07756" y="980451"/>
              <a:ext cx="1702384" cy="6514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2000" b="1">
                  <a:latin typeface="Calibri"/>
                  <a:cs typeface="Calibri"/>
                </a:rPr>
                <a:t>Clan of rock </a:t>
              </a:r>
            </a:p>
            <a:p>
              <a:pPr algn="just">
                <a:lnSpc>
                  <a:spcPct val="90000"/>
                </a:lnSpc>
              </a:pPr>
              <a:r>
                <a:rPr lang="en-US" sz="2000" b="1">
                  <a:latin typeface="Calibri"/>
                  <a:cs typeface="Calibri"/>
                </a:rPr>
                <a:t>and its source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44173" y="980451"/>
              <a:ext cx="1616974" cy="6514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2000" b="1">
                  <a:latin typeface="Calibri"/>
                  <a:cs typeface="Calibri"/>
                </a:rPr>
                <a:t>Rock-forming</a:t>
              </a:r>
            </a:p>
            <a:p>
              <a:pPr algn="just">
                <a:lnSpc>
                  <a:spcPct val="90000"/>
                </a:lnSpc>
              </a:pPr>
              <a:r>
                <a:rPr lang="en-US" sz="2000" b="1">
                  <a:latin typeface="Calibri"/>
                  <a:cs typeface="Calibri"/>
                </a:rPr>
                <a:t>process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840000">
              <a:off x="238531" y="4758412"/>
              <a:ext cx="1988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Calibri"/>
                  <a:cs typeface="Calibri"/>
                </a:rPr>
                <a:t>Grotzinger &amp; Jordan (2014),</a:t>
              </a:r>
            </a:p>
            <a:p>
              <a:r>
                <a:rPr lang="en-US" b="1" i="1">
                  <a:latin typeface="Calibri"/>
                  <a:cs typeface="Calibri"/>
                </a:rPr>
                <a:t>Understanding Earth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0033" y="5628873"/>
            <a:ext cx="4670911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b="1">
                <a:latin typeface="Calibri"/>
                <a:cs typeface="Calibri"/>
              </a:rPr>
              <a:t>Each of the three clans of rocks records the history of a </a:t>
            </a:r>
            <a:r>
              <a:rPr lang="en-US" sz="2400" b="1">
                <a:solidFill>
                  <a:srgbClr val="800000"/>
                </a:solidFill>
                <a:latin typeface="Calibri"/>
                <a:cs typeface="Calibri"/>
              </a:rPr>
              <a:t>different</a:t>
            </a:r>
            <a:r>
              <a:rPr lang="en-US" sz="2400" b="1">
                <a:latin typeface="Calibri"/>
                <a:cs typeface="Calibri"/>
              </a:rPr>
              <a:t> part of the Earth.</a:t>
            </a:r>
          </a:p>
        </p:txBody>
      </p:sp>
    </p:spTree>
    <p:extLst>
      <p:ext uri="{BB962C8B-B14F-4D97-AF65-F5344CB8AC3E}">
        <p14:creationId xmlns:p14="http://schemas.microsoft.com/office/powerpoint/2010/main" val="4944579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01-1102fourpeaks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9" y="842696"/>
            <a:ext cx="4389120" cy="3236976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21506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269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>
                <a:solidFill>
                  <a:schemeClr val="tx1"/>
                </a:solidFill>
                <a:ea typeface="ＭＳ Ｐゴシック" charset="0"/>
              </a:rPr>
              <a:t>The </a:t>
            </a:r>
            <a:r>
              <a:rPr lang="en-US" b="1">
                <a:solidFill>
                  <a:srgbClr val="800000"/>
                </a:solidFill>
                <a:ea typeface="ＭＳ Ｐゴシック" charset="0"/>
              </a:rPr>
              <a:t>Transition Zone </a:t>
            </a:r>
            <a:r>
              <a:rPr lang="en-US" b="1" i="1">
                <a:solidFill>
                  <a:schemeClr val="tx1"/>
                </a:solidFill>
                <a:ea typeface="ＭＳ Ｐゴシック" charset="0"/>
              </a:rPr>
              <a:t>is</a:t>
            </a:r>
            <a:r>
              <a:rPr lang="en-US" b="1">
                <a:solidFill>
                  <a:schemeClr val="tx1"/>
                </a:solidFill>
                <a:ea typeface="ＭＳ Ｐゴシック" charset="0"/>
              </a:rPr>
              <a:t> a transitional zone.</a:t>
            </a:r>
          </a:p>
        </p:txBody>
      </p:sp>
      <p:pic>
        <p:nvPicPr>
          <p:cNvPr id="942091" name="Picture 11" descr="02_0902fossilckcyn"/>
          <p:cNvPicPr>
            <a:picLocks noChangeAspect="1" noChangeArrowheads="1"/>
          </p:cNvPicPr>
          <p:nvPr/>
        </p:nvPicPr>
        <p:blipFill>
          <a:blip r:embed="rId4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39" y="842696"/>
            <a:ext cx="4389120" cy="3233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12" descr="newrivervalley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brightnessContrast bright="-1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9" y="4142615"/>
            <a:ext cx="8915400" cy="26236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00875" y="4142615"/>
            <a:ext cx="8929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alibri"/>
                <a:cs typeface="Calibri"/>
              </a:rPr>
              <a:t>Upper New River Valley		</a:t>
            </a:r>
            <a:endParaRPr lang="en-US" sz="1100">
              <a:latin typeface="Calibri"/>
              <a:cs typeface="Calibri"/>
            </a:endParaRPr>
          </a:p>
        </p:txBody>
      </p:sp>
      <p:sp useBgFill="1">
        <p:nvSpPr>
          <p:cNvPr id="16" name="TextBox 15"/>
          <p:cNvSpPr txBox="1"/>
          <p:nvPr/>
        </p:nvSpPr>
        <p:spPr>
          <a:xfrm>
            <a:off x="0" y="3781812"/>
            <a:ext cx="9144000" cy="37446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>
                <a:latin typeface="Calibri"/>
                <a:cs typeface="Calibri"/>
              </a:rPr>
              <a:t>Elevation and relief are </a:t>
            </a:r>
            <a:r>
              <a:rPr lang="en-US" sz="2200" b="1">
                <a:latin typeface="Calibri"/>
                <a:cs typeface="Calibri"/>
              </a:rPr>
              <a:t>moderate </a:t>
            </a:r>
            <a:r>
              <a:rPr lang="en-US" sz="2200">
                <a:latin typeface="Calibri"/>
                <a:cs typeface="Calibri"/>
              </a:rPr>
              <a:t>to</a:t>
            </a:r>
            <a:r>
              <a:rPr lang="en-US" sz="2200" b="1">
                <a:latin typeface="Calibri"/>
                <a:cs typeface="Calibri"/>
              </a:rPr>
              <a:t> high</a:t>
            </a:r>
            <a:r>
              <a:rPr lang="en-US" sz="2200">
                <a:latin typeface="Calibri"/>
                <a:cs typeface="Calibri"/>
              </a:rPr>
              <a:t>; many slopes are </a:t>
            </a:r>
            <a:r>
              <a:rPr lang="en-US" sz="2200" b="1">
                <a:latin typeface="Calibri"/>
                <a:cs typeface="Calibri"/>
              </a:rPr>
              <a:t>steep.</a:t>
            </a:r>
            <a:endParaRPr lang="en-US" sz="2200">
              <a:latin typeface="Calibri"/>
              <a:cs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8883" y="3340204"/>
            <a:ext cx="8898112" cy="338534"/>
            <a:chOff x="128883" y="4191314"/>
            <a:chExt cx="8898112" cy="338534"/>
          </a:xfrm>
        </p:grpSpPr>
        <p:sp>
          <p:nvSpPr>
            <p:cNvPr id="21519" name="Text Box 13"/>
            <p:cNvSpPr txBox="1">
              <a:spLocks noChangeArrowheads="1"/>
            </p:cNvSpPr>
            <p:nvPr/>
          </p:nvSpPr>
          <p:spPr bwMode="auto">
            <a:xfrm>
              <a:off x="128883" y="4191314"/>
              <a:ext cx="4419306" cy="338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8" tIns="45710" rIns="91418" bIns="4571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Candar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alibri"/>
                  <a:cs typeface="Calibri"/>
                </a:rPr>
                <a:t>Mazatzal Mountains</a:t>
              </a:r>
              <a:endParaRPr lang="en-US" sz="105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endParaRPr>
            </a:p>
          </p:txBody>
        </p:sp>
        <p:sp>
          <p:nvSpPr>
            <p:cNvPr id="21516" name="Text Box 7"/>
            <p:cNvSpPr txBox="1">
              <a:spLocks noChangeArrowheads="1"/>
            </p:cNvSpPr>
            <p:nvPr/>
          </p:nvSpPr>
          <p:spPr bwMode="auto">
            <a:xfrm>
              <a:off x="4623030" y="4191314"/>
              <a:ext cx="4403965" cy="338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8" tIns="45710" rIns="91418" bIns="45710">
              <a:spAutoFit/>
            </a:bodyPr>
            <a:lstStyle>
              <a:defPPr>
                <a:defRPr lang="en-US"/>
              </a:defPPr>
              <a:lvl1pPr algn="l">
                <a:defRPr sz="1400" b="1"/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algn="ctr"/>
              <a:r>
                <a:rPr lang="en-US" sz="1600"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alibri"/>
                  <a:cs typeface="Calibri"/>
                </a:rPr>
                <a:t>Fossil Creek, Verde Valley</a:t>
              </a:r>
              <a:endParaRPr lang="en-US" sz="1200" b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97996" y="6338811"/>
            <a:ext cx="7114172" cy="430887"/>
          </a:xfrm>
          <a:prstGeom prst="rect">
            <a:avLst/>
          </a:prstGeom>
          <a:blipFill dpi="0" rotWithShape="0">
            <a:blip r:embed="rId7"/>
            <a:srcRect/>
            <a:stretch>
              <a:fillRect l="-7669" t="-783476" r="-7669" b="-708124"/>
            </a:stretch>
          </a:blip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/>
            </a:lvl1pPr>
          </a:lstStyle>
          <a:p>
            <a:r>
              <a:rPr lang="en-US" b="1">
                <a:latin typeface="Calibri"/>
                <a:cs typeface="Calibri"/>
              </a:rPr>
              <a:t>Landscapes range from </a:t>
            </a:r>
            <a:r>
              <a:rPr lang="en-US" b="1">
                <a:solidFill>
                  <a:srgbClr val="800000"/>
                </a:solidFill>
                <a:latin typeface="Calibri"/>
                <a:cs typeface="Calibri"/>
              </a:rPr>
              <a:t>desert basins </a:t>
            </a:r>
            <a:r>
              <a:rPr lang="en-US" b="1">
                <a:latin typeface="Calibri"/>
                <a:cs typeface="Calibri"/>
              </a:rPr>
              <a:t>to </a:t>
            </a:r>
            <a:r>
              <a:rPr lang="en-US" b="1">
                <a:solidFill>
                  <a:srgbClr val="800000"/>
                </a:solidFill>
                <a:latin typeface="Calibri"/>
                <a:cs typeface="Calibri"/>
              </a:rPr>
              <a:t>rugged mounta</a:t>
            </a:r>
            <a:r>
              <a:rPr lang="en-US" b="1">
                <a:latin typeface="Calibri"/>
                <a:cs typeface="Calibri"/>
              </a:rPr>
              <a:t>ins.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7843" y="1616101"/>
            <a:ext cx="113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Four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sz="1600" b="1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Peaks</a:t>
            </a:r>
          </a:p>
        </p:txBody>
      </p:sp>
    </p:spTree>
    <p:extLst>
      <p:ext uri="{BB962C8B-B14F-4D97-AF65-F5344CB8AC3E}">
        <p14:creationId xmlns:p14="http://schemas.microsoft.com/office/powerpoint/2010/main" val="12901469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5 Ma Pliocene ColoPl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8370"/>
            <a:ext cx="5486400" cy="668126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7488" y="1002156"/>
            <a:ext cx="8691418" cy="2496942"/>
            <a:chOff x="217488" y="1002156"/>
            <a:chExt cx="8691418" cy="2496942"/>
          </a:xfrm>
        </p:grpSpPr>
        <p:sp>
          <p:nvSpPr>
            <p:cNvPr id="6" name="TextBox 5"/>
            <p:cNvSpPr txBox="1"/>
            <p:nvPr/>
          </p:nvSpPr>
          <p:spPr>
            <a:xfrm>
              <a:off x="1599045" y="2451593"/>
              <a:ext cx="5945909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Calibri"/>
                  <a:cs typeface="Calibri"/>
                </a:rPr>
                <a:t>Jungers (2012); figure adapted from Menges &amp; Pearthree (1989)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17488" y="1002156"/>
              <a:ext cx="8691418" cy="2496942"/>
              <a:chOff x="228600" y="2318328"/>
              <a:chExt cx="8691418" cy="2496942"/>
            </a:xfrm>
            <a:solidFill>
              <a:schemeClr val="bg1"/>
            </a:solidFill>
          </p:grpSpPr>
          <p:sp>
            <p:nvSpPr>
              <p:cNvPr id="4" name="TextBox 3"/>
              <p:cNvSpPr txBox="1"/>
              <p:nvPr/>
            </p:nvSpPr>
            <p:spPr>
              <a:xfrm>
                <a:off x="352371" y="3799607"/>
                <a:ext cx="1257927" cy="70788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latin typeface="Calibri"/>
                    <a:cs typeface="Calibri"/>
                  </a:rPr>
                  <a:t>12 million</a:t>
                </a:r>
              </a:p>
              <a:p>
                <a:r>
                  <a:rPr lang="en-US" sz="2000" b="1">
                    <a:latin typeface="Calibri"/>
                    <a:cs typeface="Calibri"/>
                  </a:rPr>
                  <a:t>years ago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7707752" y="3799607"/>
                <a:ext cx="1212266" cy="101566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latin typeface="Calibri"/>
                    <a:cs typeface="Calibri"/>
                  </a:rPr>
                  <a:t>Less than</a:t>
                </a:r>
              </a:p>
              <a:p>
                <a:r>
                  <a:rPr lang="en-US" sz="2000" b="1">
                    <a:latin typeface="Calibri"/>
                    <a:cs typeface="Calibri"/>
                  </a:rPr>
                  <a:t>8 million</a:t>
                </a:r>
              </a:p>
              <a:p>
                <a:r>
                  <a:rPr lang="en-US" sz="2000" b="1">
                    <a:latin typeface="Calibri"/>
                    <a:cs typeface="Calibri"/>
                  </a:rPr>
                  <a:t>years ago</a:t>
                </a:r>
              </a:p>
            </p:txBody>
          </p:sp>
          <p:pic>
            <p:nvPicPr>
              <p:cNvPr id="7" name="Picture 6" descr="drainageintegration_jungers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" y="2318328"/>
                <a:ext cx="8686800" cy="147268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11" name="TextBox 10"/>
          <p:cNvSpPr txBox="1"/>
          <p:nvPr/>
        </p:nvSpPr>
        <p:spPr>
          <a:xfrm>
            <a:off x="7324949" y="5745056"/>
            <a:ext cx="15178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>
                <a:latin typeface="Calibri"/>
                <a:cs typeface="Calibri"/>
              </a:rPr>
              <a:t>Colorado Plateau Geosystems—Blakey (2011)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1496970" y="3931975"/>
            <a:ext cx="13344919" cy="1760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>
                <a:latin typeface="Calibri"/>
                <a:cs typeface="Calibri"/>
              </a:rPr>
              <a:t>The </a:t>
            </a:r>
            <a:r>
              <a:rPr lang="en-US" sz="2400" b="1">
                <a:solidFill>
                  <a:srgbClr val="800000"/>
                </a:solidFill>
                <a:latin typeface="Calibri"/>
                <a:cs typeface="Calibri"/>
              </a:rPr>
              <a:t>Lower</a:t>
            </a:r>
          </a:p>
          <a:p>
            <a:pPr algn="r">
              <a:lnSpc>
                <a:spcPct val="90000"/>
              </a:lnSpc>
            </a:pPr>
            <a:r>
              <a:rPr lang="en-US" sz="2400" b="1">
                <a:solidFill>
                  <a:srgbClr val="800000"/>
                </a:solidFill>
                <a:latin typeface="Calibri"/>
                <a:cs typeface="Calibri"/>
              </a:rPr>
              <a:t>Colorado </a:t>
            </a:r>
            <a:r>
              <a:rPr lang="en-US" sz="2400">
                <a:latin typeface="Calibri"/>
                <a:cs typeface="Calibri"/>
              </a:rPr>
              <a:t>and</a:t>
            </a:r>
          </a:p>
          <a:p>
            <a:pPr algn="r">
              <a:lnSpc>
                <a:spcPct val="90000"/>
              </a:lnSpc>
            </a:pPr>
            <a:r>
              <a:rPr lang="en-US" sz="2400" b="1">
                <a:solidFill>
                  <a:srgbClr val="800000"/>
                </a:solidFill>
                <a:latin typeface="Calibri"/>
                <a:cs typeface="Calibri"/>
              </a:rPr>
              <a:t>Río Grande</a:t>
            </a:r>
          </a:p>
          <a:p>
            <a:pPr algn="r">
              <a:lnSpc>
                <a:spcPct val="90000"/>
              </a:lnSpc>
            </a:pPr>
            <a:r>
              <a:rPr lang="en-US" sz="2400">
                <a:latin typeface="Calibri"/>
                <a:cs typeface="Calibri"/>
              </a:rPr>
              <a:t>drainages</a:t>
            </a:r>
          </a:p>
          <a:p>
            <a:pPr algn="r">
              <a:lnSpc>
                <a:spcPct val="90000"/>
              </a:lnSpc>
            </a:pPr>
            <a:r>
              <a:rPr lang="en-US" sz="2400">
                <a:latin typeface="Calibri"/>
                <a:cs typeface="Calibri"/>
              </a:rPr>
              <a:t>developed.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2156"/>
          </a:xfrm>
          <a:solidFill>
            <a:srgbClr val="FFFFFF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Modern </a:t>
            </a:r>
            <a:r>
              <a:rPr lang="en-US">
                <a:solidFill>
                  <a:srgbClr val="0000FF"/>
                </a:solidFill>
              </a:rPr>
              <a:t>river systems </a:t>
            </a:r>
            <a:r>
              <a:rPr lang="en-US"/>
              <a:t>formed as erosion subdued the landscape.</a:t>
            </a:r>
          </a:p>
        </p:txBody>
      </p:sp>
    </p:spTree>
    <p:extLst>
      <p:ext uri="{BB962C8B-B14F-4D97-AF65-F5344CB8AC3E}">
        <p14:creationId xmlns:p14="http://schemas.microsoft.com/office/powerpoint/2010/main" val="29725043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2156"/>
          </a:xfrm>
          <a:solidFill>
            <a:srgbClr val="FFFFFF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Modern </a:t>
            </a:r>
            <a:r>
              <a:rPr lang="en-US">
                <a:solidFill>
                  <a:srgbClr val="0000FF"/>
                </a:solidFill>
              </a:rPr>
              <a:t>river systems </a:t>
            </a:r>
            <a:r>
              <a:rPr lang="en-US"/>
              <a:t>formed as erosion subdued the landscape.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287588" y="1100401"/>
            <a:ext cx="4572000" cy="5480656"/>
            <a:chOff x="4494822" y="1510663"/>
            <a:chExt cx="4572000" cy="5480656"/>
          </a:xfrm>
        </p:grpSpPr>
        <p:pic>
          <p:nvPicPr>
            <p:cNvPr id="16" name="Picture 2" descr="azriversmap"/>
            <p:cNvPicPr>
              <a:picLocks noChangeAspect="1" noChangeArrowheads="1"/>
            </p:cNvPicPr>
            <p:nvPr/>
          </p:nvPicPr>
          <p:blipFill>
            <a:blip r:embed="rId2">
              <a:lum bright="-4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822" y="1510663"/>
              <a:ext cx="4572000" cy="548065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8058776" y="4797275"/>
              <a:ext cx="5590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  <a:latin typeface="Calibri"/>
                  <a:cs typeface="Calibri"/>
                </a:rPr>
                <a:t>Gila</a:t>
              </a:r>
            </a:p>
          </p:txBody>
        </p:sp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7373595" y="4035255"/>
              <a:ext cx="5444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  <a:latin typeface="Calibri"/>
                  <a:cs typeface="Calibri"/>
                </a:rPr>
                <a:t>Salt</a:t>
              </a: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6404337" y="3305093"/>
              <a:ext cx="7617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  <a:latin typeface="Calibri"/>
                  <a:cs typeface="Calibri"/>
                </a:rPr>
                <a:t>Verde</a:t>
              </a:r>
            </a:p>
          </p:txBody>
        </p:sp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7467244" y="2930144"/>
              <a:ext cx="10556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  <a:latin typeface="Calibri"/>
                  <a:cs typeface="Calibri"/>
                </a:rPr>
                <a:t>Little</a:t>
              </a:r>
            </a:p>
            <a:p>
              <a:r>
                <a:rPr lang="en-US" sz="1800" b="1">
                  <a:solidFill>
                    <a:schemeClr val="bg1"/>
                  </a:solidFill>
                  <a:latin typeface="Calibri"/>
                  <a:cs typeface="Calibri"/>
                </a:rPr>
                <a:t>Colorado</a:t>
              </a:r>
            </a:p>
          </p:txBody>
        </p:sp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4530145" y="4092792"/>
              <a:ext cx="134604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Calibri"/>
                  <a:cs typeface="Calibri"/>
                </a:rPr>
                <a:t>Colorado</a:t>
              </a:r>
            </a:p>
          </p:txBody>
        </p:sp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>
              <a:off x="6202288" y="2312648"/>
              <a:ext cx="134604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Calibri"/>
                  <a:cs typeface="Calibri"/>
                </a:rPr>
                <a:t>Colorado</a:t>
              </a:r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7729474" y="1677786"/>
              <a:ext cx="10218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  <a:latin typeface="Calibri"/>
                  <a:cs typeface="Calibri"/>
                </a:rPr>
                <a:t>San Juan</a:t>
              </a:r>
            </a:p>
          </p:txBody>
        </p:sp>
        <p:sp>
          <p:nvSpPr>
            <p:cNvPr id="24" name="Text Box 11"/>
            <p:cNvSpPr txBox="1">
              <a:spLocks noChangeArrowheads="1"/>
            </p:cNvSpPr>
            <p:nvPr/>
          </p:nvSpPr>
          <p:spPr bwMode="auto">
            <a:xfrm>
              <a:off x="5792699" y="1717872"/>
              <a:ext cx="6999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Calibri"/>
                  <a:cs typeface="Calibri"/>
                </a:rPr>
                <a:t>Virgin</a:t>
              </a:r>
            </a:p>
          </p:txBody>
        </p:sp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6412085" y="4047204"/>
              <a:ext cx="63050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Calibri"/>
                  <a:cs typeface="Calibri"/>
                </a:rPr>
                <a:t>Agua</a:t>
              </a:r>
            </a:p>
            <a:p>
              <a:pPr algn="ctr"/>
              <a:r>
                <a:rPr lang="en-US" sz="1600" b="1">
                  <a:solidFill>
                    <a:schemeClr val="bg1"/>
                  </a:solidFill>
                  <a:latin typeface="Calibri"/>
                  <a:cs typeface="Calibri"/>
                </a:rPr>
                <a:t>Fria</a:t>
              </a:r>
            </a:p>
          </p:txBody>
        </p:sp>
        <p:sp>
          <p:nvSpPr>
            <p:cNvPr id="26" name="Text Box 13"/>
            <p:cNvSpPr txBox="1">
              <a:spLocks noChangeArrowheads="1"/>
            </p:cNvSpPr>
            <p:nvPr/>
          </p:nvSpPr>
          <p:spPr bwMode="auto">
            <a:xfrm>
              <a:off x="5320795" y="3433078"/>
              <a:ext cx="922248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Calibri"/>
                  <a:cs typeface="Calibri"/>
                </a:rPr>
                <a:t>Bill</a:t>
              </a:r>
            </a:p>
            <a:p>
              <a:pPr algn="ctr"/>
              <a:r>
                <a:rPr lang="en-US" sz="1600" b="1">
                  <a:solidFill>
                    <a:schemeClr val="bg1"/>
                  </a:solidFill>
                  <a:latin typeface="Calibri"/>
                  <a:cs typeface="Calibri"/>
                </a:rPr>
                <a:t>Williams</a:t>
              </a:r>
            </a:p>
          </p:txBody>
        </p:sp>
        <p:sp>
          <p:nvSpPr>
            <p:cNvPr id="27" name="Text Box 14"/>
            <p:cNvSpPr txBox="1">
              <a:spLocks noChangeArrowheads="1"/>
            </p:cNvSpPr>
            <p:nvPr/>
          </p:nvSpPr>
          <p:spPr bwMode="auto">
            <a:xfrm>
              <a:off x="5862415" y="4212925"/>
              <a:ext cx="6893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Calibri"/>
                  <a:cs typeface="Calibri"/>
                </a:rPr>
                <a:t>Hassa-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  <a:latin typeface="Calibri"/>
                  <a:cs typeface="Calibri"/>
                </a:rPr>
                <a:t>yampa</a:t>
              </a:r>
            </a:p>
          </p:txBody>
        </p:sp>
        <p:sp>
          <p:nvSpPr>
            <p:cNvPr id="28" name="Text Box 15"/>
            <p:cNvSpPr txBox="1">
              <a:spLocks noChangeArrowheads="1"/>
            </p:cNvSpPr>
            <p:nvPr/>
          </p:nvSpPr>
          <p:spPr bwMode="auto">
            <a:xfrm>
              <a:off x="5644288" y="4841302"/>
              <a:ext cx="5590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  <a:latin typeface="Calibri"/>
                  <a:cs typeface="Calibri"/>
                </a:rPr>
                <a:t>Gila</a:t>
              </a:r>
            </a:p>
          </p:txBody>
        </p:sp>
        <p:sp>
          <p:nvSpPr>
            <p:cNvPr id="29" name="Text Box 12"/>
            <p:cNvSpPr txBox="1">
              <a:spLocks noChangeArrowheads="1"/>
            </p:cNvSpPr>
            <p:nvPr/>
          </p:nvSpPr>
          <p:spPr bwMode="auto">
            <a:xfrm>
              <a:off x="7303324" y="5203000"/>
              <a:ext cx="71045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Calibri"/>
                  <a:cs typeface="Calibri"/>
                </a:rPr>
                <a:t>San</a:t>
              </a:r>
            </a:p>
            <a:p>
              <a:pPr algn="ctr"/>
              <a:r>
                <a:rPr lang="en-US" sz="1600" b="1">
                  <a:solidFill>
                    <a:schemeClr val="bg1"/>
                  </a:solidFill>
                  <a:latin typeface="Calibri"/>
                  <a:cs typeface="Calibri"/>
                </a:rPr>
                <a:t>Pedro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48161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2" descr="EA 21"/>
          <p:cNvPicPr>
            <a:picLocks noChangeAspect="1" noChangeArrowheads="1"/>
          </p:cNvPicPr>
          <p:nvPr/>
        </p:nvPicPr>
        <p:blipFill>
          <a:blip r:embed="rId2">
            <a:lum bright="-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673130"/>
            <a:ext cx="8696325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5614988" y="6569105"/>
            <a:ext cx="29622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50000"/>
              </a:spcBef>
              <a:defRPr/>
            </a:pPr>
            <a:r>
              <a:rPr lang="en-US" b="1">
                <a:latin typeface="Calibri"/>
                <a:cs typeface="Calibri"/>
              </a:rPr>
              <a:t>Marshak (2001), Earth: </a:t>
            </a:r>
            <a:r>
              <a:rPr lang="en-US" b="1" i="1">
                <a:latin typeface="Calibri"/>
                <a:cs typeface="Calibri"/>
              </a:rPr>
              <a:t>Portrait of a Planet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19845"/>
            <a:ext cx="9144000" cy="91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800000"/>
                </a:solidFill>
              </a:rPr>
              <a:t>Erosion</a:t>
            </a:r>
            <a:r>
              <a:rPr lang="en-US"/>
              <a:t> largely shapes modern Southwest landscapes.</a:t>
            </a:r>
          </a:p>
        </p:txBody>
      </p:sp>
    </p:spTree>
    <p:extLst>
      <p:ext uri="{BB962C8B-B14F-4D97-AF65-F5344CB8AC3E}">
        <p14:creationId xmlns:p14="http://schemas.microsoft.com/office/powerpoint/2010/main" val="40367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Zoom Out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4" y="1247973"/>
            <a:ext cx="4572000" cy="510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9728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ES">
                <a:solidFill>
                  <a:schemeClr val="tx1"/>
                </a:solidFill>
              </a:rPr>
              <a:t>But o</a:t>
            </a:r>
            <a:r>
              <a:rPr lang="es-ES">
                <a:solidFill>
                  <a:schemeClr val="tx1"/>
                </a:solidFill>
              </a:rPr>
              <a:t>ccasional </a:t>
            </a:r>
            <a:r>
              <a:rPr lang="es-ES">
                <a:solidFill>
                  <a:srgbClr val="800000"/>
                </a:solidFill>
              </a:rPr>
              <a:t>earthquakes</a:t>
            </a:r>
            <a:r>
              <a:rPr lang="es-ES">
                <a:solidFill>
                  <a:schemeClr val="tx1"/>
                </a:solidFill>
              </a:rPr>
              <a:t> show us that the Southwest is still tectonically active.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1644" y="6331683"/>
            <a:ext cx="1663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U.S. Geological Survey</a:t>
            </a:r>
          </a:p>
        </p:txBody>
      </p:sp>
      <p:pic>
        <p:nvPicPr>
          <p:cNvPr id="7" name="Picture 6" descr="Duncan dyfi intensity 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47490"/>
            <a:ext cx="4572000" cy="51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156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Z Oblique from S crop_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3272"/>
            <a:ext cx="9144000" cy="5824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043"/>
            <a:ext cx="9144000" cy="1097280"/>
          </a:xfrm>
          <a:solidFill>
            <a:srgbClr val="FFFFFF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>
                <a:solidFill>
                  <a:schemeClr val="tx1"/>
                </a:solidFill>
              </a:rPr>
              <a:t>Our modern landscape is the result of millions of years of geologic change.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8874" y="6590687"/>
            <a:ext cx="1045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Google Earth</a:t>
            </a:r>
          </a:p>
        </p:txBody>
      </p:sp>
    </p:spTree>
    <p:extLst>
      <p:ext uri="{BB962C8B-B14F-4D97-AF65-F5344CB8AC3E}">
        <p14:creationId xmlns:p14="http://schemas.microsoft.com/office/powerpoint/2010/main" val="39810781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Z Oblique from S crop_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3272"/>
            <a:ext cx="9144000" cy="5824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043"/>
            <a:ext cx="9144000" cy="1026230"/>
          </a:xfrm>
          <a:solidFill>
            <a:schemeClr val="tx1"/>
          </a:solidFill>
        </p:spPr>
        <p:txBody>
          <a:bodyPr/>
          <a:lstStyle/>
          <a:p>
            <a:r>
              <a:rPr lang="en-US" sz="4000" i="1" spc="100">
                <a:solidFill>
                  <a:srgbClr val="FFCC00"/>
                </a:solidFill>
                <a:effectLst>
                  <a:glow rad="101600">
                    <a:srgbClr val="800000">
                      <a:alpha val="75000"/>
                    </a:srgbClr>
                  </a:glow>
                </a:effectLst>
                <a:ea typeface="+mn-ea"/>
              </a:rPr>
              <a:t>Thank you!  ¡Gracias!  Ahéhee!</a:t>
            </a:r>
            <a:endParaRPr lang="en-US" sz="5400" i="1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4830" y="4846246"/>
            <a:ext cx="6400800" cy="122210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 spc="100">
                <a:solidFill>
                  <a:srgbClr val="FFCC00"/>
                </a:solidFill>
                <a:effectLst>
                  <a:glow rad="101600">
                    <a:srgbClr val="800000">
                      <a:alpha val="75000"/>
                    </a:srgbClr>
                  </a:glow>
                </a:effectLst>
              </a:rPr>
              <a:t>semken.asu.edu</a:t>
            </a:r>
          </a:p>
          <a:p>
            <a:pPr>
              <a:lnSpc>
                <a:spcPct val="80000"/>
              </a:lnSpc>
            </a:pPr>
            <a:r>
              <a:rPr lang="en-US" sz="3600" spc="100">
                <a:solidFill>
                  <a:srgbClr val="FFCC00"/>
                </a:solidFill>
                <a:effectLst>
                  <a:glow rad="101600">
                    <a:srgbClr val="800000">
                      <a:alpha val="75000"/>
                    </a:srgbClr>
                  </a:glow>
                </a:effectLst>
              </a:rPr>
              <a:t>earthscope.org</a:t>
            </a:r>
            <a:endParaRPr lang="en-US" sz="3600" spc="100">
              <a:solidFill>
                <a:srgbClr val="FFCC00"/>
              </a:solidFill>
              <a:effectLst>
                <a:glow rad="101600">
                  <a:srgbClr val="800000">
                    <a:alpha val="75000"/>
                  </a:srgb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8874" y="6590687"/>
            <a:ext cx="1045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Google Earth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07487" y="6038892"/>
            <a:ext cx="4329026" cy="731520"/>
            <a:chOff x="3206750" y="6038892"/>
            <a:chExt cx="4329026" cy="731520"/>
          </a:xfrm>
        </p:grpSpPr>
        <p:pic>
          <p:nvPicPr>
            <p:cNvPr id="8" name="Picture 7" descr="SESE_mg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6750" y="6087788"/>
              <a:ext cx="2743200" cy="633728"/>
            </a:xfrm>
            <a:prstGeom prst="rect">
              <a:avLst/>
            </a:prstGeom>
            <a:ln w="38100" cmpd="sng">
              <a:solidFill>
                <a:schemeClr val="bg1"/>
              </a:solidFill>
            </a:ln>
          </p:spPr>
        </p:pic>
        <p:pic>
          <p:nvPicPr>
            <p:cNvPr id="9" name="Picture 8" descr="EarthScope_poslog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7967" y="6038892"/>
              <a:ext cx="1397809" cy="731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14908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800000"/>
                </a:solidFill>
              </a:rPr>
              <a:t>Landscapes</a:t>
            </a:r>
            <a:r>
              <a:rPr lang="en-US"/>
              <a:t> also record Earth history, </a:t>
            </a:r>
            <a:br>
              <a:rPr lang="en-US"/>
            </a:br>
            <a:r>
              <a:rPr lang="en-US"/>
              <a:t>at a different scale.</a:t>
            </a:r>
          </a:p>
        </p:txBody>
      </p:sp>
      <p:pic>
        <p:nvPicPr>
          <p:cNvPr id="3" name="Picture 2" descr="0101-0601canyondechelly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saturation sat="105000"/>
                    </a14:imgEffect>
                    <a14:imgEffect>
                      <a14:brightnessContrast bright="-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8" y="914400"/>
            <a:ext cx="8783645" cy="5943600"/>
          </a:xfrm>
          <a:prstGeom prst="rect">
            <a:avLst/>
          </a:prstGeom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95860" y="1326586"/>
            <a:ext cx="6045395" cy="70788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en-US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2000" b="1">
                <a:solidFill>
                  <a:srgbClr val="FFFF00"/>
                </a:solidFill>
                <a:latin typeface="Calibri"/>
                <a:cs typeface="Calibri"/>
              </a:rPr>
              <a:t>landscape</a:t>
            </a:r>
            <a:r>
              <a:rPr lang="en-US" sz="2000">
                <a:solidFill>
                  <a:schemeClr val="bg1"/>
                </a:solidFill>
                <a:latin typeface="Calibri"/>
                <a:cs typeface="Calibri"/>
              </a:rPr>
              <a:t> consists of all features of a land surface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Calibri"/>
                <a:cs typeface="Calibri"/>
              </a:rPr>
              <a:t>that can be seen in a single view.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383314" y="6088559"/>
            <a:ext cx="4573082" cy="70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en-US" sz="1600" b="1" i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Ts</a:t>
            </a:r>
            <a:r>
              <a:rPr lang="en-US" altLang="ja-JP" sz="1600" b="1" i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éyi’</a:t>
            </a:r>
            <a:r>
              <a:rPr lang="en-US" altLang="ja-JP" sz="1600" b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altLang="ja-JP" sz="16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(Diné: ‘Rock, Within It’): Canyon de Chelly National Monument, Navajo Nation, Arizona     </a:t>
            </a:r>
          </a:p>
          <a:p>
            <a:pPr algn="r">
              <a:lnSpc>
                <a:spcPct val="90000"/>
              </a:lnSpc>
            </a:pPr>
            <a:r>
              <a:rPr lang="en-US" altLang="ja-JP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(S. Semken photo) </a:t>
            </a:r>
            <a:endParaRPr lang="en-US" sz="1400" b="1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974039" y="1942811"/>
            <a:ext cx="2997214" cy="70788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000">
                <a:solidFill>
                  <a:schemeClr val="bg1"/>
                </a:solidFill>
                <a:latin typeface="Calibri"/>
                <a:cs typeface="Calibri"/>
              </a:rPr>
              <a:t>Cliffs of </a:t>
            </a:r>
            <a:r>
              <a:rPr lang="en-US" sz="2000" b="1">
                <a:solidFill>
                  <a:schemeClr val="bg1"/>
                </a:solidFill>
                <a:latin typeface="Calibri"/>
                <a:cs typeface="Calibri"/>
              </a:rPr>
              <a:t>sandstone</a:t>
            </a:r>
            <a:r>
              <a:rPr lang="en-US" sz="2000">
                <a:solidFill>
                  <a:schemeClr val="bg1"/>
                </a:solidFill>
                <a:latin typeface="Calibri"/>
                <a:cs typeface="Calibri"/>
              </a:rPr>
              <a:t> formed from ancient desert dunes</a:t>
            </a:r>
            <a:endParaRPr lang="en-US"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636700" y="3033907"/>
            <a:ext cx="2997214" cy="10156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000" b="1">
                <a:solidFill>
                  <a:schemeClr val="bg1"/>
                </a:solidFill>
                <a:latin typeface="Calibri"/>
                <a:cs typeface="Calibri"/>
              </a:rPr>
              <a:t>Entrenched meanders</a:t>
            </a:r>
          </a:p>
          <a:p>
            <a:pPr algn="l">
              <a:defRPr/>
            </a:pPr>
            <a:r>
              <a:rPr lang="en-US" sz="2000">
                <a:solidFill>
                  <a:schemeClr val="bg1"/>
                </a:solidFill>
                <a:latin typeface="Calibri"/>
                <a:cs typeface="Calibri"/>
              </a:rPr>
              <a:t>formed in a recent</a:t>
            </a:r>
          </a:p>
          <a:p>
            <a:pPr algn="l">
              <a:defRPr/>
            </a:pPr>
            <a:r>
              <a:rPr lang="en-US" sz="2000">
                <a:solidFill>
                  <a:schemeClr val="bg1"/>
                </a:solidFill>
                <a:latin typeface="Calibri"/>
                <a:cs typeface="Calibri"/>
              </a:rPr>
              <a:t>interval of regional uplift</a:t>
            </a:r>
            <a:endParaRPr lang="en-US"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233606" y="4875959"/>
            <a:ext cx="2997214" cy="10156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000" b="1">
                <a:solidFill>
                  <a:schemeClr val="bg1"/>
                </a:solidFill>
                <a:latin typeface="Calibri"/>
                <a:cs typeface="Calibri"/>
              </a:rPr>
              <a:t>Long-term v</a:t>
            </a:r>
            <a:r>
              <a:rPr lang="en-US" sz="2000" b="1">
                <a:solidFill>
                  <a:schemeClr val="bg1"/>
                </a:solidFill>
                <a:latin typeface="Calibri"/>
                <a:cs typeface="Calibri"/>
              </a:rPr>
              <a:t>ariations in streamflow</a:t>
            </a:r>
            <a:endParaRPr lang="en-US"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l">
              <a:defRPr/>
            </a:pPr>
            <a:r>
              <a:rPr lang="en-US" sz="2000">
                <a:solidFill>
                  <a:schemeClr val="bg1"/>
                </a:solidFill>
                <a:latin typeface="Calibri"/>
                <a:cs typeface="Calibri"/>
              </a:rPr>
              <a:t>reflect climatic changes</a:t>
            </a:r>
            <a:endParaRPr lang="en-US" sz="20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37467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4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58093" y="1652613"/>
            <a:ext cx="6627813" cy="4967289"/>
            <a:chOff x="1260475" y="691861"/>
            <a:chExt cx="6627813" cy="4967289"/>
          </a:xfrm>
        </p:grpSpPr>
        <p:pic>
          <p:nvPicPr>
            <p:cNvPr id="932877" name="Picture 13" descr="02_0401cordillerarelief_usgs_prov"/>
            <p:cNvPicPr>
              <a:picLocks noChangeAspect="1" noChangeArrowheads="1"/>
            </p:cNvPicPr>
            <p:nvPr/>
          </p:nvPicPr>
          <p:blipFill>
            <a:blip r:embed="rId3">
              <a:lum bright="-6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475" y="691861"/>
              <a:ext cx="6627813" cy="496728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32878" name="Text Box 14"/>
            <p:cNvSpPr txBox="1">
              <a:spLocks noChangeArrowheads="1"/>
            </p:cNvSpPr>
            <p:nvPr/>
          </p:nvSpPr>
          <p:spPr bwMode="auto">
            <a:xfrm>
              <a:off x="7088800" y="2846102"/>
              <a:ext cx="770914" cy="6463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800" b="1">
                  <a:solidFill>
                    <a:schemeClr val="bg1"/>
                  </a:solidFill>
                </a:rPr>
                <a:t>Great</a:t>
              </a:r>
            </a:p>
            <a:p>
              <a:pPr algn="r">
                <a:defRPr/>
              </a:pPr>
              <a:r>
                <a:rPr lang="en-US" sz="1800" b="1">
                  <a:solidFill>
                    <a:schemeClr val="bg1"/>
                  </a:solidFill>
                </a:rPr>
                <a:t>Plains</a:t>
              </a:r>
            </a:p>
          </p:txBody>
        </p:sp>
        <p:sp>
          <p:nvSpPr>
            <p:cNvPr id="932880" name="Text Box 16"/>
            <p:cNvSpPr txBox="1">
              <a:spLocks noChangeArrowheads="1"/>
            </p:cNvSpPr>
            <p:nvPr/>
          </p:nvSpPr>
          <p:spPr bwMode="auto">
            <a:xfrm>
              <a:off x="3956940" y="2146013"/>
              <a:ext cx="1388872" cy="8309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Colorado</a:t>
              </a:r>
            </a:p>
            <a:p>
              <a:pPr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Plateau</a:t>
              </a:r>
            </a:p>
          </p:txBody>
        </p:sp>
        <p:sp>
          <p:nvSpPr>
            <p:cNvPr id="932881" name="Text Box 17"/>
            <p:cNvSpPr txBox="1">
              <a:spLocks noChangeArrowheads="1"/>
            </p:cNvSpPr>
            <p:nvPr/>
          </p:nvSpPr>
          <p:spPr bwMode="auto">
            <a:xfrm>
              <a:off x="5060091" y="822036"/>
              <a:ext cx="1360619" cy="10156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Southern</a:t>
              </a:r>
            </a:p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Rocky</a:t>
              </a:r>
            </a:p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Mountains</a:t>
              </a:r>
            </a:p>
          </p:txBody>
        </p:sp>
        <p:sp>
          <p:nvSpPr>
            <p:cNvPr id="932882" name="Text Box 18"/>
            <p:cNvSpPr txBox="1">
              <a:spLocks noChangeArrowheads="1"/>
            </p:cNvSpPr>
            <p:nvPr/>
          </p:nvSpPr>
          <p:spPr bwMode="auto">
            <a:xfrm rot="1975074">
              <a:off x="3029482" y="3088960"/>
              <a:ext cx="1891238" cy="400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Transition Zone</a:t>
              </a:r>
            </a:p>
          </p:txBody>
        </p:sp>
        <p:sp>
          <p:nvSpPr>
            <p:cNvPr id="932883" name="Text Box 19"/>
            <p:cNvSpPr txBox="1">
              <a:spLocks noChangeArrowheads="1"/>
            </p:cNvSpPr>
            <p:nvPr/>
          </p:nvSpPr>
          <p:spPr bwMode="auto">
            <a:xfrm rot="16710227">
              <a:off x="5024801" y="2750336"/>
              <a:ext cx="1851889" cy="3693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chemeClr val="bg1">
                      <a:lumMod val="85000"/>
                    </a:schemeClr>
                  </a:solidFill>
                </a:rPr>
                <a:t>(R</a:t>
              </a:r>
              <a:r>
                <a:rPr lang="en-US" altLang="ja-JP" sz="1800" b="1">
                  <a:solidFill>
                    <a:schemeClr val="bg1">
                      <a:lumMod val="85000"/>
                    </a:schemeClr>
                  </a:solidFill>
                </a:rPr>
                <a:t>ío Grande Rift)</a:t>
              </a:r>
              <a:endParaRPr lang="en-US" sz="18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32890" name="Text Box 26"/>
            <p:cNvSpPr txBox="1">
              <a:spLocks noChangeArrowheads="1"/>
            </p:cNvSpPr>
            <p:nvPr/>
          </p:nvSpPr>
          <p:spPr bwMode="auto">
            <a:xfrm>
              <a:off x="6161813" y="5059504"/>
              <a:ext cx="1697901" cy="5847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600" b="1">
                  <a:solidFill>
                    <a:schemeClr val="bg1"/>
                  </a:solidFill>
                </a:rPr>
                <a:t>Boundaries </a:t>
              </a:r>
            </a:p>
            <a:p>
              <a:pPr algn="r">
                <a:defRPr/>
              </a:pPr>
              <a:r>
                <a:rPr lang="en-US" sz="1600" b="1">
                  <a:solidFill>
                    <a:schemeClr val="bg1"/>
                  </a:solidFill>
                </a:rPr>
                <a:t>are approximate.</a:t>
              </a:r>
              <a:endParaRPr lang="en-US" sz="1600"/>
            </a:p>
          </p:txBody>
        </p:sp>
        <p:sp>
          <p:nvSpPr>
            <p:cNvPr id="932896" name="Text Box 32"/>
            <p:cNvSpPr txBox="1">
              <a:spLocks noChangeArrowheads="1"/>
            </p:cNvSpPr>
            <p:nvPr/>
          </p:nvSpPr>
          <p:spPr bwMode="auto">
            <a:xfrm>
              <a:off x="3253261" y="3768441"/>
              <a:ext cx="1018227" cy="1200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Basin </a:t>
              </a:r>
            </a:p>
            <a:p>
              <a:pPr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and</a:t>
              </a:r>
            </a:p>
            <a:p>
              <a:pPr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Range</a:t>
              </a:r>
            </a:p>
          </p:txBody>
        </p:sp>
        <p:sp>
          <p:nvSpPr>
            <p:cNvPr id="932897" name="Text Box 33"/>
            <p:cNvSpPr txBox="1">
              <a:spLocks noChangeArrowheads="1"/>
            </p:cNvSpPr>
            <p:nvPr/>
          </p:nvSpPr>
          <p:spPr bwMode="auto">
            <a:xfrm>
              <a:off x="1383431" y="733136"/>
              <a:ext cx="2486177" cy="338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chemeClr val="bg1"/>
                  </a:solidFill>
                </a:rPr>
                <a:t>Northern Basin and Range</a:t>
              </a: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1285875" y="5262903"/>
              <a:ext cx="1237338" cy="338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0000">
                      <a:alpha val="25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BCB2C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600" b="1">
                  <a:solidFill>
                    <a:schemeClr val="bg1"/>
                  </a:solidFill>
                </a:rPr>
                <a:t>USGS (2010)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6817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The complex topography (diverse landscapes)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of the Southwest offers evidence of a long and tortuous geologic history.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889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01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/>
              <a:t>This is the topography of Arizona</a:t>
            </a:r>
            <a:br>
              <a:rPr lang="en-US" sz="4000"/>
            </a:br>
            <a:r>
              <a:rPr lang="en-US" sz="4000"/>
              <a:t>shown schematically in cross-section.</a:t>
            </a:r>
          </a:p>
        </p:txBody>
      </p:sp>
      <p:pic>
        <p:nvPicPr>
          <p:cNvPr id="3" name="Picture 2" descr="Complex Topography_Marsha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0" y="1329547"/>
            <a:ext cx="814308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222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mplex Topography Crop_Marsha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39" y="807018"/>
            <a:ext cx="7315200" cy="285292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45915" y="3908832"/>
            <a:ext cx="8229600" cy="2742367"/>
            <a:chOff x="445915" y="2146300"/>
            <a:chExt cx="8229600" cy="2742367"/>
          </a:xfrm>
        </p:grpSpPr>
        <p:grpSp>
          <p:nvGrpSpPr>
            <p:cNvPr id="3" name="Group 2"/>
            <p:cNvGrpSpPr/>
            <p:nvPr/>
          </p:nvGrpSpPr>
          <p:grpSpPr>
            <a:xfrm>
              <a:off x="445915" y="2146300"/>
              <a:ext cx="8229600" cy="2742367"/>
              <a:chOff x="445915" y="2146300"/>
              <a:chExt cx="8229600" cy="2742367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470890" y="4580890"/>
                <a:ext cx="22046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b="1">
                    <a:latin typeface="Calibri"/>
                    <a:cs typeface="Calibri"/>
                  </a:rPr>
                  <a:t>Trail of Time Project (2010)</a:t>
                </a: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445915" y="2146300"/>
                <a:ext cx="8229600" cy="2434590"/>
                <a:chOff x="445915" y="2146300"/>
                <a:chExt cx="8229600" cy="2434590"/>
              </a:xfrm>
            </p:grpSpPr>
            <p:pic>
              <p:nvPicPr>
                <p:cNvPr id="8" name="Picture 7" descr="0402-0201unconformityXtoYZ_tot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5915" y="2146300"/>
                  <a:ext cx="8229600" cy="2434590"/>
                </a:xfrm>
                <a:prstGeom prst="rect">
                  <a:avLst/>
                </a:prstGeom>
              </p:spPr>
            </p:pic>
            <p:sp>
              <p:nvSpPr>
                <p:cNvPr id="2" name="TextBox 1"/>
                <p:cNvSpPr txBox="1"/>
                <p:nvPr/>
              </p:nvSpPr>
              <p:spPr>
                <a:xfrm>
                  <a:off x="1286734" y="2514600"/>
                  <a:ext cx="162095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srgbClr val="000000">
                            <a:alpha val="43000"/>
                          </a:srgbClr>
                        </a:outerShdw>
                      </a:effectLst>
                      <a:latin typeface="Avenir Medium"/>
                      <a:cs typeface="Avenir Medium"/>
                    </a:rPr>
                    <a:t>Vishnu Mountains</a:t>
                  </a:r>
                </a:p>
              </p:txBody>
            </p:sp>
          </p:grpSp>
        </p:grpSp>
        <p:cxnSp>
          <p:nvCxnSpPr>
            <p:cNvPr id="7" name="Straight Connector 6"/>
            <p:cNvCxnSpPr/>
            <p:nvPr/>
          </p:nvCxnSpPr>
          <p:spPr bwMode="auto">
            <a:xfrm flipV="1">
              <a:off x="4178300" y="3149600"/>
              <a:ext cx="1077913" cy="4445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4184650" y="4561840"/>
              <a:ext cx="107791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4480"/>
          </a:xfrm>
          <a:solidFill>
            <a:srgbClr val="FFFFFF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The modern landscapes of the Southwest overly deeply buried </a:t>
            </a:r>
            <a:r>
              <a:rPr lang="en-US">
                <a:solidFill>
                  <a:srgbClr val="800000"/>
                </a:solidFill>
              </a:rPr>
              <a:t>basement</a:t>
            </a:r>
            <a:r>
              <a:rPr lang="en-US"/>
              <a:t> rocks: between</a:t>
            </a:r>
            <a:br>
              <a:rPr lang="en-US"/>
            </a:br>
            <a:r>
              <a:rPr lang="en-US">
                <a:solidFill>
                  <a:srgbClr val="800000"/>
                </a:solidFill>
              </a:rPr>
              <a:t>2 billion and 1 billion years old</a:t>
            </a:r>
            <a:r>
              <a:rPr lang="en-US"/>
              <a:t>.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3988167" y="3091849"/>
            <a:ext cx="931759" cy="143613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53259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4480"/>
          </a:xfrm>
          <a:solidFill>
            <a:srgbClr val="FFFFFF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The modern landscapes of the Southwest overly deeply buried </a:t>
            </a:r>
            <a:r>
              <a:rPr lang="en-US">
                <a:solidFill>
                  <a:srgbClr val="800000"/>
                </a:solidFill>
              </a:rPr>
              <a:t>basement</a:t>
            </a:r>
            <a:r>
              <a:rPr lang="en-US"/>
              <a:t> rocks: between</a:t>
            </a:r>
            <a:br>
              <a:rPr lang="en-US"/>
            </a:br>
            <a:r>
              <a:rPr lang="en-US">
                <a:solidFill>
                  <a:srgbClr val="800000"/>
                </a:solidFill>
              </a:rPr>
              <a:t>2 billion and 1 billion years old</a:t>
            </a:r>
            <a:r>
              <a:rPr lang="en-US"/>
              <a:t>.</a:t>
            </a:r>
          </a:p>
        </p:txBody>
      </p:sp>
      <p:pic>
        <p:nvPicPr>
          <p:cNvPr id="4" name="Picture 3" descr="0301-0202greatuncon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72" y="1557127"/>
            <a:ext cx="7035432" cy="5276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4395" y="6405214"/>
            <a:ext cx="3718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The Great Unconformity in Grand Canyon</a:t>
            </a:r>
          </a:p>
        </p:txBody>
      </p:sp>
    </p:spTree>
    <p:extLst>
      <p:ext uri="{BB962C8B-B14F-4D97-AF65-F5344CB8AC3E}">
        <p14:creationId xmlns:p14="http://schemas.microsoft.com/office/powerpoint/2010/main" val="18524424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esas01_SenseS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as01_SenseSw">
      <a:majorFont>
        <a:latin typeface="Candara"/>
        <a:ea typeface="ＭＳ Ｐゴシック"/>
        <a:cs typeface="ＭＳ Ｐゴシック"/>
      </a:majorFont>
      <a:minorFont>
        <a:latin typeface="Candar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andar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andar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esas01_SenseS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s01_SenseS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s01_SenseS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s01_SenseS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s01_SenseS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s01_SenseS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as01_SenseS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as01_SenseS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as01_SenseS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as01_SenseS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as01_SenseS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as01_SenseS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2283</TotalTime>
  <Words>2174</Words>
  <Application>Microsoft Macintosh PowerPoint</Application>
  <PresentationFormat>On-screen Show (4:3)</PresentationFormat>
  <Paragraphs>408</Paragraphs>
  <Slides>46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Default Theme</vt:lpstr>
      <vt:lpstr>The geology of the Southwest</vt:lpstr>
      <vt:lpstr>The Earth is a dynamic system,  constantly in flux inside and out.</vt:lpstr>
      <vt:lpstr>Native peoples of the Southwest have long understood that Earth is a system.</vt:lpstr>
      <vt:lpstr>Rocks record the history of Earth.</vt:lpstr>
      <vt:lpstr>Landscapes also record Earth history,  at a different scale.</vt:lpstr>
      <vt:lpstr>The complex topography (diverse landscapes) of the Southwest offers evidence of a long and tortuous geologic history.</vt:lpstr>
      <vt:lpstr>This is the topography of Arizona shown schematically in cross-section.</vt:lpstr>
      <vt:lpstr>The modern landscapes of the Southwest overly deeply buried basement rocks: between 2 billion and 1 billion years old.</vt:lpstr>
      <vt:lpstr>The modern landscapes of the Southwest overly deeply buried basement rocks: between 2 billion and 1 billion years old.</vt:lpstr>
      <vt:lpstr>PowerPoint Presentation</vt:lpstr>
      <vt:lpstr>The Colorado Plateau is built on a thick stack of layered rocks.</vt:lpstr>
      <vt:lpstr>The Colorado Plateau is built on a  thick stack of layered rocks.</vt:lpstr>
      <vt:lpstr>The Colorado Plateau is built on a thick stack of layered rocks.</vt:lpstr>
      <vt:lpstr>Fossils in the rock layers show that some were formed beneath the sea and others on land.</vt:lpstr>
      <vt:lpstr>From about 500 to 270 million years ago, the ancient Southwest was low-lying and was periodically flooded by the sea. </vt:lpstr>
      <vt:lpstr>The seas deposited thick layers of lime, mud, and sand—also fossils—on the  low-lying continent.</vt:lpstr>
      <vt:lpstr>These layers were buried, compressed, and cemented to form great beds of sedimentary rock.</vt:lpstr>
      <vt:lpstr>From about 270 to 100 million years ago, mountains blocked the sea, and sand and gravel beds were deposited on land.</vt:lpstr>
      <vt:lpstr>PowerPoint Presentation</vt:lpstr>
      <vt:lpstr>Some of the time, great deserts covered the ancient Southwest, and thick beds of windblown sand were deposited.</vt:lpstr>
      <vt:lpstr>PowerPoint Presentation</vt:lpstr>
      <vt:lpstr>From about 100 to 75 million years ago, seas covered the region again, this time encroaching from the east.</vt:lpstr>
      <vt:lpstr>PowerPoint Presentation</vt:lpstr>
      <vt:lpstr>How did the Colorado Plateau rise from sea level to its current high elevation?</vt:lpstr>
      <vt:lpstr>From about 80 to 35 million years ago, the continent overrode the ocean floor, and the future Southwest was heaved high.</vt:lpstr>
      <vt:lpstr>The entire future Southwest region was high in elevation and very rugged during this interval of geologic time.</vt:lpstr>
      <vt:lpstr>Starting about 35 million years ago the ocean floor fell away and hotter rock welled up to replace it.</vt:lpstr>
      <vt:lpstr>The hot material caused melting and a great “flareup” of volcanoes.</vt:lpstr>
      <vt:lpstr>Volcanoes erupted all over Arizona.</vt:lpstr>
      <vt:lpstr>What accounts for the present low elevations in the Basin and Range?</vt:lpstr>
      <vt:lpstr>Recall the differences in topography.</vt:lpstr>
      <vt:lpstr>Basin and Range landscapes form on crust that is faulted and downdropped.</vt:lpstr>
      <vt:lpstr>Basin and Range landscapes form on crust that is faulted and downdropped.</vt:lpstr>
      <vt:lpstr>This happens when crust is stretched and thinned by plate-tectonic forces.</vt:lpstr>
      <vt:lpstr>From about 12 to 8 million years ago: Pulled from the south and west, the crust stretched, thinned, and subsided.</vt:lpstr>
      <vt:lpstr>The brittle crust broke into blocks, forming Basin and Range topography.</vt:lpstr>
      <vt:lpstr>Some smaller volcanoes erupted as the  Basin and Range topography developed.</vt:lpstr>
      <vt:lpstr>PowerPoint Presentation</vt:lpstr>
      <vt:lpstr>PowerPoint Presentation</vt:lpstr>
      <vt:lpstr>The Transition Zone is a transitional zone.</vt:lpstr>
      <vt:lpstr>Modern river systems formed as erosion subdued the landscape.</vt:lpstr>
      <vt:lpstr>Modern river systems formed as erosion subdued the landscape.</vt:lpstr>
      <vt:lpstr>Erosion largely shapes modern Southwest landscapes.</vt:lpstr>
      <vt:lpstr>But occasional earthquakes show us that the Southwest is still tectonically active.</vt:lpstr>
      <vt:lpstr>Our modern landscape is the result of millions of years of geologic change.</vt:lpstr>
      <vt:lpstr>Thank you!  ¡Gracias!  Ahéhee!</vt:lpstr>
    </vt:vector>
  </TitlesOfParts>
  <Company>Arizona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Semken</dc:creator>
  <cp:lastModifiedBy>Steven Semken</cp:lastModifiedBy>
  <cp:revision>297</cp:revision>
  <cp:lastPrinted>2014-02-06T16:23:17Z</cp:lastPrinted>
  <dcterms:created xsi:type="dcterms:W3CDTF">2013-03-23T17:39:23Z</dcterms:created>
  <dcterms:modified xsi:type="dcterms:W3CDTF">2015-03-13T16:35:54Z</dcterms:modified>
</cp:coreProperties>
</file>