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0" r:id="rId2"/>
    <p:sldMasterId id="2147483651" r:id="rId3"/>
    <p:sldMasterId id="2147483655" r:id="rId4"/>
    <p:sldMasterId id="2147483656" r:id="rId5"/>
    <p:sldMasterId id="2147483657" r:id="rId6"/>
    <p:sldMasterId id="2147483658" r:id="rId7"/>
    <p:sldMasterId id="2147483659" r:id="rId8"/>
    <p:sldMasterId id="2147483660" r:id="rId9"/>
    <p:sldMasterId id="2147483661" r:id="rId10"/>
    <p:sldMasterId id="2147483662" r:id="rId11"/>
    <p:sldMasterId id="2147483663" r:id="rId12"/>
    <p:sldMasterId id="2147483664" r:id="rId13"/>
  </p:sldMasterIdLst>
  <p:notesMasterIdLst>
    <p:notesMasterId r:id="rId27"/>
  </p:notesMasterIdLst>
  <p:handoutMasterIdLst>
    <p:handoutMasterId r:id="rId28"/>
  </p:handoutMasterIdLst>
  <p:sldIdLst>
    <p:sldId id="473" r:id="rId14"/>
    <p:sldId id="482" r:id="rId15"/>
    <p:sldId id="433" r:id="rId16"/>
    <p:sldId id="474" r:id="rId17"/>
    <p:sldId id="436" r:id="rId18"/>
    <p:sldId id="437" r:id="rId19"/>
    <p:sldId id="458" r:id="rId20"/>
    <p:sldId id="478" r:id="rId21"/>
    <p:sldId id="459" r:id="rId22"/>
    <p:sldId id="460" r:id="rId23"/>
    <p:sldId id="481" r:id="rId24"/>
    <p:sldId id="284" r:id="rId25"/>
    <p:sldId id="479" r:id="rId26"/>
  </p:sldIdLst>
  <p:sldSz cx="13004800" cy="9753600"/>
  <p:notesSz cx="9144000" cy="6858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36" d="100"/>
          <a:sy n="36" d="100"/>
        </p:scale>
        <p:origin x="-1568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A2842-BD79-6546-BB04-26053EDE469A}" type="datetimeFigureOut">
              <a:t>3/14/15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E8B42-C114-9847-937C-BE7EBD7A07C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52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2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37446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06400" indent="-406400">
              <a:spcBef>
                <a:spcPts val="2400"/>
              </a:spcBef>
              <a:buSzPct val="125000"/>
              <a:buFont typeface="Arial" charset="0"/>
              <a:buChar char="‣"/>
            </a:pPr>
            <a:r>
              <a:rPr lang="en-US" sz="3600">
                <a:latin typeface="Arial" charset="0"/>
                <a:cs typeface="Arial" charset="0"/>
                <a:sym typeface="Arial" charset="0"/>
              </a:rPr>
              <a:t>Explore structure and evolution of North America, and physical properties that control earthquakes and volcanoes.</a:t>
            </a:r>
          </a:p>
          <a:p>
            <a:pPr marL="406400" indent="-406400">
              <a:spcBef>
                <a:spcPts val="2400"/>
              </a:spcBef>
              <a:buSzPct val="125000"/>
              <a:buFont typeface="Arial" charset="0"/>
              <a:buChar char="‣"/>
            </a:pPr>
            <a:r>
              <a:rPr lang="en-US" sz="3600">
                <a:latin typeface="Arial" charset="0"/>
                <a:cs typeface="Arial" charset="0"/>
                <a:sym typeface="Arial" charset="0"/>
              </a:rPr>
              <a:t>Open, freely available data products</a:t>
            </a:r>
          </a:p>
          <a:p>
            <a:pPr marL="406400" indent="-406400">
              <a:spcBef>
                <a:spcPts val="2400"/>
              </a:spcBef>
              <a:buSzPct val="125000"/>
              <a:buFont typeface="Arial" charset="0"/>
              <a:buChar char="‣"/>
            </a:pPr>
            <a:r>
              <a:rPr lang="en-US" sz="3600">
                <a:latin typeface="Arial" charset="0"/>
                <a:cs typeface="Arial" charset="0"/>
                <a:sym typeface="Arial" charset="0"/>
              </a:rPr>
              <a:t>Collaborative, interdisciplinary &amp; multi-scale science</a:t>
            </a:r>
          </a:p>
          <a:p>
            <a:pPr marL="406400" indent="-406400">
              <a:spcBef>
                <a:spcPts val="2400"/>
              </a:spcBef>
              <a:buSzPct val="125000"/>
              <a:buFont typeface="Arial" charset="0"/>
              <a:buChar char="‣"/>
            </a:pPr>
            <a:r>
              <a:rPr lang="en-US" sz="3600">
                <a:latin typeface="Arial" charset="0"/>
                <a:cs typeface="Arial" charset="0"/>
                <a:sym typeface="Arial" charset="0"/>
              </a:rPr>
              <a:t>Broad community: scientists, educators, public, etc.</a:t>
            </a:r>
          </a:p>
          <a:p>
            <a:pPr marL="406400" indent="-406400">
              <a:spcBef>
                <a:spcPts val="2400"/>
              </a:spcBef>
              <a:buSzPct val="125000"/>
              <a:buFont typeface="Arial" charset="0"/>
              <a:buChar char="‣"/>
            </a:pPr>
            <a:r>
              <a:rPr lang="en-US" sz="3600">
                <a:latin typeface="Arial" charset="0"/>
                <a:cs typeface="Arial" charset="0"/>
                <a:sym typeface="Arial" charset="0"/>
              </a:rPr>
              <a:t>Integrated education and outreach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06400" indent="-406400">
              <a:spcBef>
                <a:spcPts val="2400"/>
              </a:spcBef>
              <a:buSzPct val="125000"/>
              <a:buFont typeface="Arial" charset="0"/>
              <a:buChar char="‣"/>
            </a:pPr>
            <a:r>
              <a:rPr lang="en-US" sz="3600">
                <a:latin typeface="Arial" charset="0"/>
                <a:cs typeface="Arial" charset="0"/>
                <a:sym typeface="Arial" charset="0"/>
              </a:rPr>
              <a:t>Explore structure and evolution of North America, and physical properties that control earthquakes and volcanoes.</a:t>
            </a:r>
          </a:p>
          <a:p>
            <a:pPr marL="406400" indent="-406400">
              <a:spcBef>
                <a:spcPts val="2400"/>
              </a:spcBef>
              <a:buSzPct val="125000"/>
              <a:buFont typeface="Arial" charset="0"/>
              <a:buChar char="‣"/>
            </a:pPr>
            <a:r>
              <a:rPr lang="en-US" sz="3600">
                <a:latin typeface="Arial" charset="0"/>
                <a:cs typeface="Arial" charset="0"/>
                <a:sym typeface="Arial" charset="0"/>
              </a:rPr>
              <a:t>Open, freely available data products</a:t>
            </a:r>
          </a:p>
          <a:p>
            <a:pPr marL="406400" indent="-406400">
              <a:spcBef>
                <a:spcPts val="2400"/>
              </a:spcBef>
              <a:buSzPct val="125000"/>
              <a:buFont typeface="Arial" charset="0"/>
              <a:buChar char="‣"/>
            </a:pPr>
            <a:r>
              <a:rPr lang="en-US" sz="3600">
                <a:latin typeface="Arial" charset="0"/>
                <a:cs typeface="Arial" charset="0"/>
                <a:sym typeface="Arial" charset="0"/>
              </a:rPr>
              <a:t>Collaborative, interdisciplinary &amp; multi-scale science</a:t>
            </a:r>
          </a:p>
          <a:p>
            <a:pPr marL="406400" indent="-406400">
              <a:spcBef>
                <a:spcPts val="2400"/>
              </a:spcBef>
              <a:buSzPct val="125000"/>
              <a:buFont typeface="Arial" charset="0"/>
              <a:buChar char="‣"/>
            </a:pPr>
            <a:r>
              <a:rPr lang="en-US" sz="3600">
                <a:latin typeface="Arial" charset="0"/>
                <a:cs typeface="Arial" charset="0"/>
                <a:sym typeface="Arial" charset="0"/>
              </a:rPr>
              <a:t>Broad community: scientists, educators, public, etc.</a:t>
            </a:r>
          </a:p>
          <a:p>
            <a:pPr marL="406400" indent="-406400">
              <a:spcBef>
                <a:spcPts val="2400"/>
              </a:spcBef>
              <a:buSzPct val="125000"/>
              <a:buFont typeface="Arial" charset="0"/>
              <a:buChar char="‣"/>
            </a:pPr>
            <a:r>
              <a:rPr lang="en-US" sz="3600">
                <a:latin typeface="Arial" charset="0"/>
                <a:cs typeface="Arial" charset="0"/>
                <a:sym typeface="Arial" charset="0"/>
              </a:rPr>
              <a:t>Integrated education and outreach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12763"/>
            <a:ext cx="3430588" cy="25733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3257551"/>
            <a:ext cx="7315200" cy="308729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0571" tIns="45286" rIns="90571" bIns="45286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Times New Roman" charset="0"/>
              </a:rPr>
              <a:t>Presentation notes:</a:t>
            </a:r>
          </a:p>
          <a:p>
            <a:r>
              <a:rPr lang="en-US">
                <a:latin typeface="Times New Roman" charset="0"/>
              </a:rPr>
              <a:t>1. Geodetic network divided into "clusters" for ease of deployment</a:t>
            </a:r>
          </a:p>
          <a:p>
            <a:r>
              <a:rPr lang="en-US">
                <a:latin typeface="Times New Roman" charset="0"/>
              </a:rPr>
              <a:t>2. Data is held in common</a:t>
            </a:r>
          </a:p>
          <a:p>
            <a:r>
              <a:rPr lang="en-US">
                <a:latin typeface="Times New Roman" charset="0"/>
              </a:rPr>
              <a:t>3. Transform cluster looks to measure long-term deformation due to San Andreas - is stress moving to the East?</a:t>
            </a:r>
          </a:p>
          <a:p>
            <a:r>
              <a:rPr lang="en-US">
                <a:latin typeface="Times New Roman" charset="0"/>
              </a:rPr>
              <a:t>4. Subduction cluster is being used to investigate Episodic Tremor and Slip - how much deformation is accommodated this way?</a:t>
            </a:r>
          </a:p>
          <a:p>
            <a:r>
              <a:rPr lang="en-US">
                <a:latin typeface="Times New Roman" charset="0"/>
              </a:rPr>
              <a:t>5. Extension cluster seeks to explain Basin and Range Paradox</a:t>
            </a:r>
          </a:p>
          <a:p>
            <a:r>
              <a:rPr lang="en-US">
                <a:latin typeface="Times New Roman" charset="0"/>
              </a:rPr>
              <a:t>6. Volcanic cluster looks to measure magma chamber inflation</a:t>
            </a:r>
          </a:p>
          <a:p>
            <a:r>
              <a:rPr lang="en-US">
                <a:latin typeface="Times New Roman" charset="0"/>
              </a:rPr>
              <a:t>7. Backbone will provide background deformation, including isostatic glacial rebound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latin typeface="Arial" charset="0"/>
                <a:cs typeface="Arial" charset="0"/>
                <a:sym typeface="Arial" charset="0"/>
              </a:rPr>
              <a:t>Assuming current plans go forward, next phase of USArray will be focused on Alaska.</a:t>
            </a:r>
          </a:p>
          <a:p>
            <a:r>
              <a:rPr lang="en-US" sz="2400">
                <a:latin typeface="Arial" charset="0"/>
                <a:cs typeface="Arial" charset="0"/>
                <a:sym typeface="Arial" charset="0"/>
              </a:rPr>
              <a:t>Map shows a draft plan of the deployment of TA-AK between 2014 and 2018.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10DF19D-B09D-5F48-8949-09859A8D01BB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4613577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3501185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2357825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50036750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5883736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3193719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3260427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4853078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1141911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85074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9055382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5928817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4705211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9409313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2629538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6581272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1423213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0173883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718612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8994430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6459043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592812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18800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9832137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531480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2899065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233451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92636414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141207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2383212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5940501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168388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5452852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834883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7228686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6414813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476174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4266724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2670029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17044734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2043384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1298184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4118633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279292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8168870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4513426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884113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6328585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8077727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154226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5279348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6043764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22568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297870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41981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2118708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207455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582180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8627015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0"/>
            <a:ext cx="2925762" cy="871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0"/>
            <a:ext cx="8624888" cy="8712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0144251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78680779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8860536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4315997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6455729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2327517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5673153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626720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5915436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987740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1640293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525984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0"/>
            <a:ext cx="2925762" cy="871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0"/>
            <a:ext cx="8624888" cy="8712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646965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96445" y="331721"/>
            <a:ext cx="6599545" cy="877824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46" tIns="65023" rIns="130046" bIns="65023">
            <a:normAutofit/>
          </a:bodyPr>
          <a:lstStyle>
            <a:lvl1pPr marL="0" marR="0" indent="2258" algn="ctr" rtl="0" latinLnBrk="0">
              <a:spcBef>
                <a:spcPct val="20000"/>
              </a:spcBef>
              <a:buFontTx/>
              <a:buNone/>
              <a:defRPr sz="3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/>
          </p:nvPr>
        </p:nvSpPr>
        <p:spPr>
          <a:xfrm>
            <a:off x="7477760" y="4334933"/>
            <a:ext cx="4985173" cy="4768427"/>
          </a:xfrm>
          <a:prstGeom prst="rect">
            <a:avLst/>
          </a:prstGeom>
        </p:spPr>
        <p:txBody>
          <a:bodyPr lIns="130046" tIns="130046" rIns="130046" bIns="130046" anchor="b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26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94827" y="9329138"/>
            <a:ext cx="3467947" cy="347698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fld id="{3C8F84F8-D42D-2048-B2C7-945B9205C2E4}" type="datetimeFigureOut">
              <a:rPr lang="en-US"/>
              <a:pPr>
                <a:defRPr/>
              </a:pPr>
              <a:t>3/14/15</a:t>
            </a:fld>
            <a:endParaRPr lang="en-US" dirty="0"/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3"/>
          </p:nvPr>
        </p:nvSpPr>
        <p:spPr>
          <a:xfrm>
            <a:off x="4260428" y="9326881"/>
            <a:ext cx="6610773" cy="352213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4"/>
          </p:nvPr>
        </p:nvSpPr>
        <p:spPr>
          <a:xfrm>
            <a:off x="11623040" y="9329138"/>
            <a:ext cx="1300480" cy="347698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fld id="{AA4C6526-0F90-FF47-9CDE-13B17F1811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69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8188280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7610369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7698783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079390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039314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34715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6758184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031905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2645599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7431356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729683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1825415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0274393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9825475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9947957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915426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555202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960719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1917896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054889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6095333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628715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4604016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0722418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34487226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5155400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9602076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2277015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6432122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3931909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640218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004405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734016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9920575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964035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9980877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25892275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736656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740193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1769860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1858456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6539316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1926099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396348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8922239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074712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2488034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3995787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48760936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9292566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601593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3302665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7280042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9471099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8178694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626944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8911042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9212679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8426012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7367298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6689204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16549293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6856741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3916714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0174070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291220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9053531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078295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2614157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581483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558961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0"/>
            <a:ext cx="104648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0"/>
            <a:ext cx="10464800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852" r:id="rId12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microsoft.com/office/2007/relationships/hdphoto" Target="../media/hdphoto3.wdp"/><Relationship Id="rId7" Type="http://schemas.openxmlformats.org/officeDocument/2006/relationships/image" Target="../media/image21.jpg"/><Relationship Id="rId8" Type="http://schemas.openxmlformats.org/officeDocument/2006/relationships/image" Target="../media/image22.jp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2.wdp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S_PartialGlobeBan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3004800" cy="3688634"/>
          </a:xfrm>
          <a:prstGeom prst="rect">
            <a:avLst/>
          </a:prstGeom>
        </p:spPr>
      </p:pic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557463"/>
            <a:ext cx="13004800" cy="1862137"/>
          </a:xfrm>
          <a:ln/>
        </p:spPr>
        <p:txBody>
          <a:bodyPr/>
          <a:lstStyle/>
          <a:p>
            <a:r>
              <a:rPr lang="en-US" sz="720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Welcome to the</a:t>
            </a:r>
            <a:br>
              <a:rPr lang="en-US" sz="720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6000" b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EarthScope Southwest</a:t>
            </a:r>
            <a:br>
              <a:rPr lang="en-US" sz="6000" b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6000" b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Native Science Educators Workshop</a:t>
            </a:r>
            <a:endParaRPr lang="en-US" sz="6000" b="1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8440" name="Group 8"/>
          <p:cNvGrpSpPr>
            <a:grpSpLocks/>
          </p:cNvGrpSpPr>
          <p:nvPr/>
        </p:nvGrpSpPr>
        <p:grpSpPr bwMode="auto">
          <a:xfrm>
            <a:off x="5660232" y="7010400"/>
            <a:ext cx="1684337" cy="1714500"/>
            <a:chOff x="0" y="0"/>
            <a:chExt cx="1060" cy="1080"/>
          </a:xfrm>
        </p:grpSpPr>
        <p:sp>
          <p:nvSpPr>
            <p:cNvPr id="18438" name="Rectangle 6"/>
            <p:cNvSpPr>
              <a:spLocks/>
            </p:cNvSpPr>
            <p:nvPr/>
          </p:nvSpPr>
          <p:spPr bwMode="auto">
            <a:xfrm>
              <a:off x="0" y="0"/>
              <a:ext cx="1060" cy="10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2F3946">
                      <a:alpha val="84999"/>
                    </a:srgb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1843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" y="39"/>
              <a:ext cx="1008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 descr="SESE_mgb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14" y="5867400"/>
            <a:ext cx="4377172" cy="1011204"/>
          </a:xfrm>
          <a:prstGeom prst="rect">
            <a:avLst/>
          </a:prstGeom>
          <a:ln w="28575" cmpd="sng">
            <a:solidFill>
              <a:srgbClr val="8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494434" y="8839200"/>
            <a:ext cx="10015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The EarthScope Program is funded by the </a:t>
            </a:r>
            <a:r>
              <a:rPr lang="en-US" sz="2400" b="1"/>
              <a:t>National Science Foundation</a:t>
            </a:r>
            <a:r>
              <a:rPr lang="en-US" sz="2400"/>
              <a:t>.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fade/>
      </p:transition>
    </mc:Choice>
    <mc:Fallback xmlns="">
      <p:transition xmlns:p14="http://schemas.microsoft.com/office/powerpoint/2010/main" spd="slow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3" name="Title 18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13004800" cy="177687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400" b="1">
                <a:solidFill>
                  <a:srgbClr val="FFF46B"/>
                </a:solidFill>
              </a:rPr>
              <a:t>3. 	San Andreas Fault Observatory at Depth (SAFOD):  </a:t>
            </a:r>
            <a:r>
              <a:rPr lang="en-US" sz="3400">
                <a:solidFill>
                  <a:srgbClr val="FFFFFF"/>
                </a:solidFill>
              </a:rPr>
              <a:t>SCIENTIFIC DRILLING</a:t>
            </a:r>
          </a:p>
        </p:txBody>
      </p:sp>
      <p:pic>
        <p:nvPicPr>
          <p:cNvPr id="45058" name="Picture 4" descr="0202_0503safod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3" y="1894277"/>
            <a:ext cx="6827520" cy="785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0202_0502safodri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208303"/>
            <a:ext cx="48768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6"/>
          <p:cNvSpPr>
            <a:spLocks noChangeArrowheads="1"/>
          </p:cNvSpPr>
          <p:nvPr/>
        </p:nvSpPr>
        <p:spPr bwMode="auto">
          <a:xfrm>
            <a:off x="7069103" y="1632374"/>
            <a:ext cx="5743787" cy="144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pPr marL="225774" lvl="2" indent="-487672" algn="l" defTabSz="408652">
              <a:buFont typeface="Arial" charset="0"/>
              <a:buChar char="•"/>
            </a:pPr>
            <a:r>
              <a:rPr lang="en-US" sz="2800">
                <a:latin typeface="+mn-lt"/>
              </a:rPr>
              <a:t>4 kilometer (2½ mile) deep hole</a:t>
            </a:r>
          </a:p>
          <a:p>
            <a:pPr marL="225774" lvl="2" indent="-487672" algn="l" defTabSz="408652">
              <a:buFont typeface="Arial" charset="0"/>
              <a:buChar char="•"/>
            </a:pPr>
            <a:r>
              <a:rPr lang="en-US" sz="2800">
                <a:latin typeface="+mn-lt"/>
              </a:rPr>
              <a:t>Core samples</a:t>
            </a:r>
          </a:p>
          <a:p>
            <a:pPr marL="225774" lvl="2" indent="-487672" algn="l" defTabSz="408652">
              <a:buFont typeface="Arial" charset="0"/>
              <a:buChar char="•"/>
            </a:pPr>
            <a:r>
              <a:rPr lang="en-US" sz="2800">
                <a:latin typeface="+mn-lt"/>
              </a:rPr>
              <a:t>Geophysical monitoring </a:t>
            </a:r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65" y="8204765"/>
            <a:ext cx="2194560" cy="123274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07200" y="8001000"/>
            <a:ext cx="1295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Managed</a:t>
            </a:r>
          </a:p>
          <a:p>
            <a:r>
              <a:rPr lang="en-US" sz="2000"/>
              <a:t>by UNAVCO</a:t>
            </a:r>
          </a:p>
        </p:txBody>
      </p:sp>
    </p:spTree>
    <p:extLst>
      <p:ext uri="{BB962C8B-B14F-4D97-AF65-F5344CB8AC3E}">
        <p14:creationId xmlns:p14="http://schemas.microsoft.com/office/powerpoint/2010/main" val="10300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fade/>
      </p:transition>
    </mc:Choice>
    <mc:Fallback xmlns="">
      <p:transition xmlns:p14="http://schemas.microsoft.com/office/powerpoint/2010/main" spd="slow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1549400"/>
          </a:xfrm>
        </p:spPr>
        <p:txBody>
          <a:bodyPr/>
          <a:lstStyle/>
          <a:p>
            <a:r>
              <a:rPr lang="en-US" sz="6000"/>
              <a:t>Current Status of EarthScope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2355" y="8534400"/>
            <a:ext cx="97000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 http://www.earthscope.org/current_status</a:t>
            </a:r>
          </a:p>
        </p:txBody>
      </p:sp>
      <p:pic>
        <p:nvPicPr>
          <p:cNvPr id="6" name="Picture 5" descr="ALLSTATIONS_MAP_FEB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316817"/>
            <a:ext cx="10972800" cy="711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4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fade/>
      </p:transition>
    </mc:Choice>
    <mc:Fallback xmlns="">
      <p:transition xmlns:p14="http://schemas.microsoft.com/office/powerpoint/2010/main" spd="slow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/>
          </p:cNvSpPr>
          <p:nvPr/>
        </p:nvSpPr>
        <p:spPr bwMode="auto">
          <a:xfrm>
            <a:off x="3540125" y="8750300"/>
            <a:ext cx="59182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>
                <a:solidFill>
                  <a:schemeClr val="tx1"/>
                </a:solidFill>
                <a:ea typeface="ＭＳ Ｐゴシック" charset="0"/>
                <a:cs typeface="Gill Sans" charset="0"/>
              </a:rPr>
              <a:t>291 stations, 85 km grid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3004800" cy="1485900"/>
          </a:xfrm>
          <a:ln/>
        </p:spPr>
        <p:txBody>
          <a:bodyPr/>
          <a:lstStyle/>
          <a:p>
            <a:r>
              <a:rPr lang="en-US" sz="6000">
                <a:solidFill>
                  <a:srgbClr val="66FFFF"/>
                </a:solidFill>
              </a:rPr>
              <a:t>TA in Alaska &amp; W Canada</a:t>
            </a:r>
            <a:r>
              <a:rPr lang="en-US" sz="6000"/>
              <a:t> 2014-2018</a:t>
            </a:r>
          </a:p>
        </p:txBody>
      </p:sp>
      <p:pic>
        <p:nvPicPr>
          <p:cNvPr id="2" name="Picture 1" descr="TA-AlaskaYukon_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1295400"/>
            <a:ext cx="10541000" cy="8405471"/>
          </a:xfrm>
          <a:prstGeom prst="rect">
            <a:avLst/>
          </a:prstGeom>
        </p:spPr>
      </p:pic>
      <p:sp>
        <p:nvSpPr>
          <p:cNvPr id="57348" name="Rectangle 4"/>
          <p:cNvSpPr>
            <a:spLocks/>
          </p:cNvSpPr>
          <p:nvPr/>
        </p:nvSpPr>
        <p:spPr bwMode="auto">
          <a:xfrm>
            <a:off x="7874000" y="9296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>
                <a:solidFill>
                  <a:schemeClr val="bg1"/>
                </a:solidFill>
                <a:ea typeface="ＭＳ Ｐゴシック" charset="0"/>
                <a:cs typeface="Gill Sans" charset="0"/>
              </a:rPr>
              <a:t>Map courtesy of IRIS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35200" y="2133600"/>
            <a:ext cx="2217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800000"/>
                </a:solidFill>
              </a:rPr>
              <a:t>85-km grid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fade/>
      </p:transition>
    </mc:Choice>
    <mc:Fallback xmlns="">
      <p:transition xmlns:p14="http://schemas.microsoft.com/office/powerpoint/2010/main" spd="slow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2943013"/>
            <a:ext cx="5200227" cy="86698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400" dirty="0">
                <a:solidFill>
                  <a:srgbClr val="FFFF00"/>
                </a:solidFill>
              </a:rPr>
              <a:t>http://</a:t>
            </a:r>
            <a:r>
              <a:rPr lang="en-US" sz="3400" dirty="0" err="1">
                <a:solidFill>
                  <a:srgbClr val="FFFF00"/>
                </a:solidFill>
              </a:rPr>
              <a:t>www.earthscope.org</a:t>
            </a:r>
            <a:endParaRPr lang="en-US" sz="3400" dirty="0">
              <a:solidFill>
                <a:srgbClr val="FFFF00"/>
              </a:solidFill>
            </a:endParaRP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368300" y="168206"/>
            <a:ext cx="4412827" cy="3108959"/>
          </a:xfrm>
          <a:prstGeom prst="rect">
            <a:avLst/>
          </a:prstGeom>
        </p:spPr>
        <p:txBody>
          <a:bodyPr lIns="130046" tIns="65023" rIns="130046" bIns="65023"/>
          <a:lstStyle>
            <a:lvl1pPr algn="l" rtl="0" eaLnBrk="1" latinLnBrk="0" hangingPunct="1">
              <a:spcBef>
                <a:spcPct val="0"/>
              </a:spcBef>
              <a:buNone/>
              <a:defRPr sz="3200" cap="all" baseline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 err="1">
                <a:solidFill>
                  <a:schemeClr val="tx1"/>
                </a:solidFill>
              </a:rPr>
              <a:t>E</a:t>
            </a:r>
            <a:r>
              <a:rPr lang="en-US" b="1" dirty="0" err="1" smtClean="0">
                <a:solidFill>
                  <a:schemeClr val="tx1"/>
                </a:solidFill>
              </a:rPr>
              <a:t>arth</a:t>
            </a:r>
            <a:r>
              <a:rPr lang="en-US" sz="3600" b="1" dirty="0" err="1">
                <a:solidFill>
                  <a:schemeClr val="tx1"/>
                </a:solidFill>
              </a:rPr>
              <a:t>s</a:t>
            </a:r>
            <a:r>
              <a:rPr lang="en-US" b="1" dirty="0" err="1" smtClean="0">
                <a:solidFill>
                  <a:schemeClr val="tx1"/>
                </a:solidFill>
              </a:rPr>
              <a:t>cope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national Office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00"/>
                </a:solidFill>
              </a:rPr>
              <a:t>@ASU      </a:t>
            </a:r>
            <a:r>
              <a:rPr lang="en-US" sz="2800" b="1" dirty="0" smtClean="0">
                <a:solidFill>
                  <a:schemeClr val="tx1"/>
                </a:solidFill>
              </a:rPr>
              <a:t>2011-2015</a:t>
            </a:r>
          </a:p>
        </p:txBody>
      </p:sp>
      <p:pic>
        <p:nvPicPr>
          <p:cNvPr id="4" name="Picture 3" descr="SESE_m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01" y="2115538"/>
            <a:ext cx="3773424" cy="871728"/>
          </a:xfrm>
          <a:prstGeom prst="rect">
            <a:avLst/>
          </a:prstGeom>
          <a:ln w="12700" cmpd="sng">
            <a:solidFill>
              <a:srgbClr val="800000"/>
            </a:solidFill>
          </a:ln>
        </p:spPr>
      </p:pic>
      <p:pic>
        <p:nvPicPr>
          <p:cNvPr id="4915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60" y="0"/>
            <a:ext cx="3894667" cy="3937564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21800" y="76200"/>
            <a:ext cx="3417484" cy="1938992"/>
          </a:xfrm>
          <a:prstGeom prst="rect">
            <a:avLst/>
          </a:prstGeom>
          <a:solidFill>
            <a:srgbClr val="80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</a:rPr>
              <a:t>We welcome </a:t>
            </a:r>
          </a:p>
          <a:p>
            <a:r>
              <a:rPr lang="en-US" sz="4000">
                <a:solidFill>
                  <a:srgbClr val="FFFF00"/>
                </a:solidFill>
              </a:rPr>
              <a:t>your inquiries</a:t>
            </a:r>
            <a:r>
              <a:rPr lang="en-US" sz="4000" i="1">
                <a:solidFill>
                  <a:srgbClr val="FFFF00"/>
                </a:solidFill>
              </a:rPr>
              <a:t>.</a:t>
            </a:r>
          </a:p>
          <a:p>
            <a:r>
              <a:rPr lang="en-US" sz="4000" i="1">
                <a:solidFill>
                  <a:srgbClr val="FFFF00"/>
                </a:solidFill>
              </a:rPr>
              <a:t>Thank You!</a:t>
            </a:r>
          </a:p>
        </p:txBody>
      </p:sp>
      <p:pic>
        <p:nvPicPr>
          <p:cNvPr id="12" name="Picture 11" descr="Group_Photo_ESNO_Final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saturation sat="108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152650"/>
            <a:ext cx="5054600" cy="379095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7" name="Picture 6" descr="ESwebpag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6" y="3969768"/>
            <a:ext cx="6972720" cy="5696712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6" name="Picture 5" descr="ISTB4-rendering_tri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37" y="5410200"/>
            <a:ext cx="5313063" cy="426720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888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fade/>
      </p:transition>
    </mc:Choice>
    <mc:Fallback xmlns="">
      <p:transition xmlns:p14="http://schemas.microsoft.com/office/powerpoint/2010/main" spd="slow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S_PartialGlobeBan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95"/>
            <a:ext cx="13004800" cy="3688634"/>
          </a:xfrm>
          <a:prstGeom prst="rect">
            <a:avLst/>
          </a:prstGeom>
        </p:spPr>
      </p:pic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557463"/>
            <a:ext cx="13004800" cy="1862137"/>
          </a:xfrm>
          <a:ln/>
        </p:spPr>
        <p:txBody>
          <a:bodyPr/>
          <a:lstStyle/>
          <a:p>
            <a:r>
              <a:rPr lang="en-US" sz="7200" u="sng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EarthScope Program</a:t>
            </a:r>
            <a:r>
              <a:rPr lang="en-US" sz="5400">
                <a:solidFill>
                  <a:srgbClr val="FFFF00"/>
                </a:solidFill>
              </a:rPr>
              <a:t/>
            </a:r>
            <a:br>
              <a:rPr lang="en-US" sz="5400">
                <a:solidFill>
                  <a:srgbClr val="FFFF00"/>
                </a:solidFill>
              </a:rPr>
            </a:br>
            <a:r>
              <a:rPr lang="en-US" sz="4400">
                <a:solidFill>
                  <a:srgbClr val="FFFF00"/>
                </a:solidFill>
              </a:rPr>
              <a:t>an 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557165"/>
            <a:ext cx="12192000" cy="5638800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/>
          </a:p>
          <a:p>
            <a:pPr>
              <a:spcBef>
                <a:spcPts val="0"/>
              </a:spcBef>
            </a:pPr>
            <a:r>
              <a:rPr lang="en-US"/>
              <a:t>Steve Semken &amp; Sarah Robinson</a:t>
            </a:r>
          </a:p>
          <a:p>
            <a:pPr>
              <a:spcBef>
                <a:spcPts val="0"/>
              </a:spcBef>
            </a:pPr>
            <a:r>
              <a:rPr lang="en-US" sz="4000">
                <a:solidFill>
                  <a:srgbClr val="FFFF00"/>
                </a:solidFill>
              </a:rPr>
              <a:t>EarthScope National Office at Arizona State University</a:t>
            </a:r>
          </a:p>
          <a:p>
            <a:pPr>
              <a:spcBef>
                <a:spcPts val="0"/>
              </a:spcBef>
            </a:pPr>
            <a:endParaRPr lang="en-US"/>
          </a:p>
          <a:p>
            <a:pPr>
              <a:spcBef>
                <a:spcPts val="0"/>
              </a:spcBef>
            </a:pPr>
            <a:endParaRPr lang="en-US" sz="4000"/>
          </a:p>
        </p:txBody>
      </p:sp>
      <p:grpSp>
        <p:nvGrpSpPr>
          <p:cNvPr id="18440" name="Group 8"/>
          <p:cNvGrpSpPr>
            <a:grpSpLocks/>
          </p:cNvGrpSpPr>
          <p:nvPr/>
        </p:nvGrpSpPr>
        <p:grpSpPr bwMode="auto">
          <a:xfrm>
            <a:off x="5660232" y="7010400"/>
            <a:ext cx="1684337" cy="1714500"/>
            <a:chOff x="0" y="0"/>
            <a:chExt cx="1060" cy="1080"/>
          </a:xfrm>
        </p:grpSpPr>
        <p:sp>
          <p:nvSpPr>
            <p:cNvPr id="18438" name="Rectangle 6"/>
            <p:cNvSpPr>
              <a:spLocks/>
            </p:cNvSpPr>
            <p:nvPr/>
          </p:nvSpPr>
          <p:spPr bwMode="auto">
            <a:xfrm>
              <a:off x="0" y="0"/>
              <a:ext cx="1060" cy="10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2F3946">
                      <a:alpha val="84999"/>
                    </a:srgb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1843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" y="39"/>
              <a:ext cx="1008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 descr="SESE_mgb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14" y="5867400"/>
            <a:ext cx="4377172" cy="1011204"/>
          </a:xfrm>
          <a:prstGeom prst="rect">
            <a:avLst/>
          </a:prstGeom>
          <a:ln w="28575" cmpd="sng">
            <a:solidFill>
              <a:srgbClr val="8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494434" y="8839200"/>
            <a:ext cx="10015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The EarthScope Program is funded by the </a:t>
            </a:r>
            <a:r>
              <a:rPr lang="en-US" sz="2400" b="1"/>
              <a:t>National Science Foundation</a:t>
            </a:r>
            <a:r>
              <a:rPr lang="en-US" sz="24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425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fade/>
      </p:transition>
    </mc:Choice>
    <mc:Fallback xmlns="">
      <p:transition xmlns:p14="http://schemas.microsoft.com/office/powerpoint/2010/main" spd="slow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_PartialGlobe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36886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9400" y="5257800"/>
            <a:ext cx="1846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0200" y="3657600"/>
            <a:ext cx="1234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800">
                <a:solidFill>
                  <a:srgbClr val="FFFF00"/>
                </a:solidFill>
              </a:rPr>
              <a:t>EarthScope</a:t>
            </a:r>
            <a:r>
              <a:rPr lang="en-US" sz="2800"/>
              <a:t> is a 15-year (2003-2018) program of the </a:t>
            </a:r>
            <a:r>
              <a:rPr lang="en-US" sz="2800">
                <a:solidFill>
                  <a:srgbClr val="FFFF00"/>
                </a:solidFill>
              </a:rPr>
              <a:t>National Science Foundation </a:t>
            </a:r>
            <a:r>
              <a:rPr lang="en-US" sz="2800"/>
              <a:t>(NSF) that deploys thousands of seismic, GPS, and other geophysical instruments to study the structure and evolution of the North American continent and the processes that cause earthquakes and volcanic eruptions.</a:t>
            </a:r>
          </a:p>
          <a:p>
            <a:pPr algn="just">
              <a:spcAft>
                <a:spcPts val="1200"/>
              </a:spcAft>
            </a:pPr>
            <a:endParaRPr lang="en-US" sz="2800"/>
          </a:p>
          <a:p>
            <a:pPr algn="just">
              <a:spcAft>
                <a:spcPts val="1200"/>
              </a:spcAft>
            </a:pPr>
            <a:r>
              <a:rPr lang="en-US" sz="2800"/>
              <a:t>It involves collaboration among scientists, educators, policy makers, and the public to learn about and make use of geoscientific discoveries as they are being made.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fade/>
      </p:transition>
    </mc:Choice>
    <mc:Fallback xmlns="">
      <p:transition xmlns:p14="http://schemas.microsoft.com/office/powerpoint/2010/main" spd="slow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_PartialGlobe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3688634"/>
          </a:xfrm>
          <a:prstGeom prst="rect">
            <a:avLst/>
          </a:prstGeom>
        </p:spPr>
      </p:pic>
      <p:pic>
        <p:nvPicPr>
          <p:cNvPr id="19457" name="Picture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t="929" r="6570" b="2325"/>
          <a:stretch>
            <a:fillRect/>
          </a:stretch>
        </p:blipFill>
        <p:spPr bwMode="auto">
          <a:xfrm>
            <a:off x="6731000" y="3810000"/>
            <a:ext cx="5410200" cy="55626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0"/>
            <a:ext cx="6502400" cy="1485900"/>
          </a:xfrm>
          <a:ln/>
        </p:spPr>
        <p:txBody>
          <a:bodyPr/>
          <a:lstStyle/>
          <a:p>
            <a:r>
              <a:rPr lang="en-US" sz="6600"/>
              <a:t>Scientific Targets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400" y="3086100"/>
            <a:ext cx="6946900" cy="6667500"/>
          </a:xfrm>
          <a:ln/>
        </p:spPr>
        <p:txBody>
          <a:bodyPr/>
          <a:lstStyle/>
          <a:p>
            <a:pPr marL="266700" indent="0">
              <a:spcBef>
                <a:spcPts val="2000"/>
              </a:spcBef>
              <a:buNone/>
            </a:pPr>
            <a:r>
              <a:rPr lang="en-US"/>
              <a:t>Active deformation of the crust</a:t>
            </a:r>
          </a:p>
          <a:p>
            <a:pPr marL="266700" indent="0">
              <a:spcBef>
                <a:spcPts val="2000"/>
              </a:spcBef>
              <a:buNone/>
            </a:pPr>
            <a:r>
              <a:rPr lang="en-US"/>
              <a:t>Evolution of North America through geologic time</a:t>
            </a:r>
          </a:p>
          <a:p>
            <a:pPr marL="266700" indent="0">
              <a:spcBef>
                <a:spcPts val="2000"/>
              </a:spcBef>
              <a:buNone/>
            </a:pPr>
            <a:r>
              <a:rPr lang="en-US"/>
              <a:t>Deep Earth structure and dynamics</a:t>
            </a:r>
          </a:p>
          <a:p>
            <a:pPr marL="266700" indent="0">
              <a:spcBef>
                <a:spcPts val="2000"/>
              </a:spcBef>
              <a:buNone/>
            </a:pPr>
            <a:r>
              <a:rPr lang="en-US"/>
              <a:t>Earthquakes, faults, and rheology</a:t>
            </a:r>
          </a:p>
          <a:p>
            <a:pPr marL="266700" indent="0">
              <a:spcBef>
                <a:spcPts val="2000"/>
              </a:spcBef>
              <a:buNone/>
            </a:pPr>
            <a:r>
              <a:rPr lang="en-US"/>
              <a:t>Crustal/mantle fluids and volatiles</a:t>
            </a:r>
          </a:p>
          <a:p>
            <a:pPr marL="266700" indent="0">
              <a:spcBef>
                <a:spcPts val="2000"/>
              </a:spcBef>
              <a:buNone/>
            </a:pPr>
            <a:r>
              <a:rPr lang="en-US"/>
              <a:t>Topography &amp; tectonics</a:t>
            </a:r>
          </a:p>
          <a:p>
            <a:pPr marL="266700" indent="0">
              <a:spcBef>
                <a:spcPts val="2000"/>
              </a:spcBef>
              <a:buNone/>
            </a:pPr>
            <a:r>
              <a:rPr lang="en-US"/>
              <a:t>Hydro-, cryo-, and atmospheres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93462" y="9338846"/>
            <a:ext cx="1685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(Grotzinger et al.)</a:t>
            </a:r>
          </a:p>
        </p:txBody>
      </p:sp>
    </p:spTree>
    <p:extLst>
      <p:ext uri="{BB962C8B-B14F-4D97-AF65-F5344CB8AC3E}">
        <p14:creationId xmlns:p14="http://schemas.microsoft.com/office/powerpoint/2010/main" val="337160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fade/>
      </p:transition>
    </mc:Choice>
    <mc:Fallback xmlns="">
      <p:transition xmlns:p14="http://schemas.microsoft.com/office/powerpoint/2010/main" spd="slow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6600"/>
              <a:t>EarthScope Program Budget</a:t>
            </a:r>
          </a:p>
        </p:txBody>
      </p:sp>
      <p:graphicFrame>
        <p:nvGraphicFramePr>
          <p:cNvPr id="24578" name="Object 2"/>
          <p:cNvGraphicFramePr>
            <a:graphicFrameLocks/>
          </p:cNvGraphicFramePr>
          <p:nvPr/>
        </p:nvGraphicFramePr>
        <p:xfrm>
          <a:off x="487363" y="2184400"/>
          <a:ext cx="11336337" cy="688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6" name="Chart" r:id="rId3" imgW="15923810" imgH="9672779" progId="MSGraph.Chart.8">
                  <p:embed/>
                </p:oleObj>
              </mc:Choice>
              <mc:Fallback>
                <p:oleObj name="Chart" r:id="rId3" imgW="15923810" imgH="9672779" progId="MSGraph.Char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363" y="2184400"/>
                        <a:ext cx="11336337" cy="688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fade/>
      </p:transition>
    </mc:Choice>
    <mc:Fallback xmlns="">
      <p:transition xmlns:p14="http://schemas.microsoft.com/office/powerpoint/2010/main" spd="slow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r="110"/>
          <a:stretch>
            <a:fillRect/>
          </a:stretch>
        </p:blipFill>
        <p:spPr bwMode="auto">
          <a:xfrm>
            <a:off x="850900" y="4178300"/>
            <a:ext cx="11303000" cy="5311775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00" y="0"/>
            <a:ext cx="10464800" cy="1485900"/>
          </a:xfrm>
          <a:ln/>
        </p:spPr>
        <p:txBody>
          <a:bodyPr/>
          <a:lstStyle/>
          <a:p>
            <a:r>
              <a:rPr lang="en-US" sz="8000"/>
              <a:t>The EarthScope Facility</a:t>
            </a:r>
          </a:p>
        </p:txBody>
      </p:sp>
      <p:sp>
        <p:nvSpPr>
          <p:cNvPr id="25603" name="Rectangle 3"/>
          <p:cNvSpPr>
            <a:spLocks/>
          </p:cNvSpPr>
          <p:nvPr/>
        </p:nvSpPr>
        <p:spPr bwMode="auto">
          <a:xfrm>
            <a:off x="127000" y="1714500"/>
            <a:ext cx="30861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b="1">
                <a:solidFill>
                  <a:schemeClr val="tx1"/>
                </a:solidFill>
                <a:ea typeface="ＭＳ Ｐゴシック" charset="0"/>
                <a:cs typeface="Gill Sans" charset="0"/>
              </a:rPr>
              <a:t>PBO</a:t>
            </a: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Geodetic</a:t>
            </a: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Seismic</a:t>
            </a:r>
          </a:p>
        </p:txBody>
      </p:sp>
      <p:sp>
        <p:nvSpPr>
          <p:cNvPr id="25604" name="Rectangle 4"/>
          <p:cNvSpPr>
            <a:spLocks/>
          </p:cNvSpPr>
          <p:nvPr/>
        </p:nvSpPr>
        <p:spPr bwMode="auto">
          <a:xfrm>
            <a:off x="3302000" y="1714500"/>
            <a:ext cx="30861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b="1">
                <a:solidFill>
                  <a:schemeClr val="tx1"/>
                </a:solidFill>
                <a:ea typeface="ＭＳ Ｐゴシック" charset="0"/>
                <a:cs typeface="Gill Sans" charset="0"/>
              </a:rPr>
              <a:t>SAFOD</a:t>
            </a: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Samples Seismic/EM</a:t>
            </a:r>
          </a:p>
        </p:txBody>
      </p:sp>
      <p:sp>
        <p:nvSpPr>
          <p:cNvPr id="25605" name="Rectangle 5"/>
          <p:cNvSpPr>
            <a:spLocks/>
          </p:cNvSpPr>
          <p:nvPr/>
        </p:nvSpPr>
        <p:spPr bwMode="auto">
          <a:xfrm>
            <a:off x="6477000" y="1714500"/>
            <a:ext cx="30861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b="1">
                <a:solidFill>
                  <a:schemeClr val="tx1"/>
                </a:solidFill>
                <a:ea typeface="ＭＳ Ｐゴシック" charset="0"/>
                <a:cs typeface="Gill Sans" charset="0"/>
              </a:rPr>
              <a:t>USArray</a:t>
            </a: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Seismic</a:t>
            </a: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MT</a:t>
            </a:r>
          </a:p>
        </p:txBody>
      </p:sp>
      <p:sp>
        <p:nvSpPr>
          <p:cNvPr id="25606" name="Rectangle 6"/>
          <p:cNvSpPr>
            <a:spLocks/>
          </p:cNvSpPr>
          <p:nvPr/>
        </p:nvSpPr>
        <p:spPr bwMode="auto">
          <a:xfrm>
            <a:off x="9652000" y="1714500"/>
            <a:ext cx="32258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b="1">
                <a:solidFill>
                  <a:schemeClr val="tx1"/>
                </a:solidFill>
                <a:ea typeface="ＭＳ Ｐゴシック" charset="0"/>
                <a:cs typeface="Gill Sans" charset="0"/>
              </a:rPr>
              <a:t>GeoES</a:t>
            </a: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Imagery</a:t>
            </a: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Geochron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fade/>
      </p:transition>
    </mc:Choice>
    <mc:Fallback xmlns="">
      <p:transition xmlns:p14="http://schemas.microsoft.com/office/powerpoint/2010/main" spd="slow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1575"/>
            <a:ext cx="13004800" cy="690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182" y="4203418"/>
            <a:ext cx="2817707" cy="187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Content Placeholder 16"/>
          <p:cNvSpPr>
            <a:spLocks noGrp="1"/>
          </p:cNvSpPr>
          <p:nvPr>
            <p:ph idx="1"/>
          </p:nvPr>
        </p:nvSpPr>
        <p:spPr>
          <a:xfrm>
            <a:off x="433494" y="990600"/>
            <a:ext cx="12137813" cy="1950720"/>
          </a:xfrm>
        </p:spPr>
        <p:txBody>
          <a:bodyPr lIns="130046" tIns="65023" rIns="130046" bIns="65023"/>
          <a:lstStyle/>
          <a:p>
            <a:pPr lvl="2" indent="-259641"/>
            <a:r>
              <a:rPr lang="en-US"/>
              <a:t>Includes 400 </a:t>
            </a:r>
            <a:r>
              <a:rPr lang="en-US" sz="3400" b="1" kern="1200">
                <a:solidFill>
                  <a:srgbClr val="FFF46B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Transportable Array </a:t>
            </a:r>
            <a:r>
              <a:rPr lang="en-US"/>
              <a:t>(</a:t>
            </a:r>
            <a:r>
              <a:rPr lang="en-US" sz="3400" b="1" kern="1200">
                <a:solidFill>
                  <a:srgbClr val="FFF46B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TA</a:t>
            </a:r>
            <a:r>
              <a:rPr lang="en-US"/>
              <a:t>) Seismometers</a:t>
            </a:r>
          </a:p>
          <a:p>
            <a:pPr lvl="2" indent="-259641"/>
            <a:r>
              <a:rPr lang="en-US"/>
              <a:t>Each station occupies a site for 1½ to 2 years</a:t>
            </a:r>
          </a:p>
          <a:p>
            <a:pPr lvl="2" indent="-259641"/>
            <a:r>
              <a:rPr lang="en-US"/>
              <a:t>10 years to leap-frog across the lower 48 states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0964" name="Title 14"/>
          <p:cNvSpPr>
            <a:spLocks/>
          </p:cNvSpPr>
          <p:nvPr/>
        </p:nvSpPr>
        <p:spPr bwMode="auto">
          <a:xfrm>
            <a:off x="433493" y="0"/>
            <a:ext cx="12571307" cy="119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949" tIns="65475" rIns="130949" bIns="65475" anchor="ctr"/>
          <a:lstStyle/>
          <a:p>
            <a:r>
              <a:rPr lang="en-US" sz="3400" b="1">
                <a:solidFill>
                  <a:srgbClr val="FFF46B"/>
                </a:solidFill>
              </a:rPr>
              <a:t>   1.  U S Array: </a:t>
            </a:r>
            <a:r>
              <a:rPr lang="en-US" sz="3400"/>
              <a:t>SEISMIC NETWORK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35400" y="9067800"/>
            <a:ext cx="4974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Operated by IRIS for EarthScope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12400" y="8846403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Map courtesy </a:t>
            </a:r>
          </a:p>
          <a:p>
            <a:r>
              <a:rPr lang="en-US" sz="2400"/>
              <a:t>of IRIS</a:t>
            </a:r>
          </a:p>
        </p:txBody>
      </p:sp>
    </p:spTree>
    <p:extLst>
      <p:ext uri="{BB962C8B-B14F-4D97-AF65-F5344CB8AC3E}">
        <p14:creationId xmlns:p14="http://schemas.microsoft.com/office/powerpoint/2010/main" val="139779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fade/>
      </p:transition>
    </mc:Choice>
    <mc:Fallback xmlns="">
      <p:transition xmlns:p14="http://schemas.microsoft.com/office/powerpoint/2010/main" spd="slow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16"/>
          <p:cNvSpPr>
            <a:spLocks noGrp="1"/>
          </p:cNvSpPr>
          <p:nvPr>
            <p:ph idx="1"/>
          </p:nvPr>
        </p:nvSpPr>
        <p:spPr>
          <a:xfrm>
            <a:off x="433494" y="990600"/>
            <a:ext cx="12137813" cy="1950720"/>
          </a:xfrm>
        </p:spPr>
        <p:txBody>
          <a:bodyPr lIns="130046" tIns="65023" rIns="130046" bIns="65023"/>
          <a:lstStyle/>
          <a:p>
            <a:pPr lvl="2" indent="-259641"/>
            <a:r>
              <a:rPr lang="en-US"/>
              <a:t>also includes the </a:t>
            </a:r>
            <a:r>
              <a:rPr lang="en-US" b="1" kern="1200">
                <a:solidFill>
                  <a:srgbClr val="FFF46B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Flexible Array</a:t>
            </a:r>
            <a:r>
              <a:rPr lang="en-US"/>
              <a:t>: a pool of 2146 portable seismic instruments deployed for high-density regional seismic experiments within the footprint of the TA</a:t>
            </a:r>
          </a:p>
        </p:txBody>
      </p:sp>
      <p:sp>
        <p:nvSpPr>
          <p:cNvPr id="40964" name="Title 14"/>
          <p:cNvSpPr>
            <a:spLocks/>
          </p:cNvSpPr>
          <p:nvPr/>
        </p:nvSpPr>
        <p:spPr bwMode="auto">
          <a:xfrm>
            <a:off x="216747" y="0"/>
            <a:ext cx="12571307" cy="119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949" tIns="65475" rIns="130949" bIns="65475" anchor="ctr"/>
          <a:lstStyle/>
          <a:p>
            <a:r>
              <a:rPr lang="en-US" sz="3400" b="1">
                <a:solidFill>
                  <a:srgbClr val="FFF46B"/>
                </a:solidFill>
              </a:rPr>
              <a:t>   1.  U S Array: </a:t>
            </a:r>
            <a:r>
              <a:rPr lang="en-US" sz="3400"/>
              <a:t>SEISMIC NETWORK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64675" y="9067800"/>
            <a:ext cx="6475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Operated by IRIS PASSCAL for EarthScope</a:t>
            </a:r>
          </a:p>
        </p:txBody>
      </p:sp>
      <p:pic>
        <p:nvPicPr>
          <p:cNvPr id="5" name="Picture 4" descr="flexible_array_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61" y="2895600"/>
            <a:ext cx="11797679" cy="624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45800" y="6553200"/>
            <a:ext cx="127470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Map</a:t>
            </a:r>
          </a:p>
          <a:p>
            <a:r>
              <a:rPr lang="en-US" sz="2400"/>
              <a:t>courtesy </a:t>
            </a:r>
          </a:p>
          <a:p>
            <a:r>
              <a:rPr lang="en-US" sz="2400"/>
              <a:t>of IRIS</a:t>
            </a:r>
          </a:p>
        </p:txBody>
      </p:sp>
    </p:spTree>
    <p:extLst>
      <p:ext uri="{BB962C8B-B14F-4D97-AF65-F5344CB8AC3E}">
        <p14:creationId xmlns:p14="http://schemas.microsoft.com/office/powerpoint/2010/main" val="30069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fade/>
      </p:transition>
    </mc:Choice>
    <mc:Fallback xmlns="">
      <p:transition xmlns:p14="http://schemas.microsoft.com/office/powerpoint/2010/main" spd="slow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o_net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" y="1828800"/>
            <a:ext cx="12993670" cy="7924800"/>
          </a:xfrm>
          <a:prstGeom prst="rect">
            <a:avLst/>
          </a:prstGeom>
        </p:spPr>
      </p:pic>
      <p:sp>
        <p:nvSpPr>
          <p:cNvPr id="2867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20321"/>
            <a:ext cx="13004800" cy="1192107"/>
          </a:xfrm>
        </p:spPr>
        <p:txBody>
          <a:bodyPr/>
          <a:lstStyle/>
          <a:p>
            <a:pPr eaLnBrk="1" hangingPunct="1">
              <a:defRPr/>
            </a:pPr>
            <a:r>
              <a:rPr lang="en-US" sz="3400" b="1">
                <a:solidFill>
                  <a:srgbClr val="FFF46B"/>
                </a:solidFill>
              </a:rPr>
              <a:t>2. 	Plate Boundary Observatory</a:t>
            </a:r>
            <a:br>
              <a:rPr lang="en-US" sz="3400" b="1">
                <a:solidFill>
                  <a:srgbClr val="FFF46B"/>
                </a:solidFill>
              </a:rPr>
            </a:br>
            <a:r>
              <a:rPr lang="en-US" sz="3400" b="1">
                <a:solidFill>
                  <a:srgbClr val="FFF46B"/>
                </a:solidFill>
              </a:rPr>
              <a:t>	(PBO)</a:t>
            </a:r>
            <a:r>
              <a:rPr lang="en-US" sz="3400">
                <a:solidFill>
                  <a:srgbClr val="FFF46B"/>
                </a:solidFill>
              </a:rPr>
              <a:t>: </a:t>
            </a:r>
            <a:r>
              <a:rPr lang="en-US" sz="3400"/>
              <a:t>GPS GEODETIC NETWORK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600" y="5638800"/>
            <a:ext cx="36467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Operated by UNAVCO</a:t>
            </a:r>
          </a:p>
          <a:p>
            <a:r>
              <a:rPr lang="en-US" sz="2800"/>
              <a:t>for EarthScope</a:t>
            </a:r>
          </a:p>
        </p:txBody>
      </p:sp>
      <p:pic>
        <p:nvPicPr>
          <p:cNvPr id="3" name="Picture 2" descr="PBO GPS@Cd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0" y="1447800"/>
            <a:ext cx="2743200" cy="29311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845800" y="6553200"/>
            <a:ext cx="181296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Map</a:t>
            </a:r>
          </a:p>
          <a:p>
            <a:r>
              <a:rPr lang="en-US" sz="2400"/>
              <a:t>courtesy </a:t>
            </a:r>
          </a:p>
          <a:p>
            <a:r>
              <a:rPr lang="en-US" sz="2400"/>
              <a:t>of UNAVCO</a:t>
            </a:r>
          </a:p>
        </p:txBody>
      </p:sp>
    </p:spTree>
    <p:extLst>
      <p:ext uri="{BB962C8B-B14F-4D97-AF65-F5344CB8AC3E}">
        <p14:creationId xmlns:p14="http://schemas.microsoft.com/office/powerpoint/2010/main" val="69738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fade/>
      </p:transition>
    </mc:Choice>
    <mc:Fallback xmlns="">
      <p:transition xmlns:p14="http://schemas.microsoft.com/office/powerpoint/2010/main" spd="slow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- High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High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High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hoto - Horizontal Title at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Title at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Title at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Pages>0</Pages>
  <Words>596</Words>
  <Characters>0</Characters>
  <Application>Microsoft Macintosh PowerPoint</Application>
  <PresentationFormat>Custom</PresentationFormat>
  <Lines>0</Lines>
  <Paragraphs>91</Paragraphs>
  <Slides>13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Title, Bullets &amp; Photo</vt:lpstr>
      <vt:lpstr>Title - High Top</vt:lpstr>
      <vt:lpstr>Photo - Horizontal Title at top</vt:lpstr>
      <vt:lpstr>Photo - Vertical</vt:lpstr>
      <vt:lpstr>Photo - Vertical Reflection</vt:lpstr>
      <vt:lpstr>Photo - Horizontal copy</vt:lpstr>
      <vt:lpstr>Photo - Horizontal</vt:lpstr>
      <vt:lpstr>Photo - Horizontal Reflection</vt:lpstr>
      <vt:lpstr>Title &amp; Bullets - Left</vt:lpstr>
      <vt:lpstr>Title &amp; Bullets - 2 Column</vt:lpstr>
      <vt:lpstr>Title &amp; Bullets - Right</vt:lpstr>
      <vt:lpstr>Title &amp; Bullets</vt:lpstr>
      <vt:lpstr>Bullets</vt:lpstr>
      <vt:lpstr>Chart</vt:lpstr>
      <vt:lpstr>Welcome to the EarthScope Southwest Native Science Educators Workshop</vt:lpstr>
      <vt:lpstr>The EarthScope Program an introduction</vt:lpstr>
      <vt:lpstr>PowerPoint Presentation</vt:lpstr>
      <vt:lpstr>Scientific Targets</vt:lpstr>
      <vt:lpstr>EarthScope Program Budget</vt:lpstr>
      <vt:lpstr>The EarthScope Facility</vt:lpstr>
      <vt:lpstr>PowerPoint Presentation</vt:lpstr>
      <vt:lpstr>PowerPoint Presentation</vt:lpstr>
      <vt:lpstr>2.  Plate Boundary Observatory  (PBO): GPS GEODETIC NETWORK</vt:lpstr>
      <vt:lpstr>3.  San Andreas Fault Observatory at Depth (SAFOD):  SCIENTIFIC DRILLING</vt:lpstr>
      <vt:lpstr>Current Status of EarthScope</vt:lpstr>
      <vt:lpstr>TA in Alaska &amp; W Canada 2014-2018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David Fountain</dc:creator>
  <cp:keywords/>
  <dc:description/>
  <cp:lastModifiedBy>Steven Semken</cp:lastModifiedBy>
  <cp:revision>135</cp:revision>
  <cp:lastPrinted>2012-05-08T17:22:05Z</cp:lastPrinted>
  <dcterms:modified xsi:type="dcterms:W3CDTF">2015-03-14T15:36:57Z</dcterms:modified>
</cp:coreProperties>
</file>