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slideLayouts/slideLayout23.xml" ContentType="application/vnd.openxmlformats-officedocument.presentationml.slideLayout+xml"/>
  <Override PartName="/ppt/slides/slide9.xml" ContentType="application/vnd.openxmlformats-officedocument.presentationml.slide+xml"/>
  <Override PartName="/ppt/notesSlides/notesSlide4.xml" ContentType="application/vnd.openxmlformats-officedocument.presentationml.notes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Masters/slideMaster2.xml" ContentType="application/vnd.openxmlformats-officedocument.presentationml.slideMaster+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slideLayouts/slideLayout24.xml" ContentType="application/vnd.openxmlformats-officedocument.presentationml.slideLayout+xml"/>
  <Override PartName="/ppt/notesSlides/notesSlide5.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s/slide6.xml" ContentType="application/vnd.openxmlformats-officedocument.presentationml.slide+xml"/>
  <Override PartName="/ppt/notesSlides/notesSlide1.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slideLayouts/slideLayout13.xml" ContentType="application/vnd.openxmlformats-officedocument.presentationml.slideLayout+xml"/>
  <Override PartName="/ppt/slideLayouts/slideLayout21.xml" ContentType="application/vnd.openxmlformats-officedocument.presentationml.slideLayout+xml"/>
  <Override PartName="/ppt/slides/slide7.xml" ContentType="application/vnd.openxmlformats-officedocument.presentationml.slide+xml"/>
  <Override PartName="/ppt/notesSlides/notesSlide2.xml" ContentType="application/vnd.openxmlformats-officedocument.presentationml.notes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theme/theme4.xml" ContentType="application/vnd.openxmlformats-officedocument.theme+xml"/>
  <Override PartName="/ppt/slideLayouts/slideLayout3.xml" ContentType="application/vnd.openxmlformats-officedocument.presentationml.slideLayout+xml"/>
  <Default Extension="tiff" ContentType="image/tiff"/>
  <Override PartName="/ppt/slideLayouts/slideLayout18.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s/slide8.xml" ContentType="application/vnd.openxmlformats-officedocument.presentationml.slide+xml"/>
  <Override PartName="/ppt/notesSlides/notesSlide3.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2" r:id="rId2"/>
  </p:sldMasterIdLst>
  <p:notesMasterIdLst>
    <p:notesMasterId r:id="rId23"/>
  </p:notesMasterIdLst>
  <p:handoutMasterIdLst>
    <p:handoutMasterId r:id="rId24"/>
  </p:handoutMasterIdLst>
  <p:sldIdLst>
    <p:sldId id="261" r:id="rId3"/>
    <p:sldId id="266" r:id="rId4"/>
    <p:sldId id="268" r:id="rId5"/>
    <p:sldId id="277" r:id="rId6"/>
    <p:sldId id="278" r:id="rId7"/>
    <p:sldId id="269" r:id="rId8"/>
    <p:sldId id="281" r:id="rId9"/>
    <p:sldId id="279" r:id="rId10"/>
    <p:sldId id="283" r:id="rId11"/>
    <p:sldId id="285" r:id="rId12"/>
    <p:sldId id="284" r:id="rId13"/>
    <p:sldId id="286" r:id="rId14"/>
    <p:sldId id="287" r:id="rId15"/>
    <p:sldId id="288" r:id="rId16"/>
    <p:sldId id="289" r:id="rId17"/>
    <p:sldId id="296" r:id="rId18"/>
    <p:sldId id="297" r:id="rId19"/>
    <p:sldId id="293" r:id="rId20"/>
    <p:sldId id="294" r:id="rId21"/>
    <p:sldId id="295"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4" frameSlides="1"/>
  <p:clrMru>
    <a:srgbClr val="EEEEBB"/>
    <a:srgbClr val="EEE8C5"/>
    <a:srgbClr val="1E412A"/>
    <a:srgbClr val="64391A"/>
    <a:srgbClr val="640286"/>
    <a:srgbClr val="43174E"/>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4024" autoAdjust="0"/>
    <p:restoredTop sz="97724" autoAdjust="0"/>
  </p:normalViewPr>
  <p:slideViewPr>
    <p:cSldViewPr snapToGrid="0" snapToObjects="1">
      <p:cViewPr>
        <p:scale>
          <a:sx n="100" d="100"/>
          <a:sy n="100" d="100"/>
        </p:scale>
        <p:origin x="-280"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5BAAB4-9459-E34F-ABCC-F0FDFD48CDCE}" type="datetimeFigureOut">
              <a:rPr lang="en-US" smtClean="0"/>
              <a:pPr/>
              <a:t>8/1/15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9B82EEA-5B31-A747-BEBA-A7C085A75C7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6752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B70AB8-A8DD-1445-8D03-C32157D74942}" type="datetimeFigureOut">
              <a:rPr lang="en-US" smtClean="0"/>
              <a:pPr/>
              <a:t>8/1/15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CF7EF9-0A99-EC45-AE9A-E1311F33BC5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96819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FE68C-A008-514C-A20E-6F328DE34111}" type="slidenum">
              <a:rPr lang="en-US"/>
              <a:pPr/>
              <a:t>1</a:t>
            </a:fld>
            <a:endParaRPr 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US" sz="1200" b="1" kern="1200" dirty="0" smtClean="0">
                <a:solidFill>
                  <a:schemeClr val="tx1"/>
                </a:solidFill>
                <a:effectLst/>
                <a:latin typeface="+mn-lt"/>
                <a:ea typeface="+mn-ea"/>
                <a:cs typeface="+mn-cs"/>
              </a:rPr>
              <a:t>Learning Objectives: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Students will be able to</a:t>
            </a:r>
          </a:p>
          <a:p>
            <a:pPr lvl="0"/>
            <a:r>
              <a:rPr lang="en-US" sz="1200" kern="1200" dirty="0" smtClean="0">
                <a:solidFill>
                  <a:schemeClr val="tx1"/>
                </a:solidFill>
                <a:effectLst/>
                <a:latin typeface="+mn-lt"/>
                <a:ea typeface="+mn-ea"/>
                <a:cs typeface="+mn-cs"/>
              </a:rPr>
              <a:t>	Summarize the earthquake process in a short paragraph</a:t>
            </a:r>
          </a:p>
          <a:p>
            <a:pPr lvl="0"/>
            <a:r>
              <a:rPr lang="en-US" sz="1200" kern="1200" dirty="0" smtClean="0">
                <a:solidFill>
                  <a:schemeClr val="tx1"/>
                </a:solidFill>
                <a:effectLst/>
                <a:latin typeface="+mn-lt"/>
                <a:ea typeface="+mn-ea"/>
                <a:cs typeface="+mn-cs"/>
              </a:rPr>
              <a:t>	Use the Earthquake Machine model to demonstrate the causes of earthquakes, noting the flow of energy through the system</a:t>
            </a:r>
          </a:p>
          <a:p>
            <a:pPr lvl="0"/>
            <a:r>
              <a:rPr lang="en-US" sz="1200" kern="1200" dirty="0" smtClean="0">
                <a:solidFill>
                  <a:schemeClr val="tx1"/>
                </a:solidFill>
                <a:effectLst/>
                <a:latin typeface="+mn-lt"/>
                <a:ea typeface="+mn-ea"/>
                <a:cs typeface="+mn-cs"/>
              </a:rPr>
              <a:t>	Illustrate the role of models in the process of science in a short description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Abstract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Learning occurs as students collaborate in small groups to investigate the earthquake cycle.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activity emphasizes the role of mechanical models in understanding and testing ideas science.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Teacher Background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Changing the focus of earthquake instruction</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Earthquakes are a highly engaging topic for students. The suddenness, and awe-inspiring power of an earthquake, whether experienced directly or via various media outlets, both captures students’ attention and focuses our conceptualization of earthquakes as the impact they can have on society. As a result, students as young as third grade conclude that an earthquake is destruction, injury, and confusion, and the causes are unknown. While the interest is good for learning, such focus on damage and destruction can become an obstacle that limiting learners’ ability to critically and carefully develop an understanding of the actual earthquake and its causes.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Several studies have established that traditional instructional methods for earthquakes are not adequate to allow students to construct coherent explanations about the causes of earthquakes, nor to reduce students’ misconceptions about earthquakes. This activity has been designed to make students’ initial conceptions of earthquakes explicit and then allow them to test these ideas through a hands-on, minds-on exploration of the Earthquake Machine.  In this way, students are able to visualize the physical system, including energy inputs and outputs, of a fault system that can lead to earthquakes. The following discussion deemphasizes the damage and destruction that occurs when earthquakes occur near large population centers, and increases the focus on helping students’ construct/expand/replace their own mental models for earthquakes.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Figure 1. The Earthquake Machine is a mechanical model for illustrating the inputs and outputs of the earthquake cycle</a:t>
            </a:r>
          </a:p>
          <a:p>
            <a:r>
              <a:rPr lang="en-US" sz="1200" i="1" kern="1200" dirty="0" smtClean="0">
                <a:solidFill>
                  <a:schemeClr val="tx1"/>
                </a:solidFill>
                <a:effectLst/>
                <a:latin typeface="+mn-lt"/>
                <a:ea typeface="+mn-ea"/>
                <a:cs typeface="+mn-cs"/>
              </a:rPr>
              <a:t>The science of the model </a:t>
            </a:r>
            <a:r>
              <a:rPr lang="en-US" sz="1200" kern="1200" dirty="0" smtClean="0">
                <a:solidFill>
                  <a:schemeClr val="tx1"/>
                </a:solidFill>
                <a:effectLst/>
                <a:latin typeface="+mn-lt"/>
                <a:ea typeface="+mn-ea"/>
                <a:cs typeface="+mn-cs"/>
              </a:rPr>
              <a:t>The simplicity of the Earthquake Machine (Figure 1) allows students to visualize the inputs and outputs of a fault system and explore stick-slip fault behavior. The model’s wooden block and sandpaper base represent an active fault section. Students’ pull on the measuring tape attached to the block is analogous to continuous plate motions away from the boundaries. For example, this represents the downward pull of a </a:t>
            </a:r>
            <a:r>
              <a:rPr lang="en-US" sz="1200" kern="1200" dirty="0" err="1" smtClean="0">
                <a:solidFill>
                  <a:schemeClr val="tx1"/>
                </a:solidFill>
                <a:effectLst/>
                <a:latin typeface="+mn-lt"/>
                <a:ea typeface="+mn-ea"/>
                <a:cs typeface="+mn-cs"/>
              </a:rPr>
              <a:t>subducting</a:t>
            </a:r>
            <a:r>
              <a:rPr lang="en-US" sz="1200" kern="1200" dirty="0" smtClean="0">
                <a:solidFill>
                  <a:schemeClr val="tx1"/>
                </a:solidFill>
                <a:effectLst/>
                <a:latin typeface="+mn-lt"/>
                <a:ea typeface="+mn-ea"/>
                <a:cs typeface="+mn-cs"/>
              </a:rPr>
              <a:t> slab of lithospheric plate, which is continuously adding tension to the system. The rubber band represents the elastic properties of the surrounding lithosphere, storing potential energy. When the frictional forces between the block and sandpaper are overcome, the block lurches forward with a stick-slip motion. Students get to “experience” an earthquake by seeing the release of energy stored in the rubber band and feeling the propagation of seismic waves from an elastic source. Visualizing the energy released by the slip of the block is further enhanced by the motion of the model building, made of strips of lightweight poster board or manila folder material.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While this model accurately simulates the strain energy that slowly accumulates in rock surrounding a locked fault that is released in a sudden slip event, a process known as the elastic rebound theory, it is ultimately a simplification of a complex Earth system. Such simplifications must be understood to interpret the model accurately. Therefore the relationship between the model and reality should be clearly emphasized to students (Table 1). This is particularly important for high school-aged students, who often think of physical models as copies of reality rather than representations. </a:t>
            </a:r>
          </a:p>
          <a:p>
            <a:r>
              <a:rPr lang="en-US" sz="1200" kern="1200" dirty="0" smtClean="0">
                <a:solidFill>
                  <a:schemeClr val="tx1"/>
                </a:solidFill>
                <a:effectLst/>
                <a:latin typeface="+mn-lt"/>
                <a:ea typeface="+mn-ea"/>
                <a:cs typeface="+mn-cs"/>
              </a:rPr>
              <a:t>The model not only provides a physical perspective on the generation of earthquakes, but it also illustrates the concept of an earthquake’s magnitude, and how this can be calculated based on the physical features of the fault (see inset box). In our model, the length and width (area; A) of the fault section that slips during an event (represented by the dimensions of the block of wood) as well as the rigidity of Earth materials (</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 represented by the elasticity of the rubber band) are constant for every event generated. The only factor that can vary is the displacement (D) or slip of the fault. As a result, there is a direct correlation between the amount of slip of the block and the moment magnitude of the event. While aspects of the mathematical relationship discussed in the inset box may be premature for some students’ experience, all students will physically see this relationship by noting how much the “building” on top of the block moves in relation to the amount the block slips. The further the block slips, the more energy is released, and the more violently the building shakes</a:t>
            </a:r>
            <a:r>
              <a:rPr lang="en-US" dirty="0" smtClean="0">
                <a:effectLst/>
              </a:rPr>
              <a:t>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AF9395-C257-C14A-9845-2B8637A045F0}" type="slidenum">
              <a:rPr lang="en-US"/>
              <a:pPr/>
              <a:t>2</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sz="1200" kern="1200" dirty="0" smtClean="0">
                <a:solidFill>
                  <a:schemeClr val="tx1"/>
                </a:solidFill>
                <a:effectLst/>
                <a:latin typeface="+mn-lt"/>
                <a:ea typeface="+mn-ea"/>
                <a:cs typeface="+mn-cs"/>
              </a:rPr>
              <a:t>Ask participants to individually answer the following question “What is an earthquake?” They will write their answer on 3x5 sticky notes with one idea per note (e.g. sudden release of energy = one note; ground shaking = one note,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97383-AC68-9B4F-8A4B-18C6C8992649}" type="slidenum">
              <a:rPr lang="en-US"/>
              <a:pPr/>
              <a:t>3</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sz="1200" kern="1200" dirty="0" smtClean="0">
                <a:solidFill>
                  <a:schemeClr val="tx1"/>
                </a:solidFill>
                <a:effectLst/>
                <a:latin typeface="+mn-lt"/>
                <a:ea typeface="+mn-ea"/>
                <a:cs typeface="+mn-cs"/>
              </a:rPr>
              <a:t>) Next, have students work in groups of 8-10 students to create a single consensus definition that accounts for everyone’s ideas in the group. This can be efficiently accomplished by creating an affinity diagram. An affinity diagram organizes a large number of ideas into their natural relationships (Ray,1999). Here the first participant reads one of his/her notes and places it on the table top or wall. If other students in the group have a similar idea, their note is read and grouped with the original. Ask the group to name the natural relationship between the ideas and record it with an additional sticky note. These identified natural relationships can be referred to as themes. Continue to call and sort ideas until all sticky notes are posted on flipcharts.  Allow sticky notes to be moved as the group refines the natural relationships between their ideas. The group should come to consensus on one definition of an earthquake that includes the entire group’s idea. All group participants record this definition on the student worksheet.</a:t>
            </a:r>
            <a:r>
              <a:rPr lang="en-US" dirty="0" smtClean="0">
                <a:effectLst/>
              </a:rPr>
              <a:t> </a:t>
            </a:r>
          </a:p>
          <a:p>
            <a:endParaRPr lang="en-US" dirty="0" smtClean="0">
              <a:effectLst/>
            </a:endParaRPr>
          </a:p>
          <a:p>
            <a:r>
              <a:rPr lang="en-US" sz="1200" kern="1200" dirty="0" smtClean="0">
                <a:solidFill>
                  <a:schemeClr val="tx1"/>
                </a:solidFill>
                <a:effectLst/>
                <a:latin typeface="+mn-lt"/>
                <a:ea typeface="+mn-ea"/>
                <a:cs typeface="+mn-cs"/>
              </a:rPr>
              <a:t>Describe the materials and assembly of Earthquake Machine model. Before communicating what the setup models about earthquakes, demonstrate what happens when you pull slowly on the tape connected to the block on the sandpaper. </a:t>
            </a:r>
          </a:p>
          <a:p>
            <a:r>
              <a:rPr lang="en-US" sz="1200" kern="1200" dirty="0" smtClean="0">
                <a:solidFill>
                  <a:schemeClr val="tx1"/>
                </a:solidFill>
                <a:effectLst/>
                <a:latin typeface="+mn-lt"/>
                <a:ea typeface="+mn-ea"/>
                <a:cs typeface="+mn-cs"/>
              </a:rPr>
              <a:t>NOTE: To use the Earthquake Machine, slowly pull the measuring tape parallel to the surface of the sanding belt.  The block should stick in place initially and the rubber band should stretch.  When a threshold is reached, block will slip forward as the potential energy stored in the rubber band is suddenly converted to kinetic energy. Once the block stops, the stick slip process begins again.</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teachers notes for a discussion</a:t>
            </a:r>
            <a:r>
              <a:rPr lang="en-US" baseline="0" dirty="0" smtClean="0"/>
              <a:t> of how the model is like and unlike the Earth.</a:t>
            </a:r>
          </a:p>
          <a:p>
            <a:endParaRPr lang="en-US" baseline="0" dirty="0" smtClean="0"/>
          </a:p>
          <a:p>
            <a:r>
              <a:rPr lang="en-US" sz="1200" kern="1200" dirty="0" smtClean="0">
                <a:solidFill>
                  <a:schemeClr val="tx1"/>
                </a:solidFill>
                <a:effectLst/>
                <a:latin typeface="+mn-lt"/>
                <a:ea typeface="+mn-ea"/>
                <a:cs typeface="+mn-cs"/>
              </a:rPr>
              <a:t>Emphasize the following two questions in your discussion.</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1) How might the model be like a real fault?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ANSWER: The stick-slip behavior of the block is similar to the earthquake cycle where earth materials to store energy elastically over a period of time. When a threshold is reached, the stored energy is suddenly released as an earthquake, which causes seismic waves to propagate outward in all directions .</a:t>
            </a:r>
          </a:p>
          <a:p>
            <a:pPr lvl="0"/>
            <a:r>
              <a:rPr lang="en-US" sz="1200" kern="1200" dirty="0" smtClean="0">
                <a:solidFill>
                  <a:schemeClr val="tx1"/>
                </a:solidFill>
                <a:effectLst/>
                <a:latin typeface="+mn-lt"/>
                <a:ea typeface="+mn-ea"/>
                <a:cs typeface="+mn-cs"/>
              </a:rPr>
              <a:t>The sandpaper represents the contact between one plate and another plate</a:t>
            </a:r>
          </a:p>
          <a:p>
            <a:pPr lvl="0"/>
            <a:r>
              <a:rPr lang="en-US" sz="1200" kern="1200" dirty="0" smtClean="0">
                <a:solidFill>
                  <a:schemeClr val="tx1"/>
                </a:solidFill>
                <a:effectLst/>
                <a:latin typeface="+mn-lt"/>
                <a:ea typeface="+mn-ea"/>
                <a:cs typeface="+mn-cs"/>
              </a:rPr>
              <a:t>The moving block represents an earthquake</a:t>
            </a:r>
          </a:p>
          <a:p>
            <a:pPr lvl="0"/>
            <a:r>
              <a:rPr lang="en-US" sz="1200" kern="1200" dirty="0" smtClean="0">
                <a:solidFill>
                  <a:schemeClr val="tx1"/>
                </a:solidFill>
                <a:effectLst/>
                <a:latin typeface="+mn-lt"/>
                <a:ea typeface="+mn-ea"/>
                <a:cs typeface="+mn-cs"/>
              </a:rPr>
              <a:t>The wood block represents the edge of the plate that is locked</a:t>
            </a:r>
          </a:p>
          <a:p>
            <a:pPr lvl="0"/>
            <a:r>
              <a:rPr lang="en-US" sz="1200" kern="1200" dirty="0" smtClean="0">
                <a:solidFill>
                  <a:schemeClr val="tx1"/>
                </a:solidFill>
                <a:effectLst/>
                <a:latin typeface="+mn-lt"/>
                <a:ea typeface="+mn-ea"/>
                <a:cs typeface="+mn-cs"/>
              </a:rPr>
              <a:t>The measuring tape represents the bulk of the plate where plate motion is constant.</a:t>
            </a:r>
          </a:p>
          <a:p>
            <a:pPr lvl="0"/>
            <a:r>
              <a:rPr lang="en-US" sz="1200" kern="1200" dirty="0" smtClean="0">
                <a:solidFill>
                  <a:schemeClr val="tx1"/>
                </a:solidFill>
                <a:effectLst/>
                <a:latin typeface="+mn-lt"/>
                <a:ea typeface="+mn-ea"/>
                <a:cs typeface="+mn-cs"/>
              </a:rPr>
              <a:t>The rubber band represents he elastic materials inside the Earth)</a:t>
            </a:r>
          </a:p>
          <a:p>
            <a:pPr lvl="0"/>
            <a:r>
              <a:rPr lang="en-US" sz="1200" kern="1200" dirty="0" smtClean="0">
                <a:solidFill>
                  <a:schemeClr val="tx1"/>
                </a:solidFill>
                <a:effectLst/>
                <a:latin typeface="+mn-lt"/>
                <a:ea typeface="+mn-ea"/>
                <a:cs typeface="+mn-cs"/>
              </a:rPr>
              <a:t>Pulling on the measuring tape represents the force causing plate to move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2) How might the model be </a:t>
            </a:r>
            <a:r>
              <a:rPr lang="en-US" sz="1200" i="1" u="sng" kern="1200" dirty="0" smtClean="0">
                <a:solidFill>
                  <a:schemeClr val="tx1"/>
                </a:solidFill>
                <a:effectLst/>
                <a:latin typeface="+mn-lt"/>
                <a:ea typeface="+mn-ea"/>
                <a:cs typeface="+mn-cs"/>
              </a:rPr>
              <a:t>un</a:t>
            </a:r>
            <a:r>
              <a:rPr lang="en-US" sz="1200" i="1" kern="1200" dirty="0" smtClean="0">
                <a:solidFill>
                  <a:schemeClr val="tx1"/>
                </a:solidFill>
                <a:effectLst/>
                <a:latin typeface="+mn-lt"/>
                <a:ea typeface="+mn-ea"/>
                <a:cs typeface="+mn-cs"/>
              </a:rPr>
              <a:t>like a real fault?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ANSWER: The materials and the scale, both temporal and physical, are notably different. </a:t>
            </a:r>
          </a:p>
          <a:p>
            <a:pPr lvl="0"/>
            <a:r>
              <a:rPr lang="en-US" sz="1200" kern="1200" dirty="0" smtClean="0">
                <a:solidFill>
                  <a:schemeClr val="tx1"/>
                </a:solidFill>
                <a:effectLst/>
                <a:latin typeface="+mn-lt"/>
                <a:ea typeface="+mn-ea"/>
                <a:cs typeface="+mn-cs"/>
              </a:rPr>
              <a:t>In Earth, elastic energy is stored in rocks spanning an area of up to hundreds of kilometers over a period of tens to hundreds of years; the small rubber band takes just  seconds to store energy. </a:t>
            </a:r>
          </a:p>
          <a:p>
            <a:pPr lvl="0"/>
            <a:r>
              <a:rPr lang="en-US" sz="1200" kern="1200" dirty="0" smtClean="0">
                <a:solidFill>
                  <a:schemeClr val="tx1"/>
                </a:solidFill>
                <a:effectLst/>
                <a:latin typeface="+mn-lt"/>
                <a:ea typeface="+mn-ea"/>
                <a:cs typeface="+mn-cs"/>
              </a:rPr>
              <a:t>The block has fixed dimensions that slip as a single unit while a fault is much larger and more complex. As a result it could slip at any point along the fault; a process that can vary for each earthquake on the fault. </a:t>
            </a:r>
          </a:p>
          <a:p>
            <a:pPr lvl="0"/>
            <a:r>
              <a:rPr lang="en-US" sz="1200" kern="1200" dirty="0" smtClean="0">
                <a:solidFill>
                  <a:schemeClr val="tx1"/>
                </a:solidFill>
                <a:effectLst/>
                <a:latin typeface="+mn-lt"/>
                <a:ea typeface="+mn-ea"/>
                <a:cs typeface="+mn-cs"/>
              </a:rPr>
              <a:t> In the model, the boundary between the two plates (or sides of the fault) is parallel to the surface.  However, in Earth, plate boundaries (and fault planes) are typically inclined or vertical. </a:t>
            </a:r>
          </a:p>
          <a:p>
            <a:pPr lvl="0"/>
            <a:r>
              <a:rPr lang="en-US" sz="1200" kern="1200" dirty="0" smtClean="0">
                <a:solidFill>
                  <a:schemeClr val="tx1"/>
                </a:solidFill>
                <a:effectLst/>
                <a:latin typeface="+mn-lt"/>
                <a:ea typeface="+mn-ea"/>
                <a:cs typeface="+mn-cs"/>
              </a:rPr>
              <a:t> Friction only occurs along the bottom of the wooden block in the model but in a fault, the friction is 3-dimensional and much more complex due to changing pressure and rigidity factors at depth.  </a:t>
            </a:r>
          </a:p>
          <a:p>
            <a:pPr lvl="0"/>
            <a:r>
              <a:rPr lang="en-US" sz="1200" kern="1200" dirty="0" smtClean="0">
                <a:solidFill>
                  <a:schemeClr val="tx1"/>
                </a:solidFill>
                <a:effectLst/>
                <a:latin typeface="+mn-lt"/>
                <a:ea typeface="+mn-ea"/>
                <a:cs typeface="+mn-cs"/>
              </a:rPr>
              <a:t>Energy in the model comes from our hands. In the Earth the internal heat of the earth drives push of the plates, while gravity drives the downward pull of </a:t>
            </a:r>
            <a:r>
              <a:rPr lang="en-US" sz="1200" kern="1200" dirty="0" err="1" smtClean="0">
                <a:solidFill>
                  <a:schemeClr val="tx1"/>
                </a:solidFill>
                <a:effectLst/>
                <a:latin typeface="+mn-lt"/>
                <a:ea typeface="+mn-ea"/>
                <a:cs typeface="+mn-cs"/>
              </a:rPr>
              <a:t>subducting</a:t>
            </a:r>
            <a:r>
              <a:rPr lang="en-US" sz="1200" kern="1200" dirty="0" smtClean="0">
                <a:solidFill>
                  <a:schemeClr val="tx1"/>
                </a:solidFill>
                <a:effectLst/>
                <a:latin typeface="+mn-lt"/>
                <a:ea typeface="+mn-ea"/>
                <a:cs typeface="+mn-cs"/>
              </a:rPr>
              <a:t> slabs.  </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TIP = Create a table to emphasize BOTH like and unlike features. This is essential to avoid generating misconceptions when working with models.</a:t>
            </a:r>
            <a:endParaRPr lang="en-US" sz="1200" kern="1200" dirty="0" smtClean="0">
              <a:solidFill>
                <a:schemeClr val="tx1"/>
              </a:solidFill>
              <a:effectLst/>
              <a:latin typeface="+mn-lt"/>
              <a:ea typeface="+mn-ea"/>
              <a:cs typeface="+mn-cs"/>
            </a:endParaRPr>
          </a:p>
          <a:p>
            <a:r>
              <a:rPr lang="x-none" sz="1200" kern="1200" dirty="0" smtClean="0">
                <a:solidFill>
                  <a:schemeClr val="tx1"/>
                </a:solidFill>
                <a:effectLst/>
                <a:latin typeface="+mn-lt"/>
                <a:ea typeface="+mn-ea"/>
                <a:cs typeface="+mn-cs"/>
              </a:rPr>
              <a:t> Any benefit in saying something akin to “like the sound waves that radiate away from the sandpaper.”?</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CF7EF9-0A99-EC45-AE9A-E1311F33BC5C}" type="slidenum">
              <a:rPr lang="en-US" smtClean="0"/>
              <a:pPr/>
              <a:t>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6681046"/>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CF7EF9-0A99-EC45-AE9A-E1311F33BC5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8C90AE-E5ED-D043-97C3-7ACC47094213}" type="slidenum">
              <a:rPr lang="en-US"/>
              <a:pPr/>
              <a:t>6</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pPr lvl="0"/>
            <a:r>
              <a:rPr lang="en-US" sz="1200" kern="1200" smtClean="0">
                <a:solidFill>
                  <a:schemeClr val="tx1"/>
                </a:solidFill>
                <a:latin typeface="+mn-lt"/>
                <a:ea typeface="+mn-ea"/>
                <a:cs typeface="+mn-cs"/>
              </a:rPr>
              <a:t>The </a:t>
            </a:r>
            <a:r>
              <a:rPr lang="en-US" sz="1200" kern="1200" dirty="0" smtClean="0">
                <a:solidFill>
                  <a:schemeClr val="tx1"/>
                </a:solidFill>
                <a:latin typeface="+mn-lt"/>
                <a:ea typeface="+mn-ea"/>
                <a:cs typeface="+mn-cs"/>
              </a:rPr>
              <a:t>sandpaper represents the contact between one plate and another plate</a:t>
            </a:r>
          </a:p>
          <a:p>
            <a:pPr lvl="0"/>
            <a:r>
              <a:rPr lang="en-US" sz="1200" kern="1200" dirty="0" smtClean="0">
                <a:solidFill>
                  <a:schemeClr val="tx1"/>
                </a:solidFill>
                <a:latin typeface="+mn-lt"/>
                <a:ea typeface="+mn-ea"/>
                <a:cs typeface="+mn-cs"/>
              </a:rPr>
              <a:t>The moving block represents an earthquake</a:t>
            </a:r>
          </a:p>
          <a:p>
            <a:pPr lvl="0"/>
            <a:r>
              <a:rPr lang="en-US" sz="1200" kern="1200" dirty="0" smtClean="0">
                <a:solidFill>
                  <a:schemeClr val="tx1"/>
                </a:solidFill>
                <a:latin typeface="+mn-lt"/>
                <a:ea typeface="+mn-ea"/>
                <a:cs typeface="+mn-cs"/>
              </a:rPr>
              <a:t>The block of wood/rubber band/measuring tape represents a single tectonic plate</a:t>
            </a:r>
          </a:p>
          <a:p>
            <a:pPr lvl="0"/>
            <a:r>
              <a:rPr lang="en-US" sz="1200" kern="1200" dirty="0" smtClean="0">
                <a:solidFill>
                  <a:schemeClr val="tx1"/>
                </a:solidFill>
                <a:latin typeface="+mn-lt"/>
                <a:ea typeface="+mn-ea"/>
                <a:cs typeface="+mn-cs"/>
              </a:rPr>
              <a:t>The wood block represents the edge of the plate that is locked</a:t>
            </a:r>
          </a:p>
          <a:p>
            <a:pPr lvl="0"/>
            <a:r>
              <a:rPr lang="en-US" sz="1200" kern="1200" dirty="0" smtClean="0">
                <a:solidFill>
                  <a:schemeClr val="tx1"/>
                </a:solidFill>
                <a:latin typeface="+mn-lt"/>
                <a:ea typeface="+mn-ea"/>
                <a:cs typeface="+mn-cs"/>
              </a:rPr>
              <a:t>The rubber band represents he elastic materials inside the Earth</a:t>
            </a:r>
          </a:p>
          <a:p>
            <a:pPr lvl="0"/>
            <a:r>
              <a:rPr lang="en-US" sz="1200" kern="1200" dirty="0" smtClean="0">
                <a:solidFill>
                  <a:schemeClr val="tx1"/>
                </a:solidFill>
                <a:latin typeface="+mn-lt"/>
                <a:ea typeface="+mn-ea"/>
                <a:cs typeface="+mn-cs"/>
              </a:rPr>
              <a:t>Pulling on the measuring tape represents the force causing plate to move</a:t>
            </a:r>
          </a:p>
          <a:p>
            <a:endParaRPr lang="en-US" baseline="0" dirty="0" smtClean="0"/>
          </a:p>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Formative assessment–Ask students how they could modify the model so that it no longer stored energy?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Based on this (and assuming superhuman powers, perhaps) what would you change about Earth to prevent all future earthquakes?</a:t>
            </a:r>
          </a:p>
          <a:p>
            <a:r>
              <a:rPr lang="en-US" sz="1200" kern="1200" dirty="0" smtClean="0">
                <a:solidFill>
                  <a:schemeClr val="tx1"/>
                </a:solidFill>
                <a:effectLst/>
                <a:latin typeface="+mn-lt"/>
                <a:ea typeface="+mn-ea"/>
                <a:cs typeface="+mn-cs"/>
              </a:rPr>
              <a:t>ANSWER: </a:t>
            </a:r>
          </a:p>
          <a:p>
            <a:r>
              <a:rPr lang="en-US" sz="1200" kern="1200" dirty="0" smtClean="0">
                <a:solidFill>
                  <a:schemeClr val="tx1"/>
                </a:solidFill>
                <a:effectLst/>
                <a:latin typeface="+mn-lt"/>
                <a:ea typeface="+mn-ea"/>
                <a:cs typeface="+mn-cs"/>
              </a:rPr>
              <a:t>Option 1: Don’t pull the measuring tape. In Earth, this would be analogous to cooling Earth’s interior thereby removing the driving force on the plates</a:t>
            </a:r>
          </a:p>
          <a:p>
            <a:r>
              <a:rPr lang="en-US" sz="1200" kern="1200" dirty="0" smtClean="0">
                <a:solidFill>
                  <a:schemeClr val="tx1"/>
                </a:solidFill>
                <a:effectLst/>
                <a:latin typeface="+mn-lt"/>
                <a:ea typeface="+mn-ea"/>
                <a:cs typeface="+mn-cs"/>
              </a:rPr>
              <a:t>Option 2: Eliminate the friction between the block and the sandpaper base. In Earth, this would be analogous to removing the locking forces (friction, pressure,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at a plate boundary or fault.</a:t>
            </a:r>
          </a:p>
          <a:p>
            <a:r>
              <a:rPr lang="en-US" sz="1200" kern="1200" dirty="0" smtClean="0">
                <a:solidFill>
                  <a:schemeClr val="tx1"/>
                </a:solidFill>
                <a:effectLst/>
                <a:latin typeface="+mn-lt"/>
                <a:ea typeface="+mn-ea"/>
                <a:cs typeface="+mn-cs"/>
              </a:rPr>
              <a:t>Option 3: Remove the rubber band or replace it with string. In Earth, this would be analogous to making rocks and other Earth materials inelastic and unable to store the potential energy for an earthquake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5CF7EF9-0A99-EC45-AE9A-E1311F33BC5C}" type="slidenum">
              <a:rPr lang="en-US" smtClean="0"/>
              <a:pPr/>
              <a:t>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9685533"/>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108" charset="-128"/>
              <a:cs typeface="ＭＳ Ｐゴシック" pitchFamily="-108" charset="-128"/>
            </a:endParaRPr>
          </a:p>
        </p:txBody>
      </p:sp>
      <p:sp>
        <p:nvSpPr>
          <p:cNvPr id="25603" name="Slide Number Placeholder 3"/>
          <p:cNvSpPr>
            <a:spLocks noGrp="1"/>
          </p:cNvSpPr>
          <p:nvPr>
            <p:ph type="sldNum" sz="quarter" idx="5"/>
          </p:nvPr>
        </p:nvSpPr>
        <p:spPr bwMode="auto">
          <a:noFill/>
          <a:ln>
            <a:miter lim="800000"/>
            <a:headEnd/>
            <a:tailEnd/>
          </a:ln>
        </p:spPr>
        <p:txBody>
          <a:bodyPr/>
          <a:lstStyle/>
          <a:p>
            <a:fld id="{36B91314-07BE-6541-B668-33916E7E143A}" type="slidenum">
              <a:rPr lang="en-US"/>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pic>
        <p:nvPicPr>
          <p:cNvPr id="11" name="Picture 10" descr="chalk backgroundNEW.psd"/>
          <p:cNvPicPr>
            <a:picLocks noChangeAspect="1"/>
          </p:cNvPicPr>
          <p:nvPr userDrawn="1"/>
        </p:nvPicPr>
        <p:blipFill>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3500" y="-213397"/>
            <a:ext cx="9236813" cy="7081557"/>
          </a:xfrm>
          <a:prstGeom prst="rect">
            <a:avLst/>
          </a:prstGeom>
        </p:spPr>
      </p:pic>
      <p:sp>
        <p:nvSpPr>
          <p:cNvPr id="2" name="Title 1"/>
          <p:cNvSpPr>
            <a:spLocks noGrp="1"/>
          </p:cNvSpPr>
          <p:nvPr>
            <p:ph type="ctrTitle" hasCustomPrompt="1"/>
          </p:nvPr>
        </p:nvSpPr>
        <p:spPr>
          <a:xfrm>
            <a:off x="-64134" y="2976843"/>
            <a:ext cx="9250680" cy="1083232"/>
          </a:xfrm>
        </p:spPr>
        <p:txBody>
          <a:bodyPr>
            <a:noAutofit/>
          </a:bodyPr>
          <a:lstStyle>
            <a:lvl1pPr>
              <a:defRPr sz="5400" b="1" i="0">
                <a:solidFill>
                  <a:schemeClr val="bg1"/>
                </a:solidFill>
                <a:latin typeface="KG Fall For You"/>
                <a:cs typeface="KG Fall For You"/>
              </a:defRPr>
            </a:lvl1pPr>
          </a:lstStyle>
          <a:p>
            <a:r>
              <a:rPr lang="en-US" dirty="0" smtClean="0"/>
              <a:t>TITLE OF LESSON GOES HERE</a:t>
            </a:r>
            <a:endParaRPr lang="en-US" dirty="0"/>
          </a:p>
        </p:txBody>
      </p:sp>
      <p:sp>
        <p:nvSpPr>
          <p:cNvPr id="4" name="Date Placeholder 3"/>
          <p:cNvSpPr>
            <a:spLocks noGrp="1"/>
          </p:cNvSpPr>
          <p:nvPr>
            <p:ph type="dt" sz="half" idx="10"/>
          </p:nvPr>
        </p:nvSpPr>
        <p:spPr/>
        <p:txBody>
          <a:bodyPr/>
          <a:lstStyle/>
          <a:p>
            <a:fld id="{6A7770F6-9AA7-B643-8597-35AEF1E4C779}" type="datetimeFigureOut">
              <a:rPr lang="en-US" smtClean="0"/>
              <a:pPr/>
              <a:t>8/1/15</a:t>
            </a:fld>
            <a:endParaRPr lang="en-US"/>
          </a:p>
        </p:txBody>
      </p:sp>
      <p:sp>
        <p:nvSpPr>
          <p:cNvPr id="20" name="Text Placeholder 19"/>
          <p:cNvSpPr>
            <a:spLocks noGrp="1"/>
          </p:cNvSpPr>
          <p:nvPr>
            <p:ph type="body" sz="quarter" idx="11" hasCustomPrompt="1"/>
          </p:nvPr>
        </p:nvSpPr>
        <p:spPr>
          <a:xfrm>
            <a:off x="-63500" y="3996999"/>
            <a:ext cx="9250363" cy="800100"/>
          </a:xfrm>
        </p:spPr>
        <p:txBody>
          <a:bodyPr>
            <a:normAutofit/>
          </a:bodyPr>
          <a:lstStyle>
            <a:lvl1pPr marL="0" indent="0" algn="ctr">
              <a:buNone/>
              <a:defRPr sz="3600" b="1" i="1" baseline="0">
                <a:solidFill>
                  <a:srgbClr val="FFFFFF"/>
                </a:solidFill>
                <a:latin typeface="KG Fall For You"/>
                <a:cs typeface="KG Fall For You"/>
              </a:defRPr>
            </a:lvl1pPr>
            <a:lvl2pPr marL="457200" indent="0" algn="ctr">
              <a:buNone/>
              <a:defRPr>
                <a:solidFill>
                  <a:srgbClr val="FFFFFF"/>
                </a:solidFill>
                <a:latin typeface="Chalkduster"/>
                <a:cs typeface="Chalkduster"/>
              </a:defRPr>
            </a:lvl2pPr>
            <a:lvl3pPr marL="914400" indent="0" algn="ctr">
              <a:buNone/>
              <a:defRPr>
                <a:solidFill>
                  <a:srgbClr val="FFFFFF"/>
                </a:solidFill>
                <a:latin typeface="Chalkduster"/>
                <a:cs typeface="Chalkduster"/>
              </a:defRPr>
            </a:lvl3pPr>
            <a:lvl4pPr marL="1371600" indent="0" algn="ctr">
              <a:buNone/>
              <a:defRPr>
                <a:solidFill>
                  <a:srgbClr val="FFFFFF"/>
                </a:solidFill>
                <a:latin typeface="Chalkduster"/>
                <a:cs typeface="Chalkduster"/>
              </a:defRPr>
            </a:lvl4pPr>
            <a:lvl5pPr marL="1828800" indent="0" algn="ctr">
              <a:buNone/>
              <a:defRPr>
                <a:solidFill>
                  <a:srgbClr val="FFFFFF"/>
                </a:solidFill>
                <a:latin typeface="Chalkduster"/>
                <a:cs typeface="Chalkduster"/>
              </a:defRPr>
            </a:lvl5pPr>
          </a:lstStyle>
          <a:p>
            <a:pPr lvl="0"/>
            <a:r>
              <a:rPr lang="en-US" dirty="0" smtClean="0"/>
              <a:t>Click to add subtitle content here</a:t>
            </a:r>
            <a:endParaRPr lang="en-US" dirty="0"/>
          </a:p>
        </p:txBody>
      </p:sp>
      <p:pic>
        <p:nvPicPr>
          <p:cNvPr id="3" name="Picture 2" descr="INClass_HorizontalLOGO.psd"/>
          <p:cNvPicPr>
            <a:picLocks noChangeAspect="1"/>
          </p:cNvPicPr>
          <p:nvPr userDrawn="1"/>
        </p:nvPicPr>
        <p:blipFill>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0" y="-213397"/>
            <a:ext cx="3680851" cy="18415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5561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7770F6-9AA7-B643-8597-35AEF1E4C779}" type="datetimeFigureOut">
              <a:rPr lang="en-US" smtClean="0"/>
              <a:pPr/>
              <a:t>8/1/15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F3146F-8C50-F441-97A4-00A7A79D1F6B}"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1858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7770F6-9AA7-B643-8597-35AEF1E4C779}" type="datetimeFigureOut">
              <a:rPr lang="en-US" smtClean="0"/>
              <a:pPr/>
              <a:t>8/1/15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F3146F-8C50-F441-97A4-00A7A79D1F6B}"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5365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7770F6-9AA7-B643-8597-35AEF1E4C779}" type="datetimeFigureOut">
              <a:rPr lang="en-US" smtClean="0"/>
              <a:pPr/>
              <a:t>8/1/15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F3146F-8C50-F441-97A4-00A7A79D1F6B}"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25983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7770F6-9AA7-B643-8597-35AEF1E4C779}" type="datetimeFigureOut">
              <a:rPr lang="en-US" smtClean="0"/>
              <a:pPr/>
              <a:t>8/1/15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F3146F-8C50-F441-97A4-00A7A79D1F6B}"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2250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4FEC3D7D-AD04-644A-90F1-FC31B22B6BD2}" type="datetime1">
              <a:rPr lang="en-US"/>
              <a:pPr/>
              <a:t>8/1/15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Stein et al:  MCR for interpreters</a:t>
            </a:r>
          </a:p>
        </p:txBody>
      </p:sp>
      <p:sp>
        <p:nvSpPr>
          <p:cNvPr id="6" name="Slide Number Placeholder 5"/>
          <p:cNvSpPr>
            <a:spLocks noGrp="1"/>
          </p:cNvSpPr>
          <p:nvPr>
            <p:ph type="sldNum" sz="quarter" idx="12"/>
          </p:nvPr>
        </p:nvSpPr>
        <p:spPr/>
        <p:txBody>
          <a:bodyPr/>
          <a:lstStyle>
            <a:lvl1pPr>
              <a:defRPr/>
            </a:lvl1pPr>
          </a:lstStyle>
          <a:p>
            <a:fld id="{159ABCCC-D1A5-9745-8BDF-B19028912140}"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95F4970-2546-034B-AEB6-AC71AB74903B}" type="datetime1">
              <a:rPr lang="en-US"/>
              <a:pPr/>
              <a:t>8/1/15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Stein et al:  MCR for interpreters</a:t>
            </a:r>
          </a:p>
        </p:txBody>
      </p:sp>
      <p:sp>
        <p:nvSpPr>
          <p:cNvPr id="6" name="Slide Number Placeholder 5"/>
          <p:cNvSpPr>
            <a:spLocks noGrp="1"/>
          </p:cNvSpPr>
          <p:nvPr>
            <p:ph type="sldNum" sz="quarter" idx="12"/>
          </p:nvPr>
        </p:nvSpPr>
        <p:spPr/>
        <p:txBody>
          <a:bodyPr/>
          <a:lstStyle>
            <a:lvl1pPr>
              <a:defRPr/>
            </a:lvl1pPr>
          </a:lstStyle>
          <a:p>
            <a:fld id="{8DD74A37-4674-6446-B262-C87EDE51970C}"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61CDA08-CE53-0345-AC0D-647F907AA118}" type="datetime1">
              <a:rPr lang="en-US"/>
              <a:pPr/>
              <a:t>8/1/15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Stein et al:  MCR for interpreters</a:t>
            </a:r>
          </a:p>
        </p:txBody>
      </p:sp>
      <p:sp>
        <p:nvSpPr>
          <p:cNvPr id="6" name="Slide Number Placeholder 5"/>
          <p:cNvSpPr>
            <a:spLocks noGrp="1"/>
          </p:cNvSpPr>
          <p:nvPr>
            <p:ph type="sldNum" sz="quarter" idx="12"/>
          </p:nvPr>
        </p:nvSpPr>
        <p:spPr/>
        <p:txBody>
          <a:bodyPr/>
          <a:lstStyle>
            <a:lvl1pPr>
              <a:defRPr/>
            </a:lvl1pPr>
          </a:lstStyle>
          <a:p>
            <a:fld id="{62ADBFFC-A7D6-5346-8060-2DF1260AADA3}"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9F9F2C3-0B5C-3943-A984-E6C2EB685F3E}" type="datetime1">
              <a:rPr lang="en-US"/>
              <a:pPr/>
              <a:t>8/1/15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Stein et al:  MCR for interpreters</a:t>
            </a:r>
          </a:p>
        </p:txBody>
      </p:sp>
      <p:sp>
        <p:nvSpPr>
          <p:cNvPr id="7" name="Slide Number Placeholder 5"/>
          <p:cNvSpPr>
            <a:spLocks noGrp="1"/>
          </p:cNvSpPr>
          <p:nvPr>
            <p:ph type="sldNum" sz="quarter" idx="12"/>
          </p:nvPr>
        </p:nvSpPr>
        <p:spPr/>
        <p:txBody>
          <a:bodyPr/>
          <a:lstStyle>
            <a:lvl1pPr>
              <a:defRPr/>
            </a:lvl1pPr>
          </a:lstStyle>
          <a:p>
            <a:fld id="{20310253-409A-754B-AC8C-FFD78B7DFA63}"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4E7A5871-4294-6441-9C9C-740B1D4C0F5B}" type="datetime1">
              <a:rPr lang="en-US"/>
              <a:pPr/>
              <a:t>8/1/15</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Stein et al:  MCR for interpreters</a:t>
            </a:r>
          </a:p>
        </p:txBody>
      </p:sp>
      <p:sp>
        <p:nvSpPr>
          <p:cNvPr id="9" name="Slide Number Placeholder 5"/>
          <p:cNvSpPr>
            <a:spLocks noGrp="1"/>
          </p:cNvSpPr>
          <p:nvPr>
            <p:ph type="sldNum" sz="quarter" idx="12"/>
          </p:nvPr>
        </p:nvSpPr>
        <p:spPr/>
        <p:txBody>
          <a:bodyPr/>
          <a:lstStyle>
            <a:lvl1pPr>
              <a:defRPr/>
            </a:lvl1pPr>
          </a:lstStyle>
          <a:p>
            <a:fld id="{DC543762-E771-EA4F-8F1B-528B488A76D8}"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CED4D3D-1266-E64E-8FC2-391956EF0725}" type="datetime1">
              <a:rPr lang="en-US"/>
              <a:pPr/>
              <a:t>8/1/15</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Stein et al:  MCR for interpreters</a:t>
            </a:r>
          </a:p>
        </p:txBody>
      </p:sp>
      <p:sp>
        <p:nvSpPr>
          <p:cNvPr id="5" name="Slide Number Placeholder 5"/>
          <p:cNvSpPr>
            <a:spLocks noGrp="1"/>
          </p:cNvSpPr>
          <p:nvPr>
            <p:ph type="sldNum" sz="quarter" idx="12"/>
          </p:nvPr>
        </p:nvSpPr>
        <p:spPr/>
        <p:txBody>
          <a:bodyPr/>
          <a:lstStyle>
            <a:lvl1pPr>
              <a:defRPr/>
            </a:lvl1pPr>
          </a:lstStyle>
          <a:p>
            <a:fld id="{8DBD7598-0143-CF43-9B97-BE5FFF23CF2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pic>
        <p:nvPicPr>
          <p:cNvPr id="5" name="Picture 4" descr="chalk background2.psd"/>
          <p:cNvPicPr>
            <a:picLocks noChangeAspect="1"/>
          </p:cNvPicPr>
          <p:nvPr userDrawn="1"/>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60959" y="0"/>
            <a:ext cx="9215120" cy="6868161"/>
          </a:xfrm>
          <a:prstGeom prst="rect">
            <a:avLst/>
          </a:prstGeom>
        </p:spPr>
      </p:pic>
      <p:sp>
        <p:nvSpPr>
          <p:cNvPr id="7" name="Rectangle 6"/>
          <p:cNvSpPr/>
          <p:nvPr userDrawn="1"/>
        </p:nvSpPr>
        <p:spPr>
          <a:xfrm>
            <a:off x="203200" y="213360"/>
            <a:ext cx="8699500" cy="6217920"/>
          </a:xfrm>
          <a:prstGeom prst="rect">
            <a:avLst/>
          </a:prstGeom>
          <a:solidFill>
            <a:schemeClr val="bg1"/>
          </a:solidFill>
          <a:ln>
            <a:noFill/>
          </a:ln>
          <a:effectLst>
            <a:outerShdw blurRad="69850" dist="88900" dir="23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0961" y="102632"/>
            <a:ext cx="9215121" cy="871378"/>
          </a:xfrm>
        </p:spPr>
        <p:txBody>
          <a:bodyPr>
            <a:normAutofit/>
          </a:bodyPr>
          <a:lstStyle>
            <a:lvl1pPr algn="ctr">
              <a:defRPr sz="4400" baseline="0">
                <a:solidFill>
                  <a:srgbClr val="1E412A"/>
                </a:solidFill>
                <a:latin typeface="KG Fall For You"/>
                <a:cs typeface="KG Fall For You"/>
              </a:defRPr>
            </a:lvl1pPr>
          </a:lstStyle>
          <a:p>
            <a:r>
              <a:rPr lang="en-US" dirty="0" smtClean="0"/>
              <a:t>Click to add title to slide</a:t>
            </a:r>
            <a:endParaRPr lang="en-US" dirty="0"/>
          </a:p>
        </p:txBody>
      </p:sp>
      <p:sp>
        <p:nvSpPr>
          <p:cNvPr id="3" name="Content Placeholder 2"/>
          <p:cNvSpPr>
            <a:spLocks noGrp="1"/>
          </p:cNvSpPr>
          <p:nvPr>
            <p:ph idx="1"/>
          </p:nvPr>
        </p:nvSpPr>
        <p:spPr>
          <a:xfrm>
            <a:off x="662940" y="1056956"/>
            <a:ext cx="8229600" cy="4525963"/>
          </a:xfrm>
        </p:spPr>
        <p:txBody>
          <a:bodyPr/>
          <a:lstStyle>
            <a:lvl1pPr>
              <a:defRPr sz="2800">
                <a:solidFill>
                  <a:schemeClr val="tx1"/>
                </a:solidFill>
              </a:defRPr>
            </a:lvl1pPr>
            <a:lvl2pPr>
              <a:defRPr sz="2400">
                <a:solidFill>
                  <a:schemeClr val="tx1"/>
                </a:solidFill>
              </a:defRPr>
            </a:lvl2pPr>
            <a:lvl3pPr>
              <a:defRPr sz="2200">
                <a:solidFill>
                  <a:schemeClr val="tx1"/>
                </a:solidFill>
              </a:defRPr>
            </a:lvl3pPr>
            <a:lvl4pPr>
              <a:defRPr sz="2000">
                <a:solidFill>
                  <a:schemeClr val="tx1"/>
                </a:solidFill>
              </a:defRPr>
            </a:lvl4pPr>
            <a:lvl5pP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294640" y="314960"/>
            <a:ext cx="8503920" cy="6014720"/>
          </a:xfrm>
          <a:prstGeom prst="rect">
            <a:avLst/>
          </a:prstGeom>
          <a:noFill/>
          <a:ln w="3175" cmpd="sng">
            <a:solidFill>
              <a:srgbClr val="1E412A">
                <a:alpha val="27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INClass_HorizontalLOGO.psd"/>
          <p:cNvPicPr>
            <a:picLocks noChangeAspect="1"/>
          </p:cNvPicPr>
          <p:nvPr userDrawn="1"/>
        </p:nvPicPr>
        <p:blipFill>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72720" y="6339840"/>
            <a:ext cx="1239521" cy="62012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22159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D017262-0D4D-3A42-AD4D-AE18CDE702AD}" type="datetime1">
              <a:rPr lang="en-US"/>
              <a:pPr/>
              <a:t>8/1/15</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Stein et al:  MCR for interpreters</a:t>
            </a:r>
          </a:p>
        </p:txBody>
      </p:sp>
      <p:sp>
        <p:nvSpPr>
          <p:cNvPr id="4" name="Slide Number Placeholder 5"/>
          <p:cNvSpPr>
            <a:spLocks noGrp="1"/>
          </p:cNvSpPr>
          <p:nvPr>
            <p:ph type="sldNum" sz="quarter" idx="12"/>
          </p:nvPr>
        </p:nvSpPr>
        <p:spPr/>
        <p:txBody>
          <a:bodyPr/>
          <a:lstStyle>
            <a:lvl1pPr>
              <a:defRPr/>
            </a:lvl1pPr>
          </a:lstStyle>
          <a:p>
            <a:fld id="{4FF232F7-3BA4-6F4C-93E5-29FD16FD5D2D}"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25A2883-F390-D74E-9128-BD2B9498FD11}" type="datetime1">
              <a:rPr lang="en-US"/>
              <a:pPr/>
              <a:t>8/1/15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Stein et al:  MCR for interpreters</a:t>
            </a:r>
          </a:p>
        </p:txBody>
      </p:sp>
      <p:sp>
        <p:nvSpPr>
          <p:cNvPr id="7" name="Slide Number Placeholder 5"/>
          <p:cNvSpPr>
            <a:spLocks noGrp="1"/>
          </p:cNvSpPr>
          <p:nvPr>
            <p:ph type="sldNum" sz="quarter" idx="12"/>
          </p:nvPr>
        </p:nvSpPr>
        <p:spPr/>
        <p:txBody>
          <a:bodyPr/>
          <a:lstStyle>
            <a:lvl1pPr>
              <a:defRPr/>
            </a:lvl1pPr>
          </a:lstStyle>
          <a:p>
            <a:fld id="{A7B89B3D-AE64-FC4B-B643-ECA9037E0187}"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2D29FF3-E56A-E741-A53C-CA7D5225BCDC}" type="datetime1">
              <a:rPr lang="en-US"/>
              <a:pPr/>
              <a:t>8/1/15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Stein et al:  MCR for interpreters</a:t>
            </a:r>
          </a:p>
        </p:txBody>
      </p:sp>
      <p:sp>
        <p:nvSpPr>
          <p:cNvPr id="7" name="Slide Number Placeholder 5"/>
          <p:cNvSpPr>
            <a:spLocks noGrp="1"/>
          </p:cNvSpPr>
          <p:nvPr>
            <p:ph type="sldNum" sz="quarter" idx="12"/>
          </p:nvPr>
        </p:nvSpPr>
        <p:spPr/>
        <p:txBody>
          <a:bodyPr/>
          <a:lstStyle>
            <a:lvl1pPr>
              <a:defRPr/>
            </a:lvl1pPr>
          </a:lstStyle>
          <a:p>
            <a:fld id="{1027A4C3-19EB-2544-85B4-490BFBC711A7}"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A7F4E53-B24E-B145-80D9-96271D4FB343}" type="datetime1">
              <a:rPr lang="en-US"/>
              <a:pPr/>
              <a:t>8/1/15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Stein et al:  MCR for interpreters</a:t>
            </a:r>
          </a:p>
        </p:txBody>
      </p:sp>
      <p:sp>
        <p:nvSpPr>
          <p:cNvPr id="6" name="Slide Number Placeholder 5"/>
          <p:cNvSpPr>
            <a:spLocks noGrp="1"/>
          </p:cNvSpPr>
          <p:nvPr>
            <p:ph type="sldNum" sz="quarter" idx="12"/>
          </p:nvPr>
        </p:nvSpPr>
        <p:spPr/>
        <p:txBody>
          <a:bodyPr/>
          <a:lstStyle>
            <a:lvl1pPr>
              <a:defRPr/>
            </a:lvl1pPr>
          </a:lstStyle>
          <a:p>
            <a:fld id="{7E59A814-E2EA-9844-B997-31C22BC40C6A}"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B512C7B-6998-2244-B7DB-D29C6A0B4764}" type="datetime1">
              <a:rPr lang="en-US"/>
              <a:pPr/>
              <a:t>8/1/15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Stein et al:  MCR for interpreters</a:t>
            </a:r>
          </a:p>
        </p:txBody>
      </p:sp>
      <p:sp>
        <p:nvSpPr>
          <p:cNvPr id="6" name="Slide Number Placeholder 5"/>
          <p:cNvSpPr>
            <a:spLocks noGrp="1"/>
          </p:cNvSpPr>
          <p:nvPr>
            <p:ph type="sldNum" sz="quarter" idx="12"/>
          </p:nvPr>
        </p:nvSpPr>
        <p:spPr/>
        <p:txBody>
          <a:bodyPr/>
          <a:lstStyle>
            <a:lvl1pPr>
              <a:defRPr/>
            </a:lvl1pPr>
          </a:lstStyle>
          <a:p>
            <a:fld id="{5A74565B-8BAA-164D-86A9-98128AE6DB9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1_Title and Content">
    <p:spTree>
      <p:nvGrpSpPr>
        <p:cNvPr id="1" name=""/>
        <p:cNvGrpSpPr/>
        <p:nvPr/>
      </p:nvGrpSpPr>
      <p:grpSpPr>
        <a:xfrm>
          <a:off x="0" y="0"/>
          <a:ext cx="0" cy="0"/>
          <a:chOff x="0" y="0"/>
          <a:chExt cx="0" cy="0"/>
        </a:xfrm>
      </p:grpSpPr>
      <p:pic>
        <p:nvPicPr>
          <p:cNvPr id="6" name="Picture 5" descr="chalk background2.psd"/>
          <p:cNvPicPr>
            <a:picLocks noChangeAspect="1"/>
          </p:cNvPicPr>
          <p:nvPr userDrawn="1"/>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60959" y="0"/>
            <a:ext cx="9215120" cy="6868161"/>
          </a:xfrm>
          <a:prstGeom prst="rect">
            <a:avLst/>
          </a:prstGeom>
        </p:spPr>
      </p:pic>
      <p:sp>
        <p:nvSpPr>
          <p:cNvPr id="7" name="Rectangle 6"/>
          <p:cNvSpPr/>
          <p:nvPr userDrawn="1"/>
        </p:nvSpPr>
        <p:spPr>
          <a:xfrm>
            <a:off x="-60959" y="-24582"/>
            <a:ext cx="9229255" cy="6431280"/>
          </a:xfrm>
          <a:prstGeom prst="rect">
            <a:avLst/>
          </a:prstGeom>
          <a:solidFill>
            <a:schemeClr val="bg1"/>
          </a:solidFill>
          <a:ln>
            <a:noFill/>
          </a:ln>
          <a:effectLst>
            <a:outerShdw blurRad="69850" dist="88900" dir="23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INClass_HorizontalLOGO.psd"/>
          <p:cNvPicPr>
            <a:picLocks noChangeAspect="1"/>
          </p:cNvPicPr>
          <p:nvPr userDrawn="1"/>
        </p:nvPicPr>
        <p:blipFill>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72720" y="6339840"/>
            <a:ext cx="1239521" cy="620122"/>
          </a:xfrm>
          <a:prstGeom prst="rect">
            <a:avLst/>
          </a:prstGeom>
        </p:spPr>
      </p:pic>
      <p:sp>
        <p:nvSpPr>
          <p:cNvPr id="2" name="Title 1"/>
          <p:cNvSpPr>
            <a:spLocks noGrp="1"/>
          </p:cNvSpPr>
          <p:nvPr>
            <p:ph type="title" hasCustomPrompt="1"/>
          </p:nvPr>
        </p:nvSpPr>
        <p:spPr>
          <a:xfrm>
            <a:off x="0" y="1"/>
            <a:ext cx="9168296" cy="792162"/>
          </a:xfrm>
        </p:spPr>
        <p:txBody>
          <a:bodyPr>
            <a:normAutofit/>
          </a:bodyPr>
          <a:lstStyle>
            <a:lvl1pPr algn="ctr">
              <a:defRPr sz="4000" baseline="0">
                <a:solidFill>
                  <a:srgbClr val="1E412A"/>
                </a:solidFill>
                <a:latin typeface="KG Fall For You"/>
                <a:cs typeface="KG Fall For You"/>
              </a:defRPr>
            </a:lvl1pPr>
          </a:lstStyle>
          <a:p>
            <a:r>
              <a:rPr lang="en-US" dirty="0" smtClean="0"/>
              <a:t>Click to add title to slide</a:t>
            </a:r>
            <a:endParaRPr lang="en-US" dirty="0"/>
          </a:p>
        </p:txBody>
      </p:sp>
      <p:sp>
        <p:nvSpPr>
          <p:cNvPr id="3" name="Content Placeholder 2"/>
          <p:cNvSpPr>
            <a:spLocks noGrp="1"/>
          </p:cNvSpPr>
          <p:nvPr>
            <p:ph idx="1"/>
          </p:nvPr>
        </p:nvSpPr>
        <p:spPr>
          <a:xfrm>
            <a:off x="723900" y="1138236"/>
            <a:ext cx="8229600" cy="4525963"/>
          </a:xfrm>
        </p:spPr>
        <p:txBody>
          <a:bodyPr/>
          <a:lstStyle>
            <a:lvl1pPr>
              <a:defRPr sz="2800">
                <a:solidFill>
                  <a:schemeClr val="tx1"/>
                </a:solidFill>
              </a:defRPr>
            </a:lvl1pPr>
            <a:lvl2pPr>
              <a:defRPr sz="2400">
                <a:solidFill>
                  <a:schemeClr val="tx1"/>
                </a:solidFill>
              </a:defRPr>
            </a:lvl2pPr>
            <a:lvl3pPr>
              <a:defRPr sz="2200">
                <a:solidFill>
                  <a:schemeClr val="tx1"/>
                </a:solidFill>
              </a:defRPr>
            </a:lvl3pPr>
            <a:lvl4pPr>
              <a:defRPr sz="2000">
                <a:solidFill>
                  <a:schemeClr val="tx1"/>
                </a:solidFill>
              </a:defRPr>
            </a:lvl4pPr>
            <a:lvl5pP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0435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
            <a:ext cx="9168296" cy="792162"/>
          </a:xfrm>
        </p:spPr>
        <p:txBody>
          <a:bodyPr>
            <a:normAutofit/>
          </a:bodyPr>
          <a:lstStyle>
            <a:lvl1pPr algn="ctr">
              <a:defRPr sz="4000" baseline="0">
                <a:solidFill>
                  <a:srgbClr val="1E412A"/>
                </a:solidFill>
                <a:latin typeface="KG Fall For You"/>
                <a:cs typeface="KG Fall For You"/>
              </a:defRPr>
            </a:lvl1pPr>
          </a:lstStyle>
          <a:p>
            <a:r>
              <a:rPr lang="en-US" dirty="0" smtClean="0"/>
              <a:t>Click to add title to slide</a:t>
            </a:r>
            <a:endParaRPr lang="en-US" dirty="0"/>
          </a:p>
        </p:txBody>
      </p:sp>
      <p:sp>
        <p:nvSpPr>
          <p:cNvPr id="3" name="Content Placeholder 2"/>
          <p:cNvSpPr>
            <a:spLocks noGrp="1"/>
          </p:cNvSpPr>
          <p:nvPr>
            <p:ph idx="1"/>
          </p:nvPr>
        </p:nvSpPr>
        <p:spPr>
          <a:xfrm>
            <a:off x="723900" y="1138236"/>
            <a:ext cx="8229600" cy="4525963"/>
          </a:xfrm>
        </p:spPr>
        <p:txBody>
          <a:bodyPr/>
          <a:lstStyle>
            <a:lvl1pPr>
              <a:defRPr sz="2800">
                <a:solidFill>
                  <a:schemeClr val="tx1"/>
                </a:solidFill>
              </a:defRPr>
            </a:lvl1pPr>
            <a:lvl2pPr>
              <a:defRPr sz="2400">
                <a:solidFill>
                  <a:schemeClr val="tx1"/>
                </a:solidFill>
              </a:defRPr>
            </a:lvl2pPr>
            <a:lvl3pPr>
              <a:defRPr sz="2200">
                <a:solidFill>
                  <a:schemeClr val="tx1"/>
                </a:solidFill>
              </a:defRPr>
            </a:lvl3pPr>
            <a:lvl4pPr>
              <a:defRPr sz="2000">
                <a:solidFill>
                  <a:schemeClr val="tx1"/>
                </a:solidFill>
              </a:defRPr>
            </a:lvl4pPr>
            <a:lvl5pP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81930761"/>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7770F6-9AA7-B643-8597-35AEF1E4C779}" type="datetimeFigureOut">
              <a:rPr lang="en-US" smtClean="0"/>
              <a:pPr/>
              <a:t>8/1/15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F3146F-8C50-F441-97A4-00A7A79D1F6B}"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42717252"/>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7770F6-9AA7-B643-8597-35AEF1E4C779}" type="datetimeFigureOut">
              <a:rPr lang="en-US" smtClean="0"/>
              <a:pPr/>
              <a:t>8/1/15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F3146F-8C50-F441-97A4-00A7A79D1F6B}"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3094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7770F6-9AA7-B643-8597-35AEF1E4C779}" type="datetimeFigureOut">
              <a:rPr lang="en-US" smtClean="0"/>
              <a:pPr/>
              <a:t>8/1/15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F3146F-8C50-F441-97A4-00A7A79D1F6B}"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7124819"/>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7770F6-9AA7-B643-8597-35AEF1E4C779}" type="datetimeFigureOut">
              <a:rPr lang="en-US" smtClean="0"/>
              <a:pPr/>
              <a:t>8/1/15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F3146F-8C50-F441-97A4-00A7A79D1F6B}"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07559571"/>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pic>
        <p:nvPicPr>
          <p:cNvPr id="8" name="Picture 7" descr="Background_FINAL.jpg"/>
          <p:cNvPicPr>
            <a:picLocks noChangeAspect="1"/>
          </p:cNvPicPr>
          <p:nvPr userDrawn="1"/>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1" y="-1"/>
            <a:ext cx="9237133" cy="6858001"/>
          </a:xfrm>
          <a:prstGeom prst="rect">
            <a:avLst/>
          </a:prstGeom>
        </p:spPr>
      </p:pic>
      <p:sp>
        <p:nvSpPr>
          <p:cNvPr id="13" name="TextBox 12"/>
          <p:cNvSpPr txBox="1"/>
          <p:nvPr userDrawn="1"/>
        </p:nvSpPr>
        <p:spPr>
          <a:xfrm>
            <a:off x="1036320" y="2626140"/>
            <a:ext cx="7002780" cy="2031325"/>
          </a:xfrm>
          <a:prstGeom prst="rect">
            <a:avLst/>
          </a:prstGeom>
          <a:noFill/>
        </p:spPr>
        <p:txBody>
          <a:bodyPr wrap="square" rtlCol="0">
            <a:spAutoFit/>
          </a:bodyPr>
          <a:lstStyle/>
          <a:p>
            <a:pPr algn="ctr"/>
            <a:r>
              <a:rPr lang="en-US" sz="1800" kern="1200" dirty="0" smtClean="0">
                <a:solidFill>
                  <a:schemeClr val="bg1"/>
                </a:solidFill>
                <a:effectLst/>
                <a:latin typeface="+mn-lt"/>
                <a:ea typeface="+mn-ea"/>
                <a:cs typeface="+mn-cs"/>
              </a:rPr>
              <a:t>IRIS is a consortium of over 100 US universities that was </a:t>
            </a:r>
            <a:r>
              <a:rPr lang="en-US" baseline="0" dirty="0" smtClean="0">
                <a:solidFill>
                  <a:schemeClr val="bg1"/>
                </a:solidFill>
              </a:rPr>
              <a:t>was founded in 1984 with support from the National Science Foundation</a:t>
            </a:r>
            <a:r>
              <a:rPr lang="en-US" sz="1800" kern="1200" dirty="0" smtClean="0">
                <a:solidFill>
                  <a:schemeClr val="bg1"/>
                </a:solidFill>
                <a:effectLst/>
                <a:latin typeface="+mn-lt"/>
                <a:ea typeface="+mn-ea"/>
                <a:cs typeface="+mn-cs"/>
              </a:rPr>
              <a:t>. In partnership with its Member Institutions and the scientific community, IRIS manages and operates comprehensive, high-quality geophysical facilities that enable exciting discoveries in seismology and the Earth sciences. IRIS programs contribute to scholarly research, education, earthquake hazard mitigation, and the verification of a Comprehensive Test Ban Treaty.</a:t>
            </a:r>
            <a:endParaRPr lang="en-US" sz="1800" kern="1200" dirty="0">
              <a:solidFill>
                <a:schemeClr val="bg1"/>
              </a:solidFill>
              <a:effectLst/>
              <a:latin typeface="+mn-lt"/>
              <a:ea typeface="+mn-ea"/>
              <a:cs typeface="+mn-cs"/>
            </a:endParaRPr>
          </a:p>
        </p:txBody>
      </p:sp>
      <p:sp>
        <p:nvSpPr>
          <p:cNvPr id="10" name="Rectangle 9"/>
          <p:cNvSpPr/>
          <p:nvPr userDrawn="1"/>
        </p:nvSpPr>
        <p:spPr>
          <a:xfrm>
            <a:off x="1" y="6126774"/>
            <a:ext cx="9237132" cy="923330"/>
          </a:xfrm>
          <a:prstGeom prst="rect">
            <a:avLst/>
          </a:prstGeom>
        </p:spPr>
        <p:txBody>
          <a:bodyPr wrap="squar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600" dirty="0" err="1" smtClean="0">
                <a:solidFill>
                  <a:srgbClr val="FFFFFF"/>
                </a:solidFill>
                <a:latin typeface="KG Fall For You"/>
                <a:cs typeface="KG Fall For You"/>
              </a:rPr>
              <a:t>www.iris.edu/hq/inclass</a:t>
            </a:r>
            <a:endParaRPr lang="en-US" sz="2600" dirty="0" smtClean="0">
              <a:solidFill>
                <a:schemeClr val="bg1"/>
              </a:solidFill>
              <a:latin typeface="KG Fall For You"/>
              <a:cs typeface="KG Fall For You"/>
            </a:endParaRPr>
          </a:p>
          <a:p>
            <a:pPr algn="l" rtl="0"/>
            <a:r>
              <a:rPr lang="en-US" sz="2800" dirty="0" smtClean="0">
                <a:solidFill>
                  <a:srgbClr val="FFFFFF"/>
                </a:solidFill>
                <a:latin typeface="KG Fall For You"/>
                <a:cs typeface="KG Fall For You"/>
              </a:rPr>
              <a:t> </a:t>
            </a:r>
            <a:endParaRPr lang="en-US" sz="2800" b="1" i="0" u="none" strike="noStrike" kern="1200" baseline="30000" dirty="0" smtClean="0">
              <a:solidFill>
                <a:srgbClr val="FFFFFF"/>
              </a:solidFill>
              <a:latin typeface="KG Fall For You"/>
              <a:ea typeface="+mn-ea"/>
              <a:cs typeface="KG Fall For You"/>
            </a:endParaRPr>
          </a:p>
        </p:txBody>
      </p:sp>
      <p:pic>
        <p:nvPicPr>
          <p:cNvPr id="5" name="Picture 4" descr="nsf4.eps"/>
          <p:cNvPicPr>
            <a:picLocks noChangeAspect="1"/>
          </p:cNvPicPr>
          <p:nvPr userDrawn="1"/>
        </p:nvPicPr>
        <p:blipFill>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950519" y="4916796"/>
            <a:ext cx="1015999" cy="1015999"/>
          </a:xfrm>
          <a:prstGeom prst="rect">
            <a:avLst/>
          </a:prstGeom>
        </p:spPr>
      </p:pic>
      <p:pic>
        <p:nvPicPr>
          <p:cNvPr id="2" name="Picture 1" descr="IRIS_CHALKLOGO1.png"/>
          <p:cNvPicPr>
            <a:picLocks noChangeAspect="1"/>
          </p:cNvPicPr>
          <p:nvPr userDrawn="1"/>
        </p:nvPicPr>
        <p:blipFill>
          <a:blip r:embed="rId4"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233971" y="-1"/>
            <a:ext cx="4453895" cy="310535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48019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7770F6-9AA7-B643-8597-35AEF1E4C779}" type="datetimeFigureOut">
              <a:rPr lang="en-US" smtClean="0"/>
              <a:pPr/>
              <a:t>8/1/15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3146F-8C50-F441-97A4-00A7A79D1F6B}"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58637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3A57A79-3D28-E343-BEE7-BECC7C7471F4}" type="datetime1">
              <a:rPr lang="en-US"/>
              <a:pPr/>
              <a:t>8/1/15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Stein et al:  MCR for interpreters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B7BD74D-7285-EF4F-B47D-E3010016B7E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108"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108"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108"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108"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108"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a:r>
              <a:rPr lang="en-US" sz="4800" dirty="0" smtClean="0"/>
              <a:t>Defining an </a:t>
            </a:r>
            <a:r>
              <a:rPr lang="en-US" sz="4800" dirty="0" smtClean="0"/>
              <a:t>Earthquake </a:t>
            </a:r>
            <a:br>
              <a:rPr lang="en-US" sz="4800" dirty="0" smtClean="0"/>
            </a:br>
            <a:r>
              <a:rPr lang="en-US" sz="4800" dirty="0" smtClean="0"/>
              <a:t>and </a:t>
            </a:r>
            <a:br>
              <a:rPr lang="en-US" sz="4800" dirty="0" smtClean="0"/>
            </a:br>
            <a:r>
              <a:rPr lang="en-US" sz="4800" dirty="0" smtClean="0"/>
              <a:t>Exploring Earthquakes far from </a:t>
            </a:r>
            <a:r>
              <a:rPr lang="en-US" sz="4800" dirty="0" smtClean="0"/>
              <a:t>Plate Boundaries</a:t>
            </a:r>
            <a:r>
              <a:rPr lang="en-US" sz="4800" dirty="0" smtClean="0"/>
              <a:t>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68296" cy="1138235"/>
          </a:xfrm>
        </p:spPr>
        <p:txBody>
          <a:bodyPr>
            <a:normAutofit fontScale="90000"/>
          </a:bodyPr>
          <a:lstStyle/>
          <a:p>
            <a:r>
              <a:rPr lang="en-US" dirty="0" smtClean="0"/>
              <a:t>Exploring earthquakes away from a plate boundary</a:t>
            </a:r>
            <a:endParaRPr lang="en-US" dirty="0"/>
          </a:p>
        </p:txBody>
      </p:sp>
      <p:sp>
        <p:nvSpPr>
          <p:cNvPr id="3" name="Content Placeholder 2"/>
          <p:cNvSpPr>
            <a:spLocks noGrp="1"/>
          </p:cNvSpPr>
          <p:nvPr>
            <p:ph idx="1"/>
          </p:nvPr>
        </p:nvSpPr>
        <p:spPr>
          <a:xfrm>
            <a:off x="393700" y="1524001"/>
            <a:ext cx="8559800" cy="4525963"/>
          </a:xfrm>
        </p:spPr>
        <p:txBody>
          <a:bodyPr/>
          <a:lstStyle/>
          <a:p>
            <a:r>
              <a:rPr lang="en-US" i="1" dirty="0" smtClean="0">
                <a:solidFill>
                  <a:srgbClr val="1E412A"/>
                </a:solidFill>
                <a:latin typeface="KG Fall For You"/>
                <a:cs typeface="KG Fall For You"/>
              </a:rPr>
              <a:t>Use the Earthquake Browser to look for evidence to answer the question: Do earthquakes occur in Minnesota?</a:t>
            </a:r>
            <a:endParaRPr lang="en-US" i="1" dirty="0" smtClean="0">
              <a:solidFill>
                <a:srgbClr val="1E412A"/>
              </a:solidFill>
              <a:latin typeface="KG Fall For You"/>
              <a:cs typeface="KG Fall For You"/>
            </a:endParaRPr>
          </a:p>
          <a:p>
            <a:pPr lvl="1"/>
            <a:r>
              <a:rPr lang="en-US" dirty="0" smtClean="0"/>
              <a:t>First look at US as a whole, then zoom into Minnesota</a:t>
            </a:r>
          </a:p>
          <a:p>
            <a:pPr lvl="1"/>
            <a:r>
              <a:rPr lang="en-US" dirty="0" smtClean="0"/>
              <a:t>Look at both the map view, 3D view, and the table list</a:t>
            </a:r>
          </a:p>
          <a:p>
            <a:pPr lvl="1"/>
            <a:r>
              <a:rPr lang="en-US" dirty="0" smtClean="0"/>
              <a:t>What is the biggest event in the catalog?</a:t>
            </a:r>
          </a:p>
          <a:p>
            <a:pPr lvl="1"/>
            <a:r>
              <a:rPr lang="en-US" dirty="0" smtClean="0"/>
              <a:t>Could some or all of the events on the map and in the table be something other than earthquakes?</a:t>
            </a:r>
          </a:p>
          <a:p>
            <a:pPr lvl="1"/>
            <a:r>
              <a:rPr lang="en-US" dirty="0" smtClean="0"/>
              <a:t>Why or why not?</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68296" cy="1138235"/>
          </a:xfrm>
        </p:spPr>
        <p:txBody>
          <a:bodyPr>
            <a:normAutofit/>
          </a:bodyPr>
          <a:lstStyle/>
          <a:p>
            <a:r>
              <a:rPr lang="en-US" dirty="0" smtClean="0"/>
              <a:t>Oklahoma earthquakes</a:t>
            </a:r>
            <a:endParaRPr lang="en-US" dirty="0"/>
          </a:p>
        </p:txBody>
      </p:sp>
      <p:sp>
        <p:nvSpPr>
          <p:cNvPr id="3" name="Content Placeholder 2"/>
          <p:cNvSpPr>
            <a:spLocks noGrp="1"/>
          </p:cNvSpPr>
          <p:nvPr>
            <p:ph idx="1"/>
          </p:nvPr>
        </p:nvSpPr>
        <p:spPr>
          <a:xfrm>
            <a:off x="393700" y="1138236"/>
            <a:ext cx="8559800" cy="4525963"/>
          </a:xfrm>
        </p:spPr>
        <p:txBody>
          <a:bodyPr/>
          <a:lstStyle/>
          <a:p>
            <a:r>
              <a:rPr lang="en-US" i="1" dirty="0" smtClean="0">
                <a:solidFill>
                  <a:srgbClr val="1E412A"/>
                </a:solidFill>
                <a:latin typeface="KG Fall For You"/>
                <a:cs typeface="KG Fall For You"/>
              </a:rPr>
              <a:t>How do the events on the map in Oklahoma compare to the events in Minnesota?</a:t>
            </a:r>
          </a:p>
          <a:p>
            <a:pPr lvl="1"/>
            <a:r>
              <a:rPr lang="en-US" dirty="0" smtClean="0"/>
              <a:t>Look at both the map view and the table list</a:t>
            </a:r>
          </a:p>
          <a:p>
            <a:pPr lvl="1"/>
            <a:r>
              <a:rPr lang="en-US" dirty="0" smtClean="0"/>
              <a:t>Could some or all of the events on the map and in the table be something other than earthquakes?</a:t>
            </a:r>
          </a:p>
          <a:p>
            <a:pPr lvl="1"/>
            <a:r>
              <a:rPr lang="en-US" dirty="0" smtClean="0"/>
              <a:t>Why or why not?</a:t>
            </a:r>
          </a:p>
          <a:p>
            <a:pPr lvl="1"/>
            <a:r>
              <a:rPr lang="en-US" dirty="0" smtClean="0"/>
              <a:t>Now compare the time periods </a:t>
            </a:r>
          </a:p>
          <a:p>
            <a:pPr lvl="2"/>
            <a:r>
              <a:rPr lang="en-US" dirty="0" smtClean="0"/>
              <a:t>1995-01-01 to 2005-01-01</a:t>
            </a:r>
          </a:p>
          <a:p>
            <a:pPr lvl="2"/>
            <a:r>
              <a:rPr lang="en-US" dirty="0" smtClean="0"/>
              <a:t>2005-01-01 to 2015-01-01</a:t>
            </a:r>
          </a:p>
          <a:p>
            <a:pPr lvl="1"/>
            <a:r>
              <a:rPr lang="en-US" dirty="0" smtClean="0"/>
              <a:t>What might explain the difference?</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68296" cy="1138235"/>
          </a:xfrm>
        </p:spPr>
        <p:txBody>
          <a:bodyPr>
            <a:normAutofit/>
          </a:bodyPr>
          <a:lstStyle/>
          <a:p>
            <a:r>
              <a:rPr lang="en-US" dirty="0" smtClean="0"/>
              <a:t>Oklahoma earthquakes</a:t>
            </a:r>
            <a:endParaRPr lang="en-US" dirty="0"/>
          </a:p>
        </p:txBody>
      </p:sp>
      <p:sp>
        <p:nvSpPr>
          <p:cNvPr id="3" name="Content Placeholder 2"/>
          <p:cNvSpPr>
            <a:spLocks noGrp="1"/>
          </p:cNvSpPr>
          <p:nvPr>
            <p:ph idx="1"/>
          </p:nvPr>
        </p:nvSpPr>
        <p:spPr>
          <a:xfrm>
            <a:off x="393700" y="1138236"/>
            <a:ext cx="8559800" cy="4525963"/>
          </a:xfrm>
        </p:spPr>
        <p:txBody>
          <a:bodyPr/>
          <a:lstStyle/>
          <a:p>
            <a:r>
              <a:rPr lang="en-US" i="1" dirty="0" smtClean="0">
                <a:solidFill>
                  <a:srgbClr val="1E412A"/>
                </a:solidFill>
                <a:latin typeface="KG Fall For You"/>
                <a:cs typeface="KG Fall For You"/>
              </a:rPr>
              <a:t>Most recent earthquakes have probably been induced by injection of waste water into deep wells </a:t>
            </a:r>
          </a:p>
          <a:p>
            <a:r>
              <a:rPr lang="en-US" i="1" dirty="0" smtClean="0">
                <a:solidFill>
                  <a:srgbClr val="1E412A"/>
                </a:solidFill>
                <a:latin typeface="KG Fall For You"/>
                <a:cs typeface="KG Fall For You"/>
              </a:rPr>
              <a:t>However most waste water disposal wells don’t cause earthquakes</a:t>
            </a:r>
          </a:p>
          <a:p>
            <a:r>
              <a:rPr lang="en-US" i="1" dirty="0" smtClean="0">
                <a:solidFill>
                  <a:srgbClr val="1E412A"/>
                </a:solidFill>
                <a:latin typeface="KG Fall For You"/>
                <a:cs typeface="KG Fall For You"/>
              </a:rPr>
              <a:t>90% of injected waste water in Oklahoma comes from unconventional wells with a high water/oil ratio</a:t>
            </a:r>
          </a:p>
          <a:p>
            <a:r>
              <a:rPr lang="en-US" i="1" dirty="0" smtClean="0">
                <a:solidFill>
                  <a:srgbClr val="1E412A"/>
                </a:solidFill>
                <a:latin typeface="KG Fall For You"/>
                <a:cs typeface="KG Fall For You"/>
              </a:rPr>
              <a:t>Only 10% comes from disposal of </a:t>
            </a:r>
            <a:r>
              <a:rPr lang="en-US" i="1" dirty="0" err="1" smtClean="0">
                <a:solidFill>
                  <a:srgbClr val="1E412A"/>
                </a:solidFill>
                <a:latin typeface="KG Fall For You"/>
                <a:cs typeface="KG Fall For You"/>
              </a:rPr>
              <a:t>hydrofracking</a:t>
            </a:r>
            <a:r>
              <a:rPr lang="en-US" i="1" dirty="0" smtClean="0">
                <a:solidFill>
                  <a:srgbClr val="1E412A"/>
                </a:solidFill>
                <a:latin typeface="KG Fall For You"/>
                <a:cs typeface="KG Fall For You"/>
              </a:rPr>
              <a:t> fluids</a:t>
            </a:r>
            <a:endParaRPr lang="en-US" dirty="0" smtClean="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Seismic hazard in the US</a:t>
            </a:r>
            <a:endParaRPr lang="en-US" dirty="0"/>
          </a:p>
        </p:txBody>
      </p:sp>
      <p:pic>
        <p:nvPicPr>
          <p:cNvPr id="4" name="Content Placeholder 3" descr="usgs_hazard.tiff"/>
          <p:cNvPicPr>
            <a:picLocks noGrp="1" noChangeAspect="1"/>
          </p:cNvPicPr>
          <p:nvPr>
            <p:ph idx="1"/>
          </p:nvPr>
        </p:nvPicPr>
        <p:blipFill>
          <a:blip r:embed="rId2"/>
          <a:srcRect l="1901" r="686"/>
          <a:stretch>
            <a:fillRect/>
          </a:stretch>
        </p:blipFill>
        <p:spPr>
          <a:xfrm>
            <a:off x="-50800" y="1033844"/>
            <a:ext cx="9168296" cy="5824156"/>
          </a:xfr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615230" y="0"/>
            <a:ext cx="2553066" cy="5168900"/>
          </a:xfrm>
        </p:spPr>
        <p:txBody>
          <a:bodyPr>
            <a:normAutofit/>
          </a:bodyPr>
          <a:lstStyle/>
          <a:p>
            <a:r>
              <a:rPr lang="en-US" sz="3200" dirty="0" smtClean="0"/>
              <a:t>Topography controlling iron deposits</a:t>
            </a:r>
            <a:endParaRPr lang="en-US" sz="3200" dirty="0"/>
          </a:p>
        </p:txBody>
      </p:sp>
      <p:sp>
        <p:nvSpPr>
          <p:cNvPr id="3" name="Content Placeholder 2"/>
          <p:cNvSpPr>
            <a:spLocks noGrp="1"/>
          </p:cNvSpPr>
          <p:nvPr>
            <p:ph idx="1"/>
          </p:nvPr>
        </p:nvSpPr>
        <p:spPr>
          <a:xfrm>
            <a:off x="393700" y="1524001"/>
            <a:ext cx="8559800" cy="4525963"/>
          </a:xfrm>
        </p:spPr>
        <p:txBody>
          <a:bodyPr/>
          <a:lstStyle/>
          <a:p>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7492" t="13143" r="60805" b="14858"/>
          <a:stretch/>
        </p:blipFill>
        <p:spPr bwMode="auto">
          <a:xfrm>
            <a:off x="-152400" y="0"/>
            <a:ext cx="661523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3" name="Picture 3" descr="intfig1.jpg"/>
          <p:cNvPicPr>
            <a:picLocks noChangeAspect="1"/>
          </p:cNvPicPr>
          <p:nvPr/>
        </p:nvPicPr>
        <p:blipFill>
          <a:blip r:embed="rId2"/>
          <a:srcRect/>
          <a:stretch>
            <a:fillRect/>
          </a:stretch>
        </p:blipFill>
        <p:spPr bwMode="auto">
          <a:xfrm>
            <a:off x="250825" y="887413"/>
            <a:ext cx="5870575" cy="5024437"/>
          </a:xfrm>
          <a:prstGeom prst="rect">
            <a:avLst/>
          </a:prstGeom>
          <a:noFill/>
          <a:ln w="9525">
            <a:noFill/>
            <a:miter lim="800000"/>
            <a:headEnd/>
            <a:tailEnd/>
          </a:ln>
        </p:spPr>
      </p:pic>
      <p:sp>
        <p:nvSpPr>
          <p:cNvPr id="18434" name="TextBox 4"/>
          <p:cNvSpPr txBox="1">
            <a:spLocks noChangeArrowheads="1"/>
          </p:cNvSpPr>
          <p:nvPr/>
        </p:nvSpPr>
        <p:spPr bwMode="auto">
          <a:xfrm>
            <a:off x="6162675" y="177800"/>
            <a:ext cx="2890838" cy="4832093"/>
          </a:xfrm>
          <a:prstGeom prst="rect">
            <a:avLst/>
          </a:prstGeom>
          <a:noFill/>
          <a:ln w="9525">
            <a:noFill/>
            <a:miter lim="800000"/>
            <a:headEnd/>
            <a:tailEnd/>
          </a:ln>
        </p:spPr>
        <p:txBody>
          <a:bodyPr>
            <a:prstTxWarp prst="textNoShape">
              <a:avLst/>
            </a:prstTxWarp>
            <a:spAutoFit/>
          </a:bodyPr>
          <a:lstStyle/>
          <a:p>
            <a:pPr algn="just"/>
            <a:endParaRPr lang="en-US" sz="2000" dirty="0" smtClean="0"/>
          </a:p>
          <a:p>
            <a:r>
              <a:rPr lang="en-US" dirty="0"/>
              <a:t>The Midcontinent Rift System (MCRS), is a 1.1 billion year old 3000 km (1800 mile) long scar along which the North American continent started to tear apart, just as Africa is splitting today along the East African Rift, but for some reason failed to form a new ocean. </a:t>
            </a:r>
          </a:p>
          <a:p>
            <a:endParaRPr lang="en-US" dirty="0"/>
          </a:p>
          <a:p>
            <a:r>
              <a:rPr lang="en-US" dirty="0"/>
              <a:t>The MCRS also provided mineral deposits that shaped the region’s settlement and growth. </a:t>
            </a:r>
          </a:p>
        </p:txBody>
      </p:sp>
      <p:sp>
        <p:nvSpPr>
          <p:cNvPr id="11" name="Footer Placeholder 10"/>
          <p:cNvSpPr>
            <a:spLocks noGrp="1"/>
          </p:cNvSpPr>
          <p:nvPr>
            <p:ph type="ftr" sz="quarter" idx="11"/>
          </p:nvPr>
        </p:nvSpPr>
        <p:spPr/>
        <p:txBody>
          <a:bodyPr/>
          <a:lstStyle/>
          <a:p>
            <a:pPr>
              <a:defRPr/>
            </a:pPr>
            <a:r>
              <a:rPr lang="en-US"/>
              <a:t>Stein et al:  MCR for interpreters</a:t>
            </a:r>
          </a:p>
        </p:txBody>
      </p:sp>
      <p:sp>
        <p:nvSpPr>
          <p:cNvPr id="12" name="Slide Number Placeholder 11"/>
          <p:cNvSpPr>
            <a:spLocks noGrp="1"/>
          </p:cNvSpPr>
          <p:nvPr>
            <p:ph type="sldNum" sz="quarter" idx="12"/>
          </p:nvPr>
        </p:nvSpPr>
        <p:spPr/>
        <p:txBody>
          <a:bodyPr/>
          <a:lstStyle/>
          <a:p>
            <a:fld id="{08503AA0-A9EC-6543-ACE7-E26DEF7A3C6B}" type="slidenum">
              <a:rPr lang="en-US"/>
              <a:pPr/>
              <a:t>15</a:t>
            </a:fld>
            <a:endParaRPr lang="en-US"/>
          </a:p>
        </p:txBody>
      </p:sp>
      <p:sp>
        <p:nvSpPr>
          <p:cNvPr id="18437" name="TextBox 12"/>
          <p:cNvSpPr txBox="1">
            <a:spLocks noChangeArrowheads="1"/>
          </p:cNvSpPr>
          <p:nvPr/>
        </p:nvSpPr>
        <p:spPr bwMode="auto">
          <a:xfrm>
            <a:off x="769938" y="6384925"/>
            <a:ext cx="2357437" cy="369888"/>
          </a:xfrm>
          <a:prstGeom prst="rect">
            <a:avLst/>
          </a:prstGeom>
          <a:noFill/>
          <a:ln w="9525">
            <a:noFill/>
            <a:miter lim="800000"/>
            <a:headEnd/>
            <a:tailEnd/>
          </a:ln>
        </p:spPr>
        <p:txBody>
          <a:bodyPr>
            <a:prstTxWarp prst="textNoShape">
              <a:avLst/>
            </a:prstTxWarp>
            <a:spAutoFit/>
          </a:bodyPr>
          <a:lstStyle/>
          <a:p>
            <a:r>
              <a:rPr lang="en-US"/>
              <a:t>Stein et al., 2011 </a:t>
            </a:r>
          </a:p>
        </p:txBody>
      </p:sp>
      <p:sp>
        <p:nvSpPr>
          <p:cNvPr id="18438" name="TextBox 13"/>
          <p:cNvSpPr txBox="1">
            <a:spLocks noChangeArrowheads="1"/>
          </p:cNvSpPr>
          <p:nvPr/>
        </p:nvSpPr>
        <p:spPr bwMode="auto">
          <a:xfrm>
            <a:off x="769938" y="177800"/>
            <a:ext cx="4821238" cy="584776"/>
          </a:xfrm>
          <a:prstGeom prst="rect">
            <a:avLst/>
          </a:prstGeom>
          <a:noFill/>
          <a:ln w="9525">
            <a:noFill/>
            <a:miter lim="800000"/>
            <a:headEnd/>
            <a:tailEnd/>
          </a:ln>
        </p:spPr>
        <p:txBody>
          <a:bodyPr>
            <a:prstTxWarp prst="textNoShape">
              <a:avLst/>
            </a:prstTxWarp>
            <a:spAutoFit/>
          </a:bodyPr>
          <a:lstStyle/>
          <a:p>
            <a:r>
              <a:rPr lang="en-US" sz="3200" b="1" dirty="0" smtClean="0"/>
              <a:t>Mid Continent Rift</a:t>
            </a:r>
            <a:endParaRPr lang="en-US" sz="32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3" name="Picture 3" descr="intfig1.jpg"/>
          <p:cNvPicPr>
            <a:picLocks noChangeAspect="1"/>
          </p:cNvPicPr>
          <p:nvPr/>
        </p:nvPicPr>
        <p:blipFill>
          <a:blip r:embed="rId2"/>
          <a:srcRect/>
          <a:stretch>
            <a:fillRect/>
          </a:stretch>
        </p:blipFill>
        <p:spPr bwMode="auto">
          <a:xfrm>
            <a:off x="250825" y="887413"/>
            <a:ext cx="5870575" cy="5024437"/>
          </a:xfrm>
          <a:prstGeom prst="rect">
            <a:avLst/>
          </a:prstGeom>
          <a:noFill/>
          <a:ln w="9525">
            <a:noFill/>
            <a:miter lim="800000"/>
            <a:headEnd/>
            <a:tailEnd/>
          </a:ln>
        </p:spPr>
      </p:pic>
      <p:sp>
        <p:nvSpPr>
          <p:cNvPr id="18434" name="TextBox 4"/>
          <p:cNvSpPr txBox="1">
            <a:spLocks noChangeArrowheads="1"/>
          </p:cNvSpPr>
          <p:nvPr/>
        </p:nvSpPr>
        <p:spPr bwMode="auto">
          <a:xfrm>
            <a:off x="6162675" y="177800"/>
            <a:ext cx="2890838" cy="5386091"/>
          </a:xfrm>
          <a:prstGeom prst="rect">
            <a:avLst/>
          </a:prstGeom>
          <a:noFill/>
          <a:ln w="9525">
            <a:noFill/>
            <a:miter lim="800000"/>
            <a:headEnd/>
            <a:tailEnd/>
          </a:ln>
        </p:spPr>
        <p:txBody>
          <a:bodyPr>
            <a:prstTxWarp prst="textNoShape">
              <a:avLst/>
            </a:prstTxWarp>
            <a:spAutoFit/>
          </a:bodyPr>
          <a:lstStyle/>
          <a:p>
            <a:pPr algn="just"/>
            <a:endParaRPr lang="en-US" sz="2000" dirty="0" smtClean="0"/>
          </a:p>
          <a:p>
            <a:r>
              <a:rPr lang="en-US" b="1" dirty="0" smtClean="0"/>
              <a:t>The Midcontinent Rift System (MCRS) or the Keweenaw Rift is a 1800-mile (3000-kilometer) long belt of igneous (volcanic) and sedimentary rock). </a:t>
            </a:r>
          </a:p>
          <a:p>
            <a:endParaRPr lang="en-US" b="1" dirty="0" smtClean="0"/>
          </a:p>
          <a:p>
            <a:r>
              <a:rPr lang="en-US" dirty="0" smtClean="0"/>
              <a:t>The rift system has two major arms meeting in the Lake Superior region (</a:t>
            </a:r>
            <a:r>
              <a:rPr lang="en-US" dirty="0" err="1" smtClean="0"/>
              <a:t>Hinze</a:t>
            </a:r>
            <a:r>
              <a:rPr lang="en-US" dirty="0" smtClean="0"/>
              <a:t> et al., 1997; </a:t>
            </a:r>
            <a:r>
              <a:rPr lang="en-US" dirty="0" err="1" smtClean="0"/>
              <a:t>Ojakangas</a:t>
            </a:r>
            <a:r>
              <a:rPr lang="en-US" dirty="0" smtClean="0"/>
              <a:t> et al., 2001). </a:t>
            </a:r>
          </a:p>
          <a:p>
            <a:endParaRPr lang="en-US" dirty="0" smtClean="0"/>
          </a:p>
          <a:p>
            <a:r>
              <a:rPr lang="en-US" dirty="0" smtClean="0"/>
              <a:t>One extends southwestward at least as far as Oklahoma, and the other extends southeastward through Michigan to Alabama</a:t>
            </a:r>
            <a:endParaRPr lang="en-US" dirty="0"/>
          </a:p>
        </p:txBody>
      </p:sp>
      <p:sp>
        <p:nvSpPr>
          <p:cNvPr id="11" name="Footer Placeholder 10"/>
          <p:cNvSpPr>
            <a:spLocks noGrp="1"/>
          </p:cNvSpPr>
          <p:nvPr>
            <p:ph type="ftr" sz="quarter" idx="11"/>
          </p:nvPr>
        </p:nvSpPr>
        <p:spPr/>
        <p:txBody>
          <a:bodyPr/>
          <a:lstStyle/>
          <a:p>
            <a:pPr>
              <a:defRPr/>
            </a:pPr>
            <a:r>
              <a:rPr lang="en-US"/>
              <a:t>Stein et al:  MCR for interpreters</a:t>
            </a:r>
          </a:p>
        </p:txBody>
      </p:sp>
      <p:sp>
        <p:nvSpPr>
          <p:cNvPr id="12" name="Slide Number Placeholder 11"/>
          <p:cNvSpPr>
            <a:spLocks noGrp="1"/>
          </p:cNvSpPr>
          <p:nvPr>
            <p:ph type="sldNum" sz="quarter" idx="12"/>
          </p:nvPr>
        </p:nvSpPr>
        <p:spPr/>
        <p:txBody>
          <a:bodyPr/>
          <a:lstStyle/>
          <a:p>
            <a:fld id="{08503AA0-A9EC-6543-ACE7-E26DEF7A3C6B}" type="slidenum">
              <a:rPr lang="en-US"/>
              <a:pPr/>
              <a:t>16</a:t>
            </a:fld>
            <a:endParaRPr lang="en-US"/>
          </a:p>
        </p:txBody>
      </p:sp>
      <p:sp>
        <p:nvSpPr>
          <p:cNvPr id="18437" name="TextBox 12"/>
          <p:cNvSpPr txBox="1">
            <a:spLocks noChangeArrowheads="1"/>
          </p:cNvSpPr>
          <p:nvPr/>
        </p:nvSpPr>
        <p:spPr bwMode="auto">
          <a:xfrm>
            <a:off x="769938" y="6384925"/>
            <a:ext cx="2357437" cy="369888"/>
          </a:xfrm>
          <a:prstGeom prst="rect">
            <a:avLst/>
          </a:prstGeom>
          <a:noFill/>
          <a:ln w="9525">
            <a:noFill/>
            <a:miter lim="800000"/>
            <a:headEnd/>
            <a:tailEnd/>
          </a:ln>
        </p:spPr>
        <p:txBody>
          <a:bodyPr>
            <a:prstTxWarp prst="textNoShape">
              <a:avLst/>
            </a:prstTxWarp>
            <a:spAutoFit/>
          </a:bodyPr>
          <a:lstStyle/>
          <a:p>
            <a:r>
              <a:rPr lang="en-US"/>
              <a:t>Stein et al., 2011 </a:t>
            </a:r>
          </a:p>
        </p:txBody>
      </p:sp>
      <p:sp>
        <p:nvSpPr>
          <p:cNvPr id="18438" name="TextBox 13"/>
          <p:cNvSpPr txBox="1">
            <a:spLocks noChangeArrowheads="1"/>
          </p:cNvSpPr>
          <p:nvPr/>
        </p:nvSpPr>
        <p:spPr bwMode="auto">
          <a:xfrm>
            <a:off x="769938" y="177800"/>
            <a:ext cx="4821238" cy="584776"/>
          </a:xfrm>
          <a:prstGeom prst="rect">
            <a:avLst/>
          </a:prstGeom>
          <a:noFill/>
          <a:ln w="9525">
            <a:noFill/>
            <a:miter lim="800000"/>
            <a:headEnd/>
            <a:tailEnd/>
          </a:ln>
        </p:spPr>
        <p:txBody>
          <a:bodyPr>
            <a:prstTxWarp prst="textNoShape">
              <a:avLst/>
            </a:prstTxWarp>
            <a:spAutoFit/>
          </a:bodyPr>
          <a:lstStyle/>
          <a:p>
            <a:r>
              <a:rPr lang="en-US" sz="3200" b="1" dirty="0" smtClean="0"/>
              <a:t>Mid Continent Rift</a:t>
            </a:r>
            <a:endParaRPr lang="en-US" sz="32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3" name="Picture 3" descr="intfig1.jpg"/>
          <p:cNvPicPr>
            <a:picLocks noChangeAspect="1"/>
          </p:cNvPicPr>
          <p:nvPr/>
        </p:nvPicPr>
        <p:blipFill>
          <a:blip r:embed="rId2"/>
          <a:srcRect/>
          <a:stretch>
            <a:fillRect/>
          </a:stretch>
        </p:blipFill>
        <p:spPr bwMode="auto">
          <a:xfrm>
            <a:off x="250825" y="887413"/>
            <a:ext cx="5870575" cy="5024437"/>
          </a:xfrm>
          <a:prstGeom prst="rect">
            <a:avLst/>
          </a:prstGeom>
          <a:noFill/>
          <a:ln w="9525">
            <a:noFill/>
            <a:miter lim="800000"/>
            <a:headEnd/>
            <a:tailEnd/>
          </a:ln>
        </p:spPr>
      </p:pic>
      <p:sp>
        <p:nvSpPr>
          <p:cNvPr id="18434" name="TextBox 4"/>
          <p:cNvSpPr txBox="1">
            <a:spLocks noChangeArrowheads="1"/>
          </p:cNvSpPr>
          <p:nvPr/>
        </p:nvSpPr>
        <p:spPr bwMode="auto">
          <a:xfrm>
            <a:off x="6162675" y="177800"/>
            <a:ext cx="2890838" cy="2893100"/>
          </a:xfrm>
          <a:prstGeom prst="rect">
            <a:avLst/>
          </a:prstGeom>
          <a:noFill/>
          <a:ln w="9525">
            <a:noFill/>
            <a:miter lim="800000"/>
            <a:headEnd/>
            <a:tailEnd/>
          </a:ln>
        </p:spPr>
        <p:txBody>
          <a:bodyPr>
            <a:prstTxWarp prst="textNoShape">
              <a:avLst/>
            </a:prstTxWarp>
            <a:spAutoFit/>
          </a:bodyPr>
          <a:lstStyle/>
          <a:p>
            <a:pPr algn="just"/>
            <a:endParaRPr lang="en-US" sz="2000" dirty="0" smtClean="0"/>
          </a:p>
          <a:p>
            <a:r>
              <a:rPr lang="en-US" dirty="0" smtClean="0"/>
              <a:t>Despite the rift’s size, most visitors don’t know about it, because these rocks are mostly covered by sediments and sedimentary rocks younger than those of the rift. They appear at the earth’s surface only near Lake Superior. </a:t>
            </a:r>
            <a:endParaRPr lang="en-US" dirty="0"/>
          </a:p>
        </p:txBody>
      </p:sp>
      <p:sp>
        <p:nvSpPr>
          <p:cNvPr id="11" name="Footer Placeholder 10"/>
          <p:cNvSpPr>
            <a:spLocks noGrp="1"/>
          </p:cNvSpPr>
          <p:nvPr>
            <p:ph type="ftr" sz="quarter" idx="11"/>
          </p:nvPr>
        </p:nvSpPr>
        <p:spPr/>
        <p:txBody>
          <a:bodyPr/>
          <a:lstStyle/>
          <a:p>
            <a:pPr>
              <a:defRPr/>
            </a:pPr>
            <a:r>
              <a:rPr lang="en-US"/>
              <a:t>Stein et al:  MCR for interpreters</a:t>
            </a:r>
          </a:p>
        </p:txBody>
      </p:sp>
      <p:sp>
        <p:nvSpPr>
          <p:cNvPr id="12" name="Slide Number Placeholder 11"/>
          <p:cNvSpPr>
            <a:spLocks noGrp="1"/>
          </p:cNvSpPr>
          <p:nvPr>
            <p:ph type="sldNum" sz="quarter" idx="12"/>
          </p:nvPr>
        </p:nvSpPr>
        <p:spPr/>
        <p:txBody>
          <a:bodyPr/>
          <a:lstStyle/>
          <a:p>
            <a:fld id="{08503AA0-A9EC-6543-ACE7-E26DEF7A3C6B}" type="slidenum">
              <a:rPr lang="en-US"/>
              <a:pPr/>
              <a:t>17</a:t>
            </a:fld>
            <a:endParaRPr lang="en-US"/>
          </a:p>
        </p:txBody>
      </p:sp>
      <p:sp>
        <p:nvSpPr>
          <p:cNvPr id="18437" name="TextBox 12"/>
          <p:cNvSpPr txBox="1">
            <a:spLocks noChangeArrowheads="1"/>
          </p:cNvSpPr>
          <p:nvPr/>
        </p:nvSpPr>
        <p:spPr bwMode="auto">
          <a:xfrm>
            <a:off x="769938" y="6384925"/>
            <a:ext cx="2357437" cy="369888"/>
          </a:xfrm>
          <a:prstGeom prst="rect">
            <a:avLst/>
          </a:prstGeom>
          <a:noFill/>
          <a:ln w="9525">
            <a:noFill/>
            <a:miter lim="800000"/>
            <a:headEnd/>
            <a:tailEnd/>
          </a:ln>
        </p:spPr>
        <p:txBody>
          <a:bodyPr>
            <a:prstTxWarp prst="textNoShape">
              <a:avLst/>
            </a:prstTxWarp>
            <a:spAutoFit/>
          </a:bodyPr>
          <a:lstStyle/>
          <a:p>
            <a:r>
              <a:rPr lang="en-US"/>
              <a:t>Stein et al., 2011 </a:t>
            </a:r>
          </a:p>
        </p:txBody>
      </p:sp>
      <p:sp>
        <p:nvSpPr>
          <p:cNvPr id="18438" name="TextBox 13"/>
          <p:cNvSpPr txBox="1">
            <a:spLocks noChangeArrowheads="1"/>
          </p:cNvSpPr>
          <p:nvPr/>
        </p:nvSpPr>
        <p:spPr bwMode="auto">
          <a:xfrm>
            <a:off x="769938" y="177800"/>
            <a:ext cx="4821238" cy="584776"/>
          </a:xfrm>
          <a:prstGeom prst="rect">
            <a:avLst/>
          </a:prstGeom>
          <a:noFill/>
          <a:ln w="9525">
            <a:noFill/>
            <a:miter lim="800000"/>
            <a:headEnd/>
            <a:tailEnd/>
          </a:ln>
        </p:spPr>
        <p:txBody>
          <a:bodyPr>
            <a:prstTxWarp prst="textNoShape">
              <a:avLst/>
            </a:prstTxWarp>
            <a:spAutoFit/>
          </a:bodyPr>
          <a:lstStyle/>
          <a:p>
            <a:r>
              <a:rPr lang="en-US" sz="3200" b="1" dirty="0" smtClean="0"/>
              <a:t>Mid Continent Rift</a:t>
            </a:r>
            <a:endParaRPr lang="en-US" sz="32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3" name="Picture 1" descr="intfig3.jpg"/>
          <p:cNvPicPr>
            <a:picLocks noChangeAspect="1"/>
          </p:cNvPicPr>
          <p:nvPr/>
        </p:nvPicPr>
        <p:blipFill>
          <a:blip r:embed="rId2"/>
          <a:srcRect l="11736" t="7367" r="4956" b="6619"/>
          <a:stretch>
            <a:fillRect/>
          </a:stretch>
        </p:blipFill>
        <p:spPr bwMode="auto">
          <a:xfrm>
            <a:off x="1163638" y="31750"/>
            <a:ext cx="4421187" cy="6324600"/>
          </a:xfrm>
          <a:prstGeom prst="rect">
            <a:avLst/>
          </a:prstGeom>
          <a:noFill/>
          <a:ln w="9525">
            <a:noFill/>
            <a:miter lim="800000"/>
            <a:headEnd/>
            <a:tailEnd/>
          </a:ln>
        </p:spPr>
      </p:pic>
      <p:sp>
        <p:nvSpPr>
          <p:cNvPr id="23554" name="TextBox 2"/>
          <p:cNvSpPr txBox="1">
            <a:spLocks noChangeArrowheads="1"/>
          </p:cNvSpPr>
          <p:nvPr/>
        </p:nvSpPr>
        <p:spPr bwMode="auto">
          <a:xfrm>
            <a:off x="5708650" y="150813"/>
            <a:ext cx="3249613" cy="6462712"/>
          </a:xfrm>
          <a:prstGeom prst="rect">
            <a:avLst/>
          </a:prstGeom>
          <a:noFill/>
          <a:ln w="9525">
            <a:noFill/>
            <a:miter lim="800000"/>
            <a:headEnd/>
            <a:tailEnd/>
          </a:ln>
        </p:spPr>
        <p:txBody>
          <a:bodyPr>
            <a:prstTxWarp prst="textNoShape">
              <a:avLst/>
            </a:prstTxWarp>
            <a:spAutoFit/>
          </a:bodyPr>
          <a:lstStyle/>
          <a:p>
            <a:pPr algn="ctr"/>
            <a:r>
              <a:rPr lang="en-US" b="1"/>
              <a:t>Gravity studies</a:t>
            </a:r>
          </a:p>
          <a:p>
            <a:endParaRPr lang="en-US"/>
          </a:p>
          <a:p>
            <a:r>
              <a:rPr lang="en-US"/>
              <a:t>Geologists combine what they learn from the exposed rocks with clever techniques that “see” the hidden parts of the rift. One technique uses very accurate measurements of gravity and magnetism.  The buried volcanic rocks contain lots of iron, and so are denser and more magnetic than the surrounding rocks.</a:t>
            </a:r>
          </a:p>
          <a:p>
            <a:endParaRPr lang="en-US"/>
          </a:p>
          <a:p>
            <a:r>
              <a:rPr lang="en-US"/>
              <a:t> Gravity and magnetic surveys have mapped a huge thickness – up to 15 miles or 25 km - of volcanic rocks, so the entire rift system has about 240,000 cubic miles (a million cubic kilometers) of volcanic rocks. This is 44 times the volume of all the Great Lakes combined!</a:t>
            </a:r>
          </a:p>
        </p:txBody>
      </p:sp>
      <p:sp>
        <p:nvSpPr>
          <p:cNvPr id="9" name="Footer Placeholder 8"/>
          <p:cNvSpPr>
            <a:spLocks noGrp="1"/>
          </p:cNvSpPr>
          <p:nvPr>
            <p:ph type="ftr" sz="quarter" idx="11"/>
          </p:nvPr>
        </p:nvSpPr>
        <p:spPr/>
        <p:txBody>
          <a:bodyPr/>
          <a:lstStyle/>
          <a:p>
            <a:pPr>
              <a:defRPr/>
            </a:pPr>
            <a:r>
              <a:rPr lang="en-US"/>
              <a:t>Stein et al:  MCR for interpreters</a:t>
            </a:r>
          </a:p>
        </p:txBody>
      </p:sp>
      <p:sp>
        <p:nvSpPr>
          <p:cNvPr id="10" name="Slide Number Placeholder 9"/>
          <p:cNvSpPr>
            <a:spLocks noGrp="1"/>
          </p:cNvSpPr>
          <p:nvPr>
            <p:ph type="sldNum" sz="quarter" idx="12"/>
          </p:nvPr>
        </p:nvSpPr>
        <p:spPr/>
        <p:txBody>
          <a:bodyPr/>
          <a:lstStyle/>
          <a:p>
            <a:fld id="{A3B559E6-12A6-7540-A1C2-BBBC1D2459C5}" type="slidenum">
              <a:rPr lang="en-US"/>
              <a:pPr/>
              <a:t>18</a:t>
            </a:fld>
            <a:endParaRPr lang="en-US"/>
          </a:p>
        </p:txBody>
      </p:sp>
      <p:sp>
        <p:nvSpPr>
          <p:cNvPr id="23557" name="TextBox 10"/>
          <p:cNvSpPr txBox="1">
            <a:spLocks noChangeArrowheads="1"/>
          </p:cNvSpPr>
          <p:nvPr/>
        </p:nvSpPr>
        <p:spPr bwMode="auto">
          <a:xfrm>
            <a:off x="95250" y="1187450"/>
            <a:ext cx="1284288" cy="646113"/>
          </a:xfrm>
          <a:prstGeom prst="rect">
            <a:avLst/>
          </a:prstGeom>
          <a:noFill/>
          <a:ln w="9525">
            <a:noFill/>
            <a:miter lim="800000"/>
            <a:headEnd/>
            <a:tailEnd/>
          </a:ln>
        </p:spPr>
        <p:txBody>
          <a:bodyPr>
            <a:prstTxWarp prst="textNoShape">
              <a:avLst/>
            </a:prstTxWarp>
            <a:spAutoFit/>
          </a:bodyPr>
          <a:lstStyle/>
          <a:p>
            <a:r>
              <a:rPr lang="en-US"/>
              <a:t>Stein et al., 2014a </a:t>
            </a:r>
          </a:p>
        </p:txBody>
      </p:sp>
      <p:sp>
        <p:nvSpPr>
          <p:cNvPr id="23558" name="TextBox 11"/>
          <p:cNvSpPr txBox="1">
            <a:spLocks noChangeArrowheads="1"/>
          </p:cNvSpPr>
          <p:nvPr/>
        </p:nvSpPr>
        <p:spPr bwMode="auto">
          <a:xfrm>
            <a:off x="95250" y="4751388"/>
            <a:ext cx="1079500" cy="923925"/>
          </a:xfrm>
          <a:prstGeom prst="rect">
            <a:avLst/>
          </a:prstGeom>
          <a:noFill/>
          <a:ln w="9525">
            <a:noFill/>
            <a:miter lim="800000"/>
            <a:headEnd/>
            <a:tailEnd/>
          </a:ln>
        </p:spPr>
        <p:txBody>
          <a:bodyPr>
            <a:prstTxWarp prst="textNoShape">
              <a:avLst/>
            </a:prstTxWarp>
            <a:spAutoFit/>
          </a:bodyPr>
          <a:lstStyle/>
          <a:p>
            <a:r>
              <a:rPr lang="en-US"/>
              <a:t>Merino et al., 2013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7" name="Picture 1" descr="intfig4x.jpg"/>
          <p:cNvPicPr>
            <a:picLocks noChangeAspect="1"/>
          </p:cNvPicPr>
          <p:nvPr/>
        </p:nvPicPr>
        <p:blipFill>
          <a:blip r:embed="rId3"/>
          <a:srcRect l="18774" t="5336" r="36774" b="57675"/>
          <a:stretch>
            <a:fillRect/>
          </a:stretch>
        </p:blipFill>
        <p:spPr bwMode="auto">
          <a:xfrm>
            <a:off x="1011238" y="28575"/>
            <a:ext cx="7823200" cy="4849813"/>
          </a:xfrm>
          <a:prstGeom prst="rect">
            <a:avLst/>
          </a:prstGeom>
          <a:noFill/>
          <a:ln w="9525">
            <a:noFill/>
            <a:miter lim="800000"/>
            <a:headEnd/>
            <a:tailEnd/>
          </a:ln>
        </p:spPr>
      </p:pic>
      <p:sp>
        <p:nvSpPr>
          <p:cNvPr id="24578" name="TextBox 2"/>
          <p:cNvSpPr txBox="1">
            <a:spLocks noChangeArrowheads="1"/>
          </p:cNvSpPr>
          <p:nvPr/>
        </p:nvSpPr>
        <p:spPr bwMode="auto">
          <a:xfrm>
            <a:off x="258763" y="4819650"/>
            <a:ext cx="8789987" cy="1939925"/>
          </a:xfrm>
          <a:prstGeom prst="rect">
            <a:avLst/>
          </a:prstGeom>
          <a:noFill/>
          <a:ln w="9525">
            <a:noFill/>
            <a:miter lim="800000"/>
            <a:headEnd/>
            <a:tailEnd/>
          </a:ln>
        </p:spPr>
        <p:txBody>
          <a:bodyPr>
            <a:prstTxWarp prst="textNoShape">
              <a:avLst/>
            </a:prstTxWarp>
            <a:spAutoFit/>
          </a:bodyPr>
          <a:lstStyle/>
          <a:p>
            <a:r>
              <a:rPr lang="en-US" sz="2000"/>
              <a:t>Other methods use seismic waves to “see” at depth. This method, which is also used to find oil and natural gas deposits, is like the way doctors use X-rays.  Surveys across Lake Superior used waves generated by a towed sound source that traveled downward, reflected off interfaces at depth between different rocks, and were detected by seismometers. The resulting seismograms were used to generate an image of the rocks at depth.  </a:t>
            </a:r>
          </a:p>
        </p:txBody>
      </p:sp>
      <p:sp>
        <p:nvSpPr>
          <p:cNvPr id="10" name="Footer Placeholder 9"/>
          <p:cNvSpPr>
            <a:spLocks noGrp="1"/>
          </p:cNvSpPr>
          <p:nvPr>
            <p:ph type="ftr" sz="quarter" idx="11"/>
          </p:nvPr>
        </p:nvSpPr>
        <p:spPr/>
        <p:txBody>
          <a:bodyPr/>
          <a:lstStyle/>
          <a:p>
            <a:pPr>
              <a:defRPr/>
            </a:pPr>
            <a:r>
              <a:rPr lang="en-US"/>
              <a:t>Stein et al:  MCR for interpreters</a:t>
            </a:r>
          </a:p>
        </p:txBody>
      </p:sp>
      <p:sp>
        <p:nvSpPr>
          <p:cNvPr id="11" name="Slide Number Placeholder 10"/>
          <p:cNvSpPr>
            <a:spLocks noGrp="1"/>
          </p:cNvSpPr>
          <p:nvPr>
            <p:ph type="sldNum" sz="quarter" idx="12"/>
          </p:nvPr>
        </p:nvSpPr>
        <p:spPr/>
        <p:txBody>
          <a:bodyPr/>
          <a:lstStyle/>
          <a:p>
            <a:fld id="{E02054E8-0792-F842-A3B9-EE5FC702A7F3}" type="slidenum">
              <a:rPr lang="en-US"/>
              <a:pPr/>
              <a:t>19</a:t>
            </a:fld>
            <a:endParaRPr lang="en-US"/>
          </a:p>
        </p:txBody>
      </p:sp>
      <p:sp>
        <p:nvSpPr>
          <p:cNvPr id="24581" name="TextBox 11"/>
          <p:cNvSpPr txBox="1">
            <a:spLocks noChangeArrowheads="1"/>
          </p:cNvSpPr>
          <p:nvPr/>
        </p:nvSpPr>
        <p:spPr bwMode="auto">
          <a:xfrm>
            <a:off x="4903788" y="157163"/>
            <a:ext cx="3783012" cy="400050"/>
          </a:xfrm>
          <a:prstGeom prst="rect">
            <a:avLst/>
          </a:prstGeom>
          <a:noFill/>
          <a:ln w="9525">
            <a:noFill/>
            <a:miter lim="800000"/>
            <a:headEnd/>
            <a:tailEnd/>
          </a:ln>
        </p:spPr>
        <p:txBody>
          <a:bodyPr>
            <a:prstTxWarp prst="textNoShape">
              <a:avLst/>
            </a:prstTxWarp>
            <a:spAutoFit/>
          </a:bodyPr>
          <a:lstStyle/>
          <a:p>
            <a:r>
              <a:rPr lang="en-US" sz="2000" b="1"/>
              <a:t>Seismic reflection studies</a:t>
            </a:r>
          </a:p>
        </p:txBody>
      </p:sp>
      <p:sp>
        <p:nvSpPr>
          <p:cNvPr id="24582" name="TextBox 3"/>
          <p:cNvSpPr txBox="1">
            <a:spLocks noChangeArrowheads="1"/>
          </p:cNvSpPr>
          <p:nvPr/>
        </p:nvSpPr>
        <p:spPr bwMode="auto">
          <a:xfrm>
            <a:off x="0" y="1884363"/>
            <a:ext cx="1747838" cy="646112"/>
          </a:xfrm>
          <a:prstGeom prst="rect">
            <a:avLst/>
          </a:prstGeom>
          <a:noFill/>
          <a:ln w="9525">
            <a:noFill/>
            <a:miter lim="800000"/>
            <a:headEnd/>
            <a:tailEnd/>
          </a:ln>
        </p:spPr>
        <p:txBody>
          <a:bodyPr>
            <a:prstTxWarp prst="textNoShape">
              <a:avLst/>
            </a:prstTxWarp>
            <a:spAutoFit/>
          </a:bodyPr>
          <a:lstStyle/>
          <a:p>
            <a:r>
              <a:rPr lang="en-US"/>
              <a:t>Univ. of Southhampton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1761" y="4610100"/>
            <a:ext cx="9215121" cy="1649968"/>
          </a:xfrm>
        </p:spPr>
        <p:txBody>
          <a:bodyPr>
            <a:normAutofit/>
          </a:bodyPr>
          <a:lstStyle/>
          <a:p>
            <a:r>
              <a:rPr lang="en-US" dirty="0" smtClean="0"/>
              <a:t>Create a</a:t>
            </a:r>
            <a:r>
              <a:rPr lang="en-US" dirty="0" smtClean="0"/>
              <a:t> description with </a:t>
            </a:r>
            <a:r>
              <a:rPr lang="en-US" dirty="0" smtClean="0"/>
              <a:t>a partner</a:t>
            </a:r>
            <a:endParaRPr lang="en-US" dirty="0"/>
          </a:p>
        </p:txBody>
      </p:sp>
      <p:sp>
        <p:nvSpPr>
          <p:cNvPr id="37892" name="Rectangle 4"/>
          <p:cNvSpPr>
            <a:spLocks noChangeArrowheads="1"/>
          </p:cNvSpPr>
          <p:nvPr/>
        </p:nvSpPr>
        <p:spPr bwMode="auto">
          <a:xfrm>
            <a:off x="506560" y="1962399"/>
            <a:ext cx="8203089" cy="923330"/>
          </a:xfrm>
          <a:prstGeom prst="rect">
            <a:avLst/>
          </a:prstGeom>
          <a:noFill/>
          <a:ln w="9525">
            <a:noFill/>
            <a:miter lim="800000"/>
            <a:headEnd/>
            <a:tailEnd/>
          </a:ln>
          <a:effectLst/>
        </p:spPr>
        <p:txBody>
          <a:bodyPr wrap="none">
            <a:prstTxWarp prst="textNoShape">
              <a:avLst/>
            </a:prstTxWarp>
            <a:spAutoFit/>
          </a:bodyPr>
          <a:lstStyle/>
          <a:p>
            <a:r>
              <a:rPr lang="en-US" sz="5400" b="1" i="1" dirty="0">
                <a:solidFill>
                  <a:srgbClr val="1E412A"/>
                </a:solidFill>
                <a:effectLst>
                  <a:outerShdw blurRad="38100" dist="38100" dir="2700000" algn="tl">
                    <a:srgbClr val="000000">
                      <a:alpha val="43137"/>
                    </a:srgbClr>
                  </a:outerShdw>
                </a:effectLst>
                <a:latin typeface="KG Fall For You"/>
                <a:cs typeface="KG Fall For You"/>
              </a:rPr>
              <a:t>What is an Earthquake? </a:t>
            </a:r>
          </a:p>
        </p:txBody>
      </p:sp>
      <p:sp>
        <p:nvSpPr>
          <p:cNvPr id="37894" name="Text Box 6"/>
          <p:cNvSpPr txBox="1">
            <a:spLocks noChangeArrowheads="1"/>
          </p:cNvSpPr>
          <p:nvPr/>
        </p:nvSpPr>
        <p:spPr bwMode="auto">
          <a:xfrm>
            <a:off x="6629400" y="845804"/>
            <a:ext cx="11430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8000">
                <a:solidFill>
                  <a:srgbClr val="1E412A"/>
                </a:solidFill>
                <a:latin typeface="KG Fall For You"/>
                <a:cs typeface="KG Fall For You"/>
              </a:rPr>
              <a:t>?</a:t>
            </a:r>
          </a:p>
        </p:txBody>
      </p:sp>
      <p:sp>
        <p:nvSpPr>
          <p:cNvPr id="37895" name="Text Box 7"/>
          <p:cNvSpPr txBox="1">
            <a:spLocks noChangeArrowheads="1"/>
          </p:cNvSpPr>
          <p:nvPr/>
        </p:nvSpPr>
        <p:spPr bwMode="auto">
          <a:xfrm>
            <a:off x="1828800" y="663241"/>
            <a:ext cx="11430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8000" dirty="0">
                <a:solidFill>
                  <a:srgbClr val="1E412A"/>
                </a:solidFill>
                <a:latin typeface="KG Fall For You"/>
                <a:cs typeface="KG Fall For You"/>
              </a:rPr>
              <a:t>?</a:t>
            </a:r>
          </a:p>
        </p:txBody>
      </p:sp>
      <p:sp>
        <p:nvSpPr>
          <p:cNvPr id="37896" name="Text Box 8"/>
          <p:cNvSpPr txBox="1">
            <a:spLocks noChangeArrowheads="1"/>
          </p:cNvSpPr>
          <p:nvPr/>
        </p:nvSpPr>
        <p:spPr bwMode="auto">
          <a:xfrm>
            <a:off x="1600200" y="2979404"/>
            <a:ext cx="11430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8000">
                <a:solidFill>
                  <a:srgbClr val="1E412A"/>
                </a:solidFill>
                <a:latin typeface="KG Fall For You"/>
                <a:cs typeface="KG Fall For You"/>
              </a:rPr>
              <a:t>?</a:t>
            </a:r>
          </a:p>
        </p:txBody>
      </p:sp>
      <p:sp>
        <p:nvSpPr>
          <p:cNvPr id="37897" name="Text Box 9"/>
          <p:cNvSpPr txBox="1">
            <a:spLocks noChangeArrowheads="1"/>
          </p:cNvSpPr>
          <p:nvPr/>
        </p:nvSpPr>
        <p:spPr bwMode="auto">
          <a:xfrm>
            <a:off x="6705600" y="3741404"/>
            <a:ext cx="11430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8000">
                <a:solidFill>
                  <a:srgbClr val="1E412A"/>
                </a:solidFill>
                <a:latin typeface="KG Fall For You"/>
                <a:cs typeface="KG Fall For You"/>
              </a:rPr>
              <a:t>?</a:t>
            </a:r>
          </a:p>
        </p:txBody>
      </p:sp>
      <p:sp>
        <p:nvSpPr>
          <p:cNvPr id="37900" name="Text Box 12"/>
          <p:cNvSpPr txBox="1">
            <a:spLocks noChangeArrowheads="1"/>
          </p:cNvSpPr>
          <p:nvPr/>
        </p:nvSpPr>
        <p:spPr bwMode="auto">
          <a:xfrm>
            <a:off x="381000" y="3970004"/>
            <a:ext cx="11430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8000">
                <a:solidFill>
                  <a:srgbClr val="1E412A"/>
                </a:solidFill>
                <a:latin typeface="KG Fall For You"/>
                <a:cs typeface="KG Fall For You"/>
              </a:rPr>
              <a:t>?</a:t>
            </a:r>
          </a:p>
        </p:txBody>
      </p:sp>
      <p:sp>
        <p:nvSpPr>
          <p:cNvPr id="37901" name="Text Box 13"/>
          <p:cNvSpPr txBox="1">
            <a:spLocks noChangeArrowheads="1"/>
          </p:cNvSpPr>
          <p:nvPr/>
        </p:nvSpPr>
        <p:spPr bwMode="auto">
          <a:xfrm>
            <a:off x="7543800" y="2522204"/>
            <a:ext cx="11430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8000">
                <a:solidFill>
                  <a:srgbClr val="1E412A"/>
                </a:solidFill>
                <a:latin typeface="KG Fall For You"/>
                <a:cs typeface="KG Fall For You"/>
              </a:rPr>
              <a:t>?</a:t>
            </a:r>
          </a:p>
        </p:txBody>
      </p:sp>
      <p:sp>
        <p:nvSpPr>
          <p:cNvPr id="37902" name="Text Box 14"/>
          <p:cNvSpPr txBox="1">
            <a:spLocks noChangeArrowheads="1"/>
          </p:cNvSpPr>
          <p:nvPr/>
        </p:nvSpPr>
        <p:spPr bwMode="auto">
          <a:xfrm>
            <a:off x="5181600" y="3817604"/>
            <a:ext cx="11430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8000">
                <a:solidFill>
                  <a:srgbClr val="1E412A"/>
                </a:solidFill>
                <a:latin typeface="KG Fall For You"/>
                <a:cs typeface="KG Fall For You"/>
              </a:rPr>
              <a:t>?</a:t>
            </a:r>
          </a:p>
        </p:txBody>
      </p:sp>
      <p:sp>
        <p:nvSpPr>
          <p:cNvPr id="37903" name="Text Box 15"/>
          <p:cNvSpPr txBox="1">
            <a:spLocks noChangeArrowheads="1"/>
          </p:cNvSpPr>
          <p:nvPr/>
        </p:nvSpPr>
        <p:spPr bwMode="auto">
          <a:xfrm>
            <a:off x="3924300" y="2979404"/>
            <a:ext cx="11430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8000" dirty="0">
                <a:solidFill>
                  <a:srgbClr val="1E412A"/>
                </a:solidFill>
                <a:latin typeface="KG Fall For You"/>
                <a:cs typeface="KG Fall For You"/>
              </a:rPr>
              <a:t>?</a:t>
            </a:r>
          </a:p>
        </p:txBody>
      </p:sp>
      <p:sp>
        <p:nvSpPr>
          <p:cNvPr id="37904" name="Text Box 16"/>
          <p:cNvSpPr txBox="1">
            <a:spLocks noChangeArrowheads="1"/>
          </p:cNvSpPr>
          <p:nvPr/>
        </p:nvSpPr>
        <p:spPr bwMode="auto">
          <a:xfrm>
            <a:off x="506560" y="266366"/>
            <a:ext cx="11430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8000" dirty="0">
                <a:solidFill>
                  <a:srgbClr val="1E412A"/>
                </a:solidFill>
                <a:latin typeface="KG Fall For You"/>
                <a:cs typeface="KG Fall For You"/>
              </a:rPr>
              <a:t>?</a:t>
            </a:r>
          </a:p>
        </p:txBody>
      </p:sp>
      <p:sp>
        <p:nvSpPr>
          <p:cNvPr id="37905" name="Text Box 17"/>
          <p:cNvSpPr txBox="1">
            <a:spLocks noChangeArrowheads="1"/>
          </p:cNvSpPr>
          <p:nvPr/>
        </p:nvSpPr>
        <p:spPr bwMode="auto">
          <a:xfrm>
            <a:off x="4495800" y="617204"/>
            <a:ext cx="11430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8000" dirty="0">
                <a:solidFill>
                  <a:srgbClr val="1E412A"/>
                </a:solidFill>
                <a:latin typeface="KG Fall For You"/>
                <a:cs typeface="KG Fall For You"/>
              </a:rPr>
              <a:t>?</a:t>
            </a:r>
          </a:p>
        </p:txBody>
      </p:sp>
      <p:sp>
        <p:nvSpPr>
          <p:cNvPr id="37906" name="Text Box 18"/>
          <p:cNvSpPr txBox="1">
            <a:spLocks noChangeArrowheads="1"/>
          </p:cNvSpPr>
          <p:nvPr/>
        </p:nvSpPr>
        <p:spPr bwMode="auto">
          <a:xfrm>
            <a:off x="2209800" y="3970004"/>
            <a:ext cx="11430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8000" dirty="0">
                <a:solidFill>
                  <a:srgbClr val="1E412A"/>
                </a:solidFill>
                <a:latin typeface="KG Fall For You"/>
                <a:cs typeface="KG Fall For You"/>
              </a:rPr>
              <a:t>?</a:t>
            </a:r>
          </a:p>
        </p:txBody>
      </p:sp>
      <p:sp>
        <p:nvSpPr>
          <p:cNvPr id="37907" name="Text Box 19"/>
          <p:cNvSpPr txBox="1">
            <a:spLocks noChangeArrowheads="1"/>
          </p:cNvSpPr>
          <p:nvPr/>
        </p:nvSpPr>
        <p:spPr bwMode="auto">
          <a:xfrm>
            <a:off x="7467600" y="7604"/>
            <a:ext cx="11430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8000" dirty="0">
                <a:solidFill>
                  <a:srgbClr val="1E412A"/>
                </a:solidFill>
                <a:latin typeface="KG Fall For You"/>
                <a:cs typeface="KG Fall For You"/>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5" name="Picture 1" descr="intfig4x.jpg"/>
          <p:cNvPicPr>
            <a:picLocks noChangeAspect="1"/>
          </p:cNvPicPr>
          <p:nvPr/>
        </p:nvPicPr>
        <p:blipFill>
          <a:blip r:embed="rId2"/>
          <a:srcRect t="45644" r="6310" b="7159"/>
          <a:stretch>
            <a:fillRect/>
          </a:stretch>
        </p:blipFill>
        <p:spPr bwMode="auto">
          <a:xfrm>
            <a:off x="133350" y="750888"/>
            <a:ext cx="9024938" cy="3386137"/>
          </a:xfrm>
          <a:prstGeom prst="rect">
            <a:avLst/>
          </a:prstGeom>
          <a:noFill/>
          <a:ln w="9525">
            <a:noFill/>
            <a:miter lim="800000"/>
            <a:headEnd/>
            <a:tailEnd/>
          </a:ln>
        </p:spPr>
      </p:pic>
      <p:sp>
        <p:nvSpPr>
          <p:cNvPr id="26626" name="TextBox 6"/>
          <p:cNvSpPr txBox="1">
            <a:spLocks noChangeArrowheads="1"/>
          </p:cNvSpPr>
          <p:nvPr/>
        </p:nvSpPr>
        <p:spPr bwMode="auto">
          <a:xfrm>
            <a:off x="382588" y="4232275"/>
            <a:ext cx="8304212" cy="2032000"/>
          </a:xfrm>
          <a:prstGeom prst="rect">
            <a:avLst/>
          </a:prstGeom>
          <a:noFill/>
          <a:ln w="9525">
            <a:noFill/>
            <a:miter lim="800000"/>
            <a:headEnd/>
            <a:tailEnd/>
          </a:ln>
        </p:spPr>
        <p:txBody>
          <a:bodyPr>
            <a:prstTxWarp prst="textNoShape">
              <a:avLst/>
            </a:prstTxWarp>
            <a:spAutoFit/>
          </a:bodyPr>
          <a:lstStyle/>
          <a:p>
            <a:r>
              <a:rPr lang="en-US"/>
              <a:t>A north-south cross section shows a deep depression under Lake Superior filled by layers of volcanic rocks and overlying sediments to a depth of 30 km (18 miles), which is much deeper than Lake Superior’s average depth of about 150 m (500 feet).  </a:t>
            </a:r>
          </a:p>
          <a:p>
            <a:endParaRPr lang="en-US"/>
          </a:p>
          <a:p>
            <a:r>
              <a:rPr lang="en-US"/>
              <a:t>This structure is called a syncline, in which the volcanic rocks on the north side – as seen at Isle Royale – dip southward toward the center of the lake, whereas those on the south side – as seen at Porcupine Mountains - dip to the north. </a:t>
            </a:r>
          </a:p>
        </p:txBody>
      </p:sp>
      <p:sp>
        <p:nvSpPr>
          <p:cNvPr id="10" name="Footer Placeholder 9"/>
          <p:cNvSpPr>
            <a:spLocks noGrp="1"/>
          </p:cNvSpPr>
          <p:nvPr>
            <p:ph type="ftr" sz="quarter" idx="11"/>
          </p:nvPr>
        </p:nvSpPr>
        <p:spPr/>
        <p:txBody>
          <a:bodyPr/>
          <a:lstStyle/>
          <a:p>
            <a:pPr>
              <a:defRPr/>
            </a:pPr>
            <a:r>
              <a:rPr lang="en-US"/>
              <a:t>Stein et al:  MCR for interpreters</a:t>
            </a:r>
          </a:p>
        </p:txBody>
      </p:sp>
      <p:sp>
        <p:nvSpPr>
          <p:cNvPr id="11" name="Slide Number Placeholder 10"/>
          <p:cNvSpPr>
            <a:spLocks noGrp="1"/>
          </p:cNvSpPr>
          <p:nvPr>
            <p:ph type="sldNum" sz="quarter" idx="12"/>
          </p:nvPr>
        </p:nvSpPr>
        <p:spPr/>
        <p:txBody>
          <a:bodyPr/>
          <a:lstStyle/>
          <a:p>
            <a:fld id="{4AF9E628-2596-2E4F-A80C-EDEEBAD6CE90}" type="slidenum">
              <a:rPr lang="en-US"/>
              <a:pPr/>
              <a:t>20</a:t>
            </a:fld>
            <a:endParaRPr lang="en-US"/>
          </a:p>
        </p:txBody>
      </p:sp>
      <p:sp>
        <p:nvSpPr>
          <p:cNvPr id="26629" name="TextBox 11"/>
          <p:cNvSpPr txBox="1">
            <a:spLocks noChangeArrowheads="1"/>
          </p:cNvSpPr>
          <p:nvPr/>
        </p:nvSpPr>
        <p:spPr bwMode="auto">
          <a:xfrm>
            <a:off x="769938" y="6372225"/>
            <a:ext cx="2357437" cy="368300"/>
          </a:xfrm>
          <a:prstGeom prst="rect">
            <a:avLst/>
          </a:prstGeom>
          <a:noFill/>
          <a:ln w="9525">
            <a:noFill/>
            <a:miter lim="800000"/>
            <a:headEnd/>
            <a:tailEnd/>
          </a:ln>
        </p:spPr>
        <p:txBody>
          <a:bodyPr>
            <a:prstTxWarp prst="textNoShape">
              <a:avLst/>
            </a:prstTxWarp>
            <a:spAutoFit/>
          </a:bodyPr>
          <a:lstStyle/>
          <a:p>
            <a:r>
              <a:rPr lang="en-US"/>
              <a:t>Stein et al., 2014b </a:t>
            </a:r>
          </a:p>
        </p:txBody>
      </p:sp>
      <p:sp>
        <p:nvSpPr>
          <p:cNvPr id="26630" name="TextBox 12"/>
          <p:cNvSpPr txBox="1">
            <a:spLocks noChangeArrowheads="1"/>
          </p:cNvSpPr>
          <p:nvPr/>
        </p:nvSpPr>
        <p:spPr bwMode="auto">
          <a:xfrm>
            <a:off x="955675" y="231775"/>
            <a:ext cx="7839075" cy="400050"/>
          </a:xfrm>
          <a:prstGeom prst="rect">
            <a:avLst/>
          </a:prstGeom>
          <a:noFill/>
          <a:ln w="9525">
            <a:noFill/>
            <a:miter lim="800000"/>
            <a:headEnd/>
            <a:tailEnd/>
          </a:ln>
        </p:spPr>
        <p:txBody>
          <a:bodyPr>
            <a:prstTxWarp prst="textNoShape">
              <a:avLst/>
            </a:prstTxWarp>
            <a:spAutoFit/>
          </a:bodyPr>
          <a:lstStyle/>
          <a:p>
            <a:pPr algn="ctr"/>
            <a:r>
              <a:rPr lang="en-US" sz="2000" b="1"/>
              <a:t>Geology under Lake Superior from seismic section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7720" y="173197"/>
            <a:ext cx="9168296" cy="792162"/>
          </a:xfrm>
        </p:spPr>
        <p:txBody>
          <a:bodyPr/>
          <a:lstStyle/>
          <a:p>
            <a:r>
              <a:rPr lang="en-US" dirty="0" smtClean="0"/>
              <a:t>Earthquake Machine</a:t>
            </a:r>
            <a:endParaRPr lang="en-US" dirty="0"/>
          </a:p>
        </p:txBody>
      </p:sp>
      <p:pic>
        <p:nvPicPr>
          <p:cNvPr id="108" name="Picture 107" descr="Fig1Mockup.pdf"/>
          <p:cNvPicPr>
            <a:picLocks noChangeAspect="1"/>
          </p:cNvPicPr>
          <p:nvPr/>
        </p:nvPicPr>
        <p:blipFill>
          <a:blip r:embed="rId3"/>
          <a:stretch>
            <a:fillRect/>
          </a:stretch>
        </p:blipFill>
        <p:spPr>
          <a:xfrm>
            <a:off x="1490961" y="1080823"/>
            <a:ext cx="6532288" cy="489921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amp;Rfault4inClass.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00600" y="2057400"/>
            <a:ext cx="4127500" cy="3332500"/>
          </a:xfrm>
          <a:prstGeom prst="rect">
            <a:avLst/>
          </a:prstGeom>
        </p:spPr>
      </p:pic>
      <p:sp>
        <p:nvSpPr>
          <p:cNvPr id="2" name="Title 1"/>
          <p:cNvSpPr>
            <a:spLocks noGrp="1"/>
          </p:cNvSpPr>
          <p:nvPr>
            <p:ph type="title"/>
          </p:nvPr>
        </p:nvSpPr>
        <p:spPr>
          <a:xfrm>
            <a:off x="0" y="153953"/>
            <a:ext cx="9168296" cy="792162"/>
          </a:xfrm>
        </p:spPr>
        <p:txBody>
          <a:bodyPr/>
          <a:lstStyle/>
          <a:p>
            <a:r>
              <a:rPr lang="en-US" dirty="0" smtClean="0"/>
              <a:t>Like and Unlike</a:t>
            </a:r>
            <a:endParaRPr lang="en-US" dirty="0"/>
          </a:p>
        </p:txBody>
      </p:sp>
      <p:pic>
        <p:nvPicPr>
          <p:cNvPr id="4" name="Picture 4" descr="Combined"/>
          <p:cNvPicPr>
            <a:picLocks noChangeAspect="1" noChangeArrowheads="1"/>
          </p:cNvPicPr>
          <p:nvPr/>
        </p:nvPicPr>
        <p:blipFill>
          <a:blip r:embed="rId4"/>
          <a:srcRect/>
          <a:stretch>
            <a:fillRect/>
          </a:stretch>
        </p:blipFill>
        <p:spPr bwMode="auto">
          <a:xfrm>
            <a:off x="307846" y="2482451"/>
            <a:ext cx="3886875" cy="2910203"/>
          </a:xfrm>
          <a:prstGeom prst="rect">
            <a:avLst/>
          </a:prstGeom>
          <a:noFill/>
          <a:ln w="19050">
            <a:solidFill>
              <a:schemeClr val="tx1"/>
            </a:solidFill>
            <a:miter lim="800000"/>
            <a:headEnd/>
            <a:tailEnd/>
          </a:ln>
        </p:spPr>
      </p:pic>
      <p:sp>
        <p:nvSpPr>
          <p:cNvPr id="8" name="Rectangle 7"/>
          <p:cNvSpPr txBox="1">
            <a:spLocks noChangeArrowheads="1"/>
          </p:cNvSpPr>
          <p:nvPr/>
        </p:nvSpPr>
        <p:spPr bwMode="auto">
          <a:xfrm>
            <a:off x="307846" y="946114"/>
            <a:ext cx="8558010" cy="73028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ts val="3525"/>
              </a:lnSpc>
              <a:spcBef>
                <a:spcPct val="60000"/>
              </a:spcBef>
              <a:spcAft>
                <a:spcPct val="0"/>
              </a:spcAft>
              <a:buClr>
                <a:schemeClr val="tx1"/>
              </a:buClr>
              <a:buSzTx/>
              <a:buFontTx/>
              <a:buNone/>
              <a:tabLst/>
              <a:defRPr/>
            </a:pPr>
            <a:r>
              <a:rPr kumimoji="0" lang="en-US" sz="2400" b="0" i="0" u="none" strike="noStrike" kern="0" cap="none" spc="0" normalizeH="0" baseline="0" noProof="0" smtClean="0">
                <a:ln>
                  <a:noFill/>
                </a:ln>
                <a:solidFill>
                  <a:srgbClr val="1E412A"/>
                </a:solidFill>
                <a:effectLst/>
                <a:uLnTx/>
                <a:uFillTx/>
                <a:latin typeface="Comic Sans MS" charset="0"/>
                <a:ea typeface="ＭＳ Ｐゴシック" charset="0"/>
                <a:cs typeface="ＭＳ Ｐゴシック" charset="0"/>
              </a:rPr>
              <a:t>An </a:t>
            </a:r>
            <a:r>
              <a:rPr kumimoji="0" lang="en-US" altLang="ja-JP" sz="2400" b="0" i="0" u="none" strike="noStrike" kern="0" cap="none" spc="0" normalizeH="0" baseline="0" noProof="0" smtClean="0">
                <a:ln>
                  <a:noFill/>
                </a:ln>
                <a:solidFill>
                  <a:srgbClr val="1E412A"/>
                </a:solidFill>
                <a:effectLst/>
                <a:uLnTx/>
                <a:uFillTx/>
                <a:latin typeface="Comic Sans MS" charset="0"/>
                <a:ea typeface="ＭＳ Ｐゴシック" charset="0"/>
                <a:cs typeface="ＭＳ Ｐゴシック" charset="0"/>
              </a:rPr>
              <a:t>earthquake is the sudden motion of rocks within the Earth as stored elastic energy is released.</a:t>
            </a:r>
            <a:endParaRPr kumimoji="0" lang="en-US" sz="3600" b="0" i="0" u="none" strike="noStrike" kern="0" cap="none" spc="0" normalizeH="0" baseline="0" noProof="0" dirty="0">
              <a:ln>
                <a:noFill/>
              </a:ln>
              <a:solidFill>
                <a:srgbClr val="1E412A"/>
              </a:solidFill>
              <a:effectLst/>
              <a:uLnTx/>
              <a:uFillTx/>
              <a:latin typeface="Comic Sans MS"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296" y="1998185"/>
            <a:ext cx="9168296" cy="792162"/>
          </a:xfrm>
        </p:spPr>
        <p:txBody>
          <a:bodyPr>
            <a:normAutofit fontScale="90000"/>
          </a:bodyPr>
          <a:lstStyle/>
          <a:p>
            <a:r>
              <a:rPr lang="en-US" i="1" dirty="0" smtClean="0"/>
              <a:t/>
            </a:r>
            <a:br>
              <a:rPr lang="en-US" i="1" dirty="0" smtClean="0"/>
            </a:br>
            <a:r>
              <a:rPr lang="en-US" dirty="0" smtClean="0"/>
              <a:t>Energy in the model comes from you.</a:t>
            </a:r>
            <a:br>
              <a:rPr lang="en-US" dirty="0" smtClean="0"/>
            </a:br>
            <a:r>
              <a:rPr lang="en-US" i="1" dirty="0"/>
              <a:t/>
            </a:r>
            <a:br>
              <a:rPr lang="en-US" i="1" dirty="0"/>
            </a:br>
            <a:r>
              <a:rPr lang="en-US" i="1" dirty="0" smtClean="0"/>
              <a:t> Where might this same energy come from in the Earth system?</a:t>
            </a:r>
            <a:r>
              <a:rPr lang="en-US" dirty="0" smtClean="0"/>
              <a:t> </a:t>
            </a:r>
            <a:endParaRPr lang="en-US" dirty="0"/>
          </a:p>
        </p:txBody>
      </p:sp>
      <p:sp>
        <p:nvSpPr>
          <p:cNvPr id="4" name="TextBox 3"/>
          <p:cNvSpPr txBox="1"/>
          <p:nvPr/>
        </p:nvSpPr>
        <p:spPr>
          <a:xfrm>
            <a:off x="-24296" y="4656997"/>
            <a:ext cx="9168296" cy="523220"/>
          </a:xfrm>
          <a:prstGeom prst="rect">
            <a:avLst/>
          </a:prstGeom>
          <a:noFill/>
        </p:spPr>
        <p:txBody>
          <a:bodyPr wrap="square" rtlCol="0">
            <a:spAutoFit/>
          </a:bodyPr>
          <a:lstStyle/>
          <a:p>
            <a:pPr algn="ctr"/>
            <a:r>
              <a:rPr lang="en-US" sz="2800" dirty="0" smtClean="0"/>
              <a:t>Think -  Pair -  Share</a:t>
            </a:r>
            <a:endParaRPr lang="en-US"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150"/>
          <p:cNvGrpSpPr>
            <a:grpSpLocks/>
          </p:cNvGrpSpPr>
          <p:nvPr/>
        </p:nvGrpSpPr>
        <p:grpSpPr bwMode="auto">
          <a:xfrm>
            <a:off x="727333" y="2438966"/>
            <a:ext cx="7567612" cy="1401762"/>
            <a:chOff x="543" y="1997"/>
            <a:chExt cx="4767" cy="883"/>
          </a:xfrm>
        </p:grpSpPr>
        <p:grpSp>
          <p:nvGrpSpPr>
            <p:cNvPr id="3" name="Group 1151"/>
            <p:cNvGrpSpPr>
              <a:grpSpLocks/>
            </p:cNvGrpSpPr>
            <p:nvPr/>
          </p:nvGrpSpPr>
          <p:grpSpPr bwMode="auto">
            <a:xfrm>
              <a:off x="546" y="2784"/>
              <a:ext cx="4341" cy="96"/>
              <a:chOff x="542" y="2785"/>
              <a:chExt cx="4341" cy="179"/>
            </a:xfrm>
          </p:grpSpPr>
          <p:sp>
            <p:nvSpPr>
              <p:cNvPr id="17536" name="Rectangle 1152"/>
              <p:cNvSpPr>
                <a:spLocks noChangeArrowheads="1"/>
              </p:cNvSpPr>
              <p:nvPr/>
            </p:nvSpPr>
            <p:spPr bwMode="auto">
              <a:xfrm>
                <a:off x="542" y="2795"/>
                <a:ext cx="4341" cy="163"/>
              </a:xfrm>
              <a:prstGeom prst="rect">
                <a:avLst/>
              </a:prstGeom>
              <a:solidFill>
                <a:srgbClr val="FFFFFF"/>
              </a:solidFill>
              <a:ln w="9525">
                <a:solidFill>
                  <a:srgbClr val="000000"/>
                </a:solidFill>
                <a:miter lim="800000"/>
                <a:headEnd/>
                <a:tailEnd/>
              </a:ln>
            </p:spPr>
            <p:txBody>
              <a:bodyPr>
                <a:prstTxWarp prst="textNoShape">
                  <a:avLst/>
                </a:prstTxWarp>
              </a:bodyPr>
              <a:lstStyle/>
              <a:p>
                <a:endParaRPr lang="en-US"/>
              </a:p>
            </p:txBody>
          </p:sp>
          <p:sp>
            <p:nvSpPr>
              <p:cNvPr id="17537" name="Line 1153"/>
              <p:cNvSpPr>
                <a:spLocks noChangeShapeType="1"/>
              </p:cNvSpPr>
              <p:nvPr/>
            </p:nvSpPr>
            <p:spPr bwMode="auto">
              <a:xfrm>
                <a:off x="650" y="2801"/>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38" name="Line 1154"/>
              <p:cNvSpPr>
                <a:spLocks noChangeShapeType="1"/>
              </p:cNvSpPr>
              <p:nvPr/>
            </p:nvSpPr>
            <p:spPr bwMode="auto">
              <a:xfrm>
                <a:off x="759" y="2801"/>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39" name="Line 1155"/>
              <p:cNvSpPr>
                <a:spLocks noChangeShapeType="1"/>
              </p:cNvSpPr>
              <p:nvPr/>
            </p:nvSpPr>
            <p:spPr bwMode="auto">
              <a:xfrm>
                <a:off x="867" y="2801"/>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40" name="Line 1156"/>
              <p:cNvSpPr>
                <a:spLocks noChangeShapeType="1"/>
              </p:cNvSpPr>
              <p:nvPr/>
            </p:nvSpPr>
            <p:spPr bwMode="auto">
              <a:xfrm>
                <a:off x="976" y="2801"/>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41" name="Line 1157"/>
              <p:cNvSpPr>
                <a:spLocks noChangeShapeType="1"/>
              </p:cNvSpPr>
              <p:nvPr/>
            </p:nvSpPr>
            <p:spPr bwMode="auto">
              <a:xfrm>
                <a:off x="1084" y="2801"/>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42" name="Line 1158"/>
              <p:cNvSpPr>
                <a:spLocks noChangeShapeType="1"/>
              </p:cNvSpPr>
              <p:nvPr/>
            </p:nvSpPr>
            <p:spPr bwMode="auto">
              <a:xfrm>
                <a:off x="1193" y="2796"/>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43" name="Line 1159"/>
              <p:cNvSpPr>
                <a:spLocks noChangeShapeType="1"/>
              </p:cNvSpPr>
              <p:nvPr/>
            </p:nvSpPr>
            <p:spPr bwMode="auto">
              <a:xfrm>
                <a:off x="1302" y="2796"/>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44" name="Line 1160"/>
              <p:cNvSpPr>
                <a:spLocks noChangeShapeType="1"/>
              </p:cNvSpPr>
              <p:nvPr/>
            </p:nvSpPr>
            <p:spPr bwMode="auto">
              <a:xfrm>
                <a:off x="1410" y="2796"/>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45" name="Line 1161"/>
              <p:cNvSpPr>
                <a:spLocks noChangeShapeType="1"/>
              </p:cNvSpPr>
              <p:nvPr/>
            </p:nvSpPr>
            <p:spPr bwMode="auto">
              <a:xfrm>
                <a:off x="1519" y="2796"/>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46" name="Line 1162"/>
              <p:cNvSpPr>
                <a:spLocks noChangeShapeType="1"/>
              </p:cNvSpPr>
              <p:nvPr/>
            </p:nvSpPr>
            <p:spPr bwMode="auto">
              <a:xfrm>
                <a:off x="1627" y="2796"/>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47" name="Line 1163"/>
              <p:cNvSpPr>
                <a:spLocks noChangeShapeType="1"/>
              </p:cNvSpPr>
              <p:nvPr/>
            </p:nvSpPr>
            <p:spPr bwMode="auto">
              <a:xfrm>
                <a:off x="1736" y="2795"/>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48" name="Line 1164"/>
              <p:cNvSpPr>
                <a:spLocks noChangeShapeType="1"/>
              </p:cNvSpPr>
              <p:nvPr/>
            </p:nvSpPr>
            <p:spPr bwMode="auto">
              <a:xfrm>
                <a:off x="1845" y="2795"/>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49" name="Line 1165"/>
              <p:cNvSpPr>
                <a:spLocks noChangeShapeType="1"/>
              </p:cNvSpPr>
              <p:nvPr/>
            </p:nvSpPr>
            <p:spPr bwMode="auto">
              <a:xfrm>
                <a:off x="1953" y="2795"/>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50" name="Line 1166"/>
              <p:cNvSpPr>
                <a:spLocks noChangeShapeType="1"/>
              </p:cNvSpPr>
              <p:nvPr/>
            </p:nvSpPr>
            <p:spPr bwMode="auto">
              <a:xfrm>
                <a:off x="2062" y="2795"/>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51" name="Line 1167"/>
              <p:cNvSpPr>
                <a:spLocks noChangeShapeType="1"/>
              </p:cNvSpPr>
              <p:nvPr/>
            </p:nvSpPr>
            <p:spPr bwMode="auto">
              <a:xfrm>
                <a:off x="2170" y="2795"/>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52" name="Line 1168"/>
              <p:cNvSpPr>
                <a:spLocks noChangeShapeType="1"/>
              </p:cNvSpPr>
              <p:nvPr/>
            </p:nvSpPr>
            <p:spPr bwMode="auto">
              <a:xfrm>
                <a:off x="2279" y="2790"/>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53" name="Line 1169"/>
              <p:cNvSpPr>
                <a:spLocks noChangeShapeType="1"/>
              </p:cNvSpPr>
              <p:nvPr/>
            </p:nvSpPr>
            <p:spPr bwMode="auto">
              <a:xfrm>
                <a:off x="2388" y="2790"/>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54" name="Line 1170"/>
              <p:cNvSpPr>
                <a:spLocks noChangeShapeType="1"/>
              </p:cNvSpPr>
              <p:nvPr/>
            </p:nvSpPr>
            <p:spPr bwMode="auto">
              <a:xfrm>
                <a:off x="2496" y="2790"/>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55" name="Line 1171"/>
              <p:cNvSpPr>
                <a:spLocks noChangeShapeType="1"/>
              </p:cNvSpPr>
              <p:nvPr/>
            </p:nvSpPr>
            <p:spPr bwMode="auto">
              <a:xfrm>
                <a:off x="2605" y="2790"/>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56" name="Line 1172"/>
              <p:cNvSpPr>
                <a:spLocks noChangeShapeType="1"/>
              </p:cNvSpPr>
              <p:nvPr/>
            </p:nvSpPr>
            <p:spPr bwMode="auto">
              <a:xfrm>
                <a:off x="2713" y="2790"/>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57" name="Line 1173"/>
              <p:cNvSpPr>
                <a:spLocks noChangeShapeType="1"/>
              </p:cNvSpPr>
              <p:nvPr/>
            </p:nvSpPr>
            <p:spPr bwMode="auto">
              <a:xfrm>
                <a:off x="2819" y="2796"/>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58" name="Line 1174"/>
              <p:cNvSpPr>
                <a:spLocks noChangeShapeType="1"/>
              </p:cNvSpPr>
              <p:nvPr/>
            </p:nvSpPr>
            <p:spPr bwMode="auto">
              <a:xfrm>
                <a:off x="2928" y="2796"/>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59" name="Line 1175"/>
              <p:cNvSpPr>
                <a:spLocks noChangeShapeType="1"/>
              </p:cNvSpPr>
              <p:nvPr/>
            </p:nvSpPr>
            <p:spPr bwMode="auto">
              <a:xfrm>
                <a:off x="3036" y="2796"/>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60" name="Line 1176"/>
              <p:cNvSpPr>
                <a:spLocks noChangeShapeType="1"/>
              </p:cNvSpPr>
              <p:nvPr/>
            </p:nvSpPr>
            <p:spPr bwMode="auto">
              <a:xfrm>
                <a:off x="3145" y="2796"/>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61" name="Line 1177"/>
              <p:cNvSpPr>
                <a:spLocks noChangeShapeType="1"/>
              </p:cNvSpPr>
              <p:nvPr/>
            </p:nvSpPr>
            <p:spPr bwMode="auto">
              <a:xfrm>
                <a:off x="3253" y="2796"/>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62" name="Line 1178"/>
              <p:cNvSpPr>
                <a:spLocks noChangeShapeType="1"/>
              </p:cNvSpPr>
              <p:nvPr/>
            </p:nvSpPr>
            <p:spPr bwMode="auto">
              <a:xfrm>
                <a:off x="3362" y="2791"/>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63" name="Line 1179"/>
              <p:cNvSpPr>
                <a:spLocks noChangeShapeType="1"/>
              </p:cNvSpPr>
              <p:nvPr/>
            </p:nvSpPr>
            <p:spPr bwMode="auto">
              <a:xfrm>
                <a:off x="3471" y="2791"/>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64" name="Line 1180"/>
              <p:cNvSpPr>
                <a:spLocks noChangeShapeType="1"/>
              </p:cNvSpPr>
              <p:nvPr/>
            </p:nvSpPr>
            <p:spPr bwMode="auto">
              <a:xfrm>
                <a:off x="3579" y="2791"/>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65" name="Line 1181"/>
              <p:cNvSpPr>
                <a:spLocks noChangeShapeType="1"/>
              </p:cNvSpPr>
              <p:nvPr/>
            </p:nvSpPr>
            <p:spPr bwMode="auto">
              <a:xfrm>
                <a:off x="3688" y="2791"/>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66" name="Line 1182"/>
              <p:cNvSpPr>
                <a:spLocks noChangeShapeType="1"/>
              </p:cNvSpPr>
              <p:nvPr/>
            </p:nvSpPr>
            <p:spPr bwMode="auto">
              <a:xfrm>
                <a:off x="3796" y="2791"/>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67" name="Line 1183"/>
              <p:cNvSpPr>
                <a:spLocks noChangeShapeType="1"/>
              </p:cNvSpPr>
              <p:nvPr/>
            </p:nvSpPr>
            <p:spPr bwMode="auto">
              <a:xfrm>
                <a:off x="3905" y="2790"/>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68" name="Line 1184"/>
              <p:cNvSpPr>
                <a:spLocks noChangeShapeType="1"/>
              </p:cNvSpPr>
              <p:nvPr/>
            </p:nvSpPr>
            <p:spPr bwMode="auto">
              <a:xfrm>
                <a:off x="4014" y="2790"/>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69" name="Line 1185"/>
              <p:cNvSpPr>
                <a:spLocks noChangeShapeType="1"/>
              </p:cNvSpPr>
              <p:nvPr/>
            </p:nvSpPr>
            <p:spPr bwMode="auto">
              <a:xfrm>
                <a:off x="4122" y="2790"/>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70" name="Line 1186"/>
              <p:cNvSpPr>
                <a:spLocks noChangeShapeType="1"/>
              </p:cNvSpPr>
              <p:nvPr/>
            </p:nvSpPr>
            <p:spPr bwMode="auto">
              <a:xfrm>
                <a:off x="4231" y="2790"/>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71" name="Line 1187"/>
              <p:cNvSpPr>
                <a:spLocks noChangeShapeType="1"/>
              </p:cNvSpPr>
              <p:nvPr/>
            </p:nvSpPr>
            <p:spPr bwMode="auto">
              <a:xfrm>
                <a:off x="4339" y="2790"/>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72" name="Line 1188"/>
              <p:cNvSpPr>
                <a:spLocks noChangeShapeType="1"/>
              </p:cNvSpPr>
              <p:nvPr/>
            </p:nvSpPr>
            <p:spPr bwMode="auto">
              <a:xfrm>
                <a:off x="4665" y="2785"/>
                <a:ext cx="0"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73" name="Line 1189"/>
              <p:cNvSpPr>
                <a:spLocks noChangeShapeType="1"/>
              </p:cNvSpPr>
              <p:nvPr/>
            </p:nvSpPr>
            <p:spPr bwMode="auto">
              <a:xfrm>
                <a:off x="4774" y="2785"/>
                <a:ext cx="0" cy="163"/>
              </a:xfrm>
              <a:prstGeom prst="line">
                <a:avLst/>
              </a:prstGeom>
              <a:noFill/>
              <a:ln w="9525">
                <a:solidFill>
                  <a:srgbClr val="000000"/>
                </a:solidFill>
                <a:round/>
                <a:headEnd/>
                <a:tailEnd/>
              </a:ln>
            </p:spPr>
            <p:txBody>
              <a:bodyPr>
                <a:prstTxWarp prst="textNoShape">
                  <a:avLst/>
                </a:prstTxWarp>
              </a:bodyPr>
              <a:lstStyle/>
              <a:p>
                <a:endParaRPr lang="en-US"/>
              </a:p>
            </p:txBody>
          </p:sp>
        </p:grpSp>
        <p:sp>
          <p:nvSpPr>
            <p:cNvPr id="17574" name="Rectangle 1190" descr="Granite"/>
            <p:cNvSpPr>
              <a:spLocks noChangeArrowheads="1"/>
            </p:cNvSpPr>
            <p:nvPr/>
          </p:nvSpPr>
          <p:spPr bwMode="auto">
            <a:xfrm>
              <a:off x="543" y="1997"/>
              <a:ext cx="4341" cy="817"/>
            </a:xfrm>
            <a:prstGeom prst="rect">
              <a:avLst/>
            </a:prstGeom>
            <a:blipFill dpi="0" rotWithShape="0">
              <a:blip r:embed="rId3"/>
              <a:srcRect/>
              <a:tile tx="0" ty="0" sx="100000" sy="100000" flip="none" algn="tl"/>
            </a:blipFill>
            <a:ln w="9525">
              <a:solidFill>
                <a:srgbClr val="000000"/>
              </a:solidFill>
              <a:miter lim="800000"/>
              <a:headEnd/>
              <a:tailEnd/>
            </a:ln>
          </p:spPr>
          <p:txBody>
            <a:bodyPr>
              <a:prstTxWarp prst="textNoShape">
                <a:avLst/>
              </a:prstTxWarp>
            </a:bodyPr>
            <a:lstStyle/>
            <a:p>
              <a:endParaRPr lang="en-US"/>
            </a:p>
          </p:txBody>
        </p:sp>
        <p:sp>
          <p:nvSpPr>
            <p:cNvPr id="17575" name="Rectangle 1191" descr="Oak"/>
            <p:cNvSpPr>
              <a:spLocks noChangeArrowheads="1"/>
            </p:cNvSpPr>
            <p:nvPr/>
          </p:nvSpPr>
          <p:spPr bwMode="auto">
            <a:xfrm>
              <a:off x="650" y="2141"/>
              <a:ext cx="434" cy="490"/>
            </a:xfrm>
            <a:prstGeom prst="rect">
              <a:avLst/>
            </a:prstGeom>
            <a:blipFill dpi="0" rotWithShape="0">
              <a:blip r:embed="rId4"/>
              <a:srcRect/>
              <a:tile tx="0" ty="0" sx="100000" sy="100000" flip="none" algn="tl"/>
            </a:blipFill>
            <a:ln w="9525">
              <a:solidFill>
                <a:srgbClr val="000000"/>
              </a:solidFill>
              <a:miter lim="800000"/>
              <a:headEnd/>
              <a:tailEnd/>
            </a:ln>
          </p:spPr>
          <p:txBody>
            <a:bodyPr>
              <a:prstTxWarp prst="textNoShape">
                <a:avLst/>
              </a:prstTxWarp>
            </a:bodyPr>
            <a:lstStyle/>
            <a:p>
              <a:endParaRPr lang="en-US"/>
            </a:p>
          </p:txBody>
        </p:sp>
        <p:sp>
          <p:nvSpPr>
            <p:cNvPr id="17576" name="Freeform 1192" descr="Granite"/>
            <p:cNvSpPr>
              <a:spLocks/>
            </p:cNvSpPr>
            <p:nvPr/>
          </p:nvSpPr>
          <p:spPr bwMode="auto">
            <a:xfrm>
              <a:off x="1104" y="2400"/>
              <a:ext cx="308" cy="151"/>
            </a:xfrm>
            <a:custGeom>
              <a:avLst/>
              <a:gdLst/>
              <a:ahLst/>
              <a:cxnLst>
                <a:cxn ang="0">
                  <a:pos x="307" y="43"/>
                </a:cxn>
                <a:cxn ang="0">
                  <a:pos x="0" y="69"/>
                </a:cxn>
                <a:cxn ang="0">
                  <a:pos x="13" y="29"/>
                </a:cxn>
                <a:cxn ang="0">
                  <a:pos x="120" y="3"/>
                </a:cxn>
                <a:cxn ang="0">
                  <a:pos x="320" y="16"/>
                </a:cxn>
                <a:cxn ang="0">
                  <a:pos x="347" y="56"/>
                </a:cxn>
                <a:cxn ang="0">
                  <a:pos x="307" y="43"/>
                </a:cxn>
              </a:cxnLst>
              <a:rect l="0" t="0" r="r" b="b"/>
              <a:pathLst>
                <a:path w="353" h="113">
                  <a:moveTo>
                    <a:pt x="307" y="43"/>
                  </a:moveTo>
                  <a:cubicBezTo>
                    <a:pt x="197" y="113"/>
                    <a:pt x="170" y="79"/>
                    <a:pt x="0" y="69"/>
                  </a:cubicBezTo>
                  <a:cubicBezTo>
                    <a:pt x="4" y="55"/>
                    <a:pt x="0" y="35"/>
                    <a:pt x="13" y="29"/>
                  </a:cubicBezTo>
                  <a:cubicBezTo>
                    <a:pt x="45" y="11"/>
                    <a:pt x="120" y="3"/>
                    <a:pt x="120" y="3"/>
                  </a:cubicBezTo>
                  <a:cubicBezTo>
                    <a:pt x="186" y="7"/>
                    <a:pt x="254" y="0"/>
                    <a:pt x="320" y="16"/>
                  </a:cubicBezTo>
                  <a:cubicBezTo>
                    <a:pt x="335" y="19"/>
                    <a:pt x="353" y="41"/>
                    <a:pt x="347" y="56"/>
                  </a:cubicBezTo>
                  <a:cubicBezTo>
                    <a:pt x="340" y="68"/>
                    <a:pt x="320" y="47"/>
                    <a:pt x="307" y="43"/>
                  </a:cubicBezTo>
                  <a:close/>
                </a:path>
              </a:pathLst>
            </a:custGeom>
            <a:blipFill dpi="0" rotWithShape="0">
              <a:blip r:embed="rId3"/>
              <a:srcRect/>
              <a:tile tx="0" ty="0" sx="100000" sy="100000" flip="none" algn="tl"/>
            </a:blipFill>
            <a:ln w="38100" cmpd="sng">
              <a:solidFill>
                <a:srgbClr val="000000"/>
              </a:solidFill>
              <a:round/>
              <a:headEnd/>
              <a:tailEnd/>
            </a:ln>
          </p:spPr>
          <p:txBody>
            <a:bodyPr>
              <a:prstTxWarp prst="textNoShape">
                <a:avLst/>
              </a:prstTxWarp>
            </a:bodyPr>
            <a:lstStyle/>
            <a:p>
              <a:endParaRPr lang="en-US"/>
            </a:p>
          </p:txBody>
        </p:sp>
        <p:sp>
          <p:nvSpPr>
            <p:cNvPr id="17577" name="Text Box 1193"/>
            <p:cNvSpPr txBox="1">
              <a:spLocks noChangeArrowheads="1"/>
            </p:cNvSpPr>
            <p:nvPr/>
          </p:nvSpPr>
          <p:spPr bwMode="auto">
            <a:xfrm>
              <a:off x="759" y="2178"/>
              <a:ext cx="434" cy="326"/>
            </a:xfrm>
            <a:prstGeom prst="rect">
              <a:avLst/>
            </a:prstGeom>
            <a:noFill/>
            <a:ln w="9525">
              <a:noFill/>
              <a:miter lim="800000"/>
              <a:headEnd/>
              <a:tailEnd/>
            </a:ln>
          </p:spPr>
          <p:txBody>
            <a:bodyPr>
              <a:prstTxWarp prst="textNoShape">
                <a:avLst/>
              </a:prstTxWarp>
            </a:bodyPr>
            <a:lstStyle/>
            <a:p>
              <a:r>
                <a:rPr lang="en-US" sz="2400"/>
                <a:t>B</a:t>
              </a:r>
            </a:p>
          </p:txBody>
        </p:sp>
        <p:sp>
          <p:nvSpPr>
            <p:cNvPr id="17578" name="Text Box 1194"/>
            <p:cNvSpPr txBox="1">
              <a:spLocks noChangeArrowheads="1"/>
            </p:cNvSpPr>
            <p:nvPr/>
          </p:nvSpPr>
          <p:spPr bwMode="auto">
            <a:xfrm>
              <a:off x="759" y="2178"/>
              <a:ext cx="434" cy="326"/>
            </a:xfrm>
            <a:prstGeom prst="rect">
              <a:avLst/>
            </a:prstGeom>
            <a:noFill/>
            <a:ln w="9525">
              <a:noFill/>
              <a:miter lim="800000"/>
              <a:headEnd/>
              <a:tailEnd/>
            </a:ln>
          </p:spPr>
          <p:txBody>
            <a:bodyPr>
              <a:prstTxWarp prst="textNoShape">
                <a:avLst/>
              </a:prstTxWarp>
            </a:bodyPr>
            <a:lstStyle/>
            <a:p>
              <a:endParaRPr lang="en-US" sz="2400"/>
            </a:p>
          </p:txBody>
        </p:sp>
        <p:grpSp>
          <p:nvGrpSpPr>
            <p:cNvPr id="4" name="Group 1195"/>
            <p:cNvGrpSpPr>
              <a:grpSpLocks/>
            </p:cNvGrpSpPr>
            <p:nvPr/>
          </p:nvGrpSpPr>
          <p:grpSpPr bwMode="auto">
            <a:xfrm>
              <a:off x="1422" y="2400"/>
              <a:ext cx="3888" cy="79"/>
              <a:chOff x="1104" y="3406"/>
              <a:chExt cx="3888" cy="49"/>
            </a:xfrm>
          </p:grpSpPr>
          <p:sp>
            <p:nvSpPr>
              <p:cNvPr id="17580" name="Rectangle 1196"/>
              <p:cNvSpPr>
                <a:spLocks noChangeArrowheads="1"/>
              </p:cNvSpPr>
              <p:nvPr/>
            </p:nvSpPr>
            <p:spPr bwMode="auto">
              <a:xfrm>
                <a:off x="1104" y="3406"/>
                <a:ext cx="3888" cy="47"/>
              </a:xfrm>
              <a:prstGeom prst="rect">
                <a:avLst/>
              </a:prstGeom>
              <a:solidFill>
                <a:srgbClr val="FFFFFF"/>
              </a:solidFill>
              <a:ln w="9525">
                <a:solidFill>
                  <a:srgbClr val="000000"/>
                </a:solidFill>
                <a:miter lim="800000"/>
                <a:headEnd/>
                <a:tailEnd/>
              </a:ln>
            </p:spPr>
            <p:txBody>
              <a:bodyPr>
                <a:prstTxWarp prst="textNoShape">
                  <a:avLst/>
                </a:prstTxWarp>
              </a:bodyPr>
              <a:lstStyle/>
              <a:p>
                <a:endParaRPr lang="en-US"/>
              </a:p>
            </p:txBody>
          </p:sp>
          <p:sp>
            <p:nvSpPr>
              <p:cNvPr id="17581" name="Line 1197"/>
              <p:cNvSpPr>
                <a:spLocks noChangeShapeType="1"/>
              </p:cNvSpPr>
              <p:nvPr/>
            </p:nvSpPr>
            <p:spPr bwMode="auto">
              <a:xfrm>
                <a:off x="1212" y="3412"/>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82" name="Line 1198"/>
              <p:cNvSpPr>
                <a:spLocks noChangeShapeType="1"/>
              </p:cNvSpPr>
              <p:nvPr/>
            </p:nvSpPr>
            <p:spPr bwMode="auto">
              <a:xfrm>
                <a:off x="1321" y="3412"/>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83" name="Line 1199"/>
              <p:cNvSpPr>
                <a:spLocks noChangeShapeType="1"/>
              </p:cNvSpPr>
              <p:nvPr/>
            </p:nvSpPr>
            <p:spPr bwMode="auto">
              <a:xfrm>
                <a:off x="1429" y="3412"/>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84" name="Line 1200"/>
              <p:cNvSpPr>
                <a:spLocks noChangeShapeType="1"/>
              </p:cNvSpPr>
              <p:nvPr/>
            </p:nvSpPr>
            <p:spPr bwMode="auto">
              <a:xfrm>
                <a:off x="1538" y="3412"/>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85" name="Line 1201"/>
              <p:cNvSpPr>
                <a:spLocks noChangeShapeType="1"/>
              </p:cNvSpPr>
              <p:nvPr/>
            </p:nvSpPr>
            <p:spPr bwMode="auto">
              <a:xfrm>
                <a:off x="1646" y="3412"/>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86" name="Line 1202"/>
              <p:cNvSpPr>
                <a:spLocks noChangeShapeType="1"/>
              </p:cNvSpPr>
              <p:nvPr/>
            </p:nvSpPr>
            <p:spPr bwMode="auto">
              <a:xfrm>
                <a:off x="1755" y="3411"/>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87" name="Line 1203"/>
              <p:cNvSpPr>
                <a:spLocks noChangeShapeType="1"/>
              </p:cNvSpPr>
              <p:nvPr/>
            </p:nvSpPr>
            <p:spPr bwMode="auto">
              <a:xfrm>
                <a:off x="1864" y="3411"/>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88" name="Line 1204"/>
              <p:cNvSpPr>
                <a:spLocks noChangeShapeType="1"/>
              </p:cNvSpPr>
              <p:nvPr/>
            </p:nvSpPr>
            <p:spPr bwMode="auto">
              <a:xfrm>
                <a:off x="1972" y="3411"/>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89" name="Line 1205"/>
              <p:cNvSpPr>
                <a:spLocks noChangeShapeType="1"/>
              </p:cNvSpPr>
              <p:nvPr/>
            </p:nvSpPr>
            <p:spPr bwMode="auto">
              <a:xfrm>
                <a:off x="2081" y="3411"/>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90" name="Line 1206"/>
              <p:cNvSpPr>
                <a:spLocks noChangeShapeType="1"/>
              </p:cNvSpPr>
              <p:nvPr/>
            </p:nvSpPr>
            <p:spPr bwMode="auto">
              <a:xfrm>
                <a:off x="2189" y="3411"/>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91" name="Line 1207"/>
              <p:cNvSpPr>
                <a:spLocks noChangeShapeType="1"/>
              </p:cNvSpPr>
              <p:nvPr/>
            </p:nvSpPr>
            <p:spPr bwMode="auto">
              <a:xfrm>
                <a:off x="2298" y="3411"/>
                <a:ext cx="0" cy="42"/>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92" name="Line 1208"/>
              <p:cNvSpPr>
                <a:spLocks noChangeShapeType="1"/>
              </p:cNvSpPr>
              <p:nvPr/>
            </p:nvSpPr>
            <p:spPr bwMode="auto">
              <a:xfrm>
                <a:off x="2407" y="3411"/>
                <a:ext cx="0" cy="42"/>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93" name="Line 1209"/>
              <p:cNvSpPr>
                <a:spLocks noChangeShapeType="1"/>
              </p:cNvSpPr>
              <p:nvPr/>
            </p:nvSpPr>
            <p:spPr bwMode="auto">
              <a:xfrm>
                <a:off x="2515" y="3411"/>
                <a:ext cx="0" cy="42"/>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94" name="Line 1210"/>
              <p:cNvSpPr>
                <a:spLocks noChangeShapeType="1"/>
              </p:cNvSpPr>
              <p:nvPr/>
            </p:nvSpPr>
            <p:spPr bwMode="auto">
              <a:xfrm>
                <a:off x="2624" y="3411"/>
                <a:ext cx="0" cy="42"/>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95" name="Line 1211"/>
              <p:cNvSpPr>
                <a:spLocks noChangeShapeType="1"/>
              </p:cNvSpPr>
              <p:nvPr/>
            </p:nvSpPr>
            <p:spPr bwMode="auto">
              <a:xfrm>
                <a:off x="2732" y="3411"/>
                <a:ext cx="0" cy="42"/>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96" name="Line 1212"/>
              <p:cNvSpPr>
                <a:spLocks noChangeShapeType="1"/>
              </p:cNvSpPr>
              <p:nvPr/>
            </p:nvSpPr>
            <p:spPr bwMode="auto">
              <a:xfrm>
                <a:off x="2841" y="3409"/>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97" name="Line 1213"/>
              <p:cNvSpPr>
                <a:spLocks noChangeShapeType="1"/>
              </p:cNvSpPr>
              <p:nvPr/>
            </p:nvSpPr>
            <p:spPr bwMode="auto">
              <a:xfrm>
                <a:off x="2950" y="3409"/>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98" name="Line 1214"/>
              <p:cNvSpPr>
                <a:spLocks noChangeShapeType="1"/>
              </p:cNvSpPr>
              <p:nvPr/>
            </p:nvSpPr>
            <p:spPr bwMode="auto">
              <a:xfrm>
                <a:off x="3058" y="3409"/>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599" name="Line 1215"/>
              <p:cNvSpPr>
                <a:spLocks noChangeShapeType="1"/>
              </p:cNvSpPr>
              <p:nvPr/>
            </p:nvSpPr>
            <p:spPr bwMode="auto">
              <a:xfrm>
                <a:off x="3167" y="3409"/>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600" name="Line 1216"/>
              <p:cNvSpPr>
                <a:spLocks noChangeShapeType="1"/>
              </p:cNvSpPr>
              <p:nvPr/>
            </p:nvSpPr>
            <p:spPr bwMode="auto">
              <a:xfrm>
                <a:off x="3275" y="3409"/>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601" name="Line 1217"/>
              <p:cNvSpPr>
                <a:spLocks noChangeShapeType="1"/>
              </p:cNvSpPr>
              <p:nvPr/>
            </p:nvSpPr>
            <p:spPr bwMode="auto">
              <a:xfrm>
                <a:off x="3381" y="3411"/>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602" name="Line 1218"/>
              <p:cNvSpPr>
                <a:spLocks noChangeShapeType="1"/>
              </p:cNvSpPr>
              <p:nvPr/>
            </p:nvSpPr>
            <p:spPr bwMode="auto">
              <a:xfrm>
                <a:off x="3490" y="3411"/>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603" name="Line 1219"/>
              <p:cNvSpPr>
                <a:spLocks noChangeShapeType="1"/>
              </p:cNvSpPr>
              <p:nvPr/>
            </p:nvSpPr>
            <p:spPr bwMode="auto">
              <a:xfrm>
                <a:off x="3598" y="3411"/>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604" name="Line 1220"/>
              <p:cNvSpPr>
                <a:spLocks noChangeShapeType="1"/>
              </p:cNvSpPr>
              <p:nvPr/>
            </p:nvSpPr>
            <p:spPr bwMode="auto">
              <a:xfrm>
                <a:off x="3707" y="3411"/>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605" name="Line 1221"/>
              <p:cNvSpPr>
                <a:spLocks noChangeShapeType="1"/>
              </p:cNvSpPr>
              <p:nvPr/>
            </p:nvSpPr>
            <p:spPr bwMode="auto">
              <a:xfrm>
                <a:off x="3815" y="3411"/>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606" name="Line 1222"/>
              <p:cNvSpPr>
                <a:spLocks noChangeShapeType="1"/>
              </p:cNvSpPr>
              <p:nvPr/>
            </p:nvSpPr>
            <p:spPr bwMode="auto">
              <a:xfrm>
                <a:off x="3924" y="3410"/>
                <a:ext cx="0" cy="42"/>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607" name="Line 1223"/>
              <p:cNvSpPr>
                <a:spLocks noChangeShapeType="1"/>
              </p:cNvSpPr>
              <p:nvPr/>
            </p:nvSpPr>
            <p:spPr bwMode="auto">
              <a:xfrm>
                <a:off x="4033" y="3410"/>
                <a:ext cx="0" cy="42"/>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608" name="Line 1224"/>
              <p:cNvSpPr>
                <a:spLocks noChangeShapeType="1"/>
              </p:cNvSpPr>
              <p:nvPr/>
            </p:nvSpPr>
            <p:spPr bwMode="auto">
              <a:xfrm>
                <a:off x="4141" y="3410"/>
                <a:ext cx="0" cy="42"/>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609" name="Line 1225"/>
              <p:cNvSpPr>
                <a:spLocks noChangeShapeType="1"/>
              </p:cNvSpPr>
              <p:nvPr/>
            </p:nvSpPr>
            <p:spPr bwMode="auto">
              <a:xfrm>
                <a:off x="4250" y="3410"/>
                <a:ext cx="0" cy="42"/>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610" name="Line 1226"/>
              <p:cNvSpPr>
                <a:spLocks noChangeShapeType="1"/>
              </p:cNvSpPr>
              <p:nvPr/>
            </p:nvSpPr>
            <p:spPr bwMode="auto">
              <a:xfrm>
                <a:off x="4358" y="3410"/>
                <a:ext cx="0" cy="42"/>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611" name="Line 1227"/>
              <p:cNvSpPr>
                <a:spLocks noChangeShapeType="1"/>
              </p:cNvSpPr>
              <p:nvPr/>
            </p:nvSpPr>
            <p:spPr bwMode="auto">
              <a:xfrm>
                <a:off x="4467" y="3409"/>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612" name="Line 1228"/>
              <p:cNvSpPr>
                <a:spLocks noChangeShapeType="1"/>
              </p:cNvSpPr>
              <p:nvPr/>
            </p:nvSpPr>
            <p:spPr bwMode="auto">
              <a:xfrm>
                <a:off x="4576" y="3409"/>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613" name="Line 1229"/>
              <p:cNvSpPr>
                <a:spLocks noChangeShapeType="1"/>
              </p:cNvSpPr>
              <p:nvPr/>
            </p:nvSpPr>
            <p:spPr bwMode="auto">
              <a:xfrm>
                <a:off x="4684" y="3409"/>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614" name="Line 1230"/>
              <p:cNvSpPr>
                <a:spLocks noChangeShapeType="1"/>
              </p:cNvSpPr>
              <p:nvPr/>
            </p:nvSpPr>
            <p:spPr bwMode="auto">
              <a:xfrm>
                <a:off x="4793" y="3409"/>
                <a:ext cx="0" cy="4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615" name="Line 1231"/>
              <p:cNvSpPr>
                <a:spLocks noChangeShapeType="1"/>
              </p:cNvSpPr>
              <p:nvPr/>
            </p:nvSpPr>
            <p:spPr bwMode="auto">
              <a:xfrm>
                <a:off x="4901" y="3409"/>
                <a:ext cx="0" cy="43"/>
              </a:xfrm>
              <a:prstGeom prst="line">
                <a:avLst/>
              </a:prstGeom>
              <a:noFill/>
              <a:ln w="9525">
                <a:solidFill>
                  <a:srgbClr val="000000"/>
                </a:solidFill>
                <a:round/>
                <a:headEnd/>
                <a:tailEnd/>
              </a:ln>
            </p:spPr>
            <p:txBody>
              <a:bodyPr>
                <a:prstTxWarp prst="textNoShape">
                  <a:avLst/>
                </a:prstTxWarp>
              </a:bodyPr>
              <a:lstStyle/>
              <a:p>
                <a:endParaRPr lang="en-US"/>
              </a:p>
            </p:txBody>
          </p:sp>
        </p:grpSp>
        <p:sp>
          <p:nvSpPr>
            <p:cNvPr id="17616" name="Oval 1232"/>
            <p:cNvSpPr>
              <a:spLocks noChangeArrowheads="1"/>
            </p:cNvSpPr>
            <p:nvPr/>
          </p:nvSpPr>
          <p:spPr bwMode="auto">
            <a:xfrm>
              <a:off x="4500" y="2358"/>
              <a:ext cx="96" cy="144"/>
            </a:xfrm>
            <a:prstGeom prst="ellips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17617" name="Line 1233"/>
            <p:cNvSpPr>
              <a:spLocks noChangeShapeType="1"/>
            </p:cNvSpPr>
            <p:nvPr/>
          </p:nvSpPr>
          <p:spPr bwMode="auto">
            <a:xfrm>
              <a:off x="4548" y="2496"/>
              <a:ext cx="0" cy="48"/>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17618" name="Rectangle 1234"/>
            <p:cNvSpPr>
              <a:spLocks noChangeArrowheads="1"/>
            </p:cNvSpPr>
            <p:nvPr/>
          </p:nvSpPr>
          <p:spPr bwMode="auto">
            <a:xfrm flipV="1">
              <a:off x="4464" y="2408"/>
              <a:ext cx="96" cy="48"/>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sp>
          <p:nvSpPr>
            <p:cNvPr id="17619" name="Rectangle 1235"/>
            <p:cNvSpPr>
              <a:spLocks noChangeArrowheads="1"/>
            </p:cNvSpPr>
            <p:nvPr/>
          </p:nvSpPr>
          <p:spPr bwMode="auto">
            <a:xfrm flipV="1">
              <a:off x="4464" y="2430"/>
              <a:ext cx="96" cy="48"/>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grpSp>
      <p:sp>
        <p:nvSpPr>
          <p:cNvPr id="17620" name="Rectangle 1236"/>
          <p:cNvSpPr>
            <a:spLocks noChangeArrowheads="1"/>
          </p:cNvSpPr>
          <p:nvPr/>
        </p:nvSpPr>
        <p:spPr bwMode="auto">
          <a:xfrm>
            <a:off x="6905883" y="3305741"/>
            <a:ext cx="344487" cy="1296987"/>
          </a:xfrm>
          <a:prstGeom prst="rect">
            <a:avLst/>
          </a:prstGeom>
          <a:solidFill>
            <a:srgbClr val="FFFFFF"/>
          </a:solidFill>
          <a:ln w="9525">
            <a:solidFill>
              <a:srgbClr val="000000"/>
            </a:solidFill>
            <a:miter lim="800000"/>
            <a:headEnd/>
            <a:tailEnd/>
          </a:ln>
        </p:spPr>
        <p:txBody>
          <a:bodyPr>
            <a:prstTxWarp prst="textNoShape">
              <a:avLst/>
            </a:prstTxWarp>
          </a:bodyPr>
          <a:lstStyle/>
          <a:p>
            <a:endParaRPr lang="en-US"/>
          </a:p>
        </p:txBody>
      </p:sp>
      <p:sp>
        <p:nvSpPr>
          <p:cNvPr id="17621" name="Text Box 1237"/>
          <p:cNvSpPr txBox="1">
            <a:spLocks noChangeArrowheads="1"/>
          </p:cNvSpPr>
          <p:nvPr/>
        </p:nvSpPr>
        <p:spPr bwMode="auto">
          <a:xfrm>
            <a:off x="6880483" y="3966141"/>
            <a:ext cx="688975" cy="519112"/>
          </a:xfrm>
          <a:prstGeom prst="rect">
            <a:avLst/>
          </a:prstGeom>
          <a:noFill/>
          <a:ln w="9525">
            <a:noFill/>
            <a:miter lim="800000"/>
            <a:headEnd/>
            <a:tailEnd/>
          </a:ln>
        </p:spPr>
        <p:txBody>
          <a:bodyPr>
            <a:prstTxWarp prst="textNoShape">
              <a:avLst/>
            </a:prstTxWarp>
          </a:bodyPr>
          <a:lstStyle/>
          <a:p>
            <a:r>
              <a:rPr lang="en-US" sz="2400"/>
              <a:t>C</a:t>
            </a:r>
          </a:p>
        </p:txBody>
      </p:sp>
      <p:sp>
        <p:nvSpPr>
          <p:cNvPr id="17466" name="Text Box 1082"/>
          <p:cNvSpPr txBox="1">
            <a:spLocks noChangeArrowheads="1"/>
          </p:cNvSpPr>
          <p:nvPr/>
        </p:nvSpPr>
        <p:spPr bwMode="auto">
          <a:xfrm>
            <a:off x="1241683" y="1630928"/>
            <a:ext cx="1379537" cy="777875"/>
          </a:xfrm>
          <a:prstGeom prst="rect">
            <a:avLst/>
          </a:prstGeom>
          <a:noFill/>
          <a:ln w="9525">
            <a:noFill/>
            <a:miter lim="800000"/>
            <a:headEnd/>
            <a:tailEnd/>
          </a:ln>
        </p:spPr>
        <p:txBody>
          <a:bodyPr>
            <a:prstTxWarp prst="textNoShape">
              <a:avLst/>
            </a:prstTxWarp>
          </a:bodyPr>
          <a:lstStyle/>
          <a:p>
            <a:r>
              <a:rPr lang="en-US" sz="2400"/>
              <a:t>Top View</a:t>
            </a:r>
          </a:p>
        </p:txBody>
      </p:sp>
      <p:sp>
        <p:nvSpPr>
          <p:cNvPr id="17480" name="Line 1096"/>
          <p:cNvSpPr>
            <a:spLocks noChangeShapeType="1"/>
          </p:cNvSpPr>
          <p:nvPr/>
        </p:nvSpPr>
        <p:spPr bwMode="auto">
          <a:xfrm flipH="1">
            <a:off x="1421069" y="1659503"/>
            <a:ext cx="5005385" cy="10668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7481" name="Line 1097"/>
          <p:cNvSpPr>
            <a:spLocks noChangeShapeType="1"/>
          </p:cNvSpPr>
          <p:nvPr/>
        </p:nvSpPr>
        <p:spPr bwMode="auto">
          <a:xfrm flipH="1" flipV="1">
            <a:off x="1922720" y="3231128"/>
            <a:ext cx="609600" cy="11430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7483" name="Line 1099"/>
          <p:cNvSpPr>
            <a:spLocks noChangeShapeType="1"/>
          </p:cNvSpPr>
          <p:nvPr/>
        </p:nvSpPr>
        <p:spPr bwMode="auto">
          <a:xfrm flipH="1" flipV="1">
            <a:off x="1313120" y="3231128"/>
            <a:ext cx="1066800" cy="21336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7490" name="Line 1106"/>
          <p:cNvSpPr>
            <a:spLocks noChangeShapeType="1"/>
          </p:cNvSpPr>
          <p:nvPr/>
        </p:nvSpPr>
        <p:spPr bwMode="auto">
          <a:xfrm flipH="1" flipV="1">
            <a:off x="7104320" y="3345428"/>
            <a:ext cx="685800" cy="16002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7491" name="Rectangle 1107"/>
          <p:cNvSpPr>
            <a:spLocks noChangeArrowheads="1"/>
          </p:cNvSpPr>
          <p:nvPr/>
        </p:nvSpPr>
        <p:spPr bwMode="auto">
          <a:xfrm>
            <a:off x="5275520" y="1402328"/>
            <a:ext cx="2209800" cy="457200"/>
          </a:xfrm>
          <a:prstGeom prst="rect">
            <a:avLst/>
          </a:prstGeom>
          <a:noFill/>
          <a:ln w="9525">
            <a:noFill/>
            <a:miter lim="800000"/>
            <a:headEnd/>
            <a:tailEnd/>
          </a:ln>
          <a:effectLst/>
        </p:spPr>
        <p:txBody>
          <a:bodyPr>
            <a:prstTxWarp prst="textNoShape">
              <a:avLst/>
            </a:prstTxWarp>
            <a:spAutoFit/>
          </a:bodyPr>
          <a:lstStyle/>
          <a:p>
            <a:endParaRPr lang="en-US" sz="2400"/>
          </a:p>
        </p:txBody>
      </p:sp>
      <p:sp>
        <p:nvSpPr>
          <p:cNvPr id="17492" name="Rectangle 1108"/>
          <p:cNvSpPr>
            <a:spLocks noChangeArrowheads="1"/>
          </p:cNvSpPr>
          <p:nvPr/>
        </p:nvSpPr>
        <p:spPr bwMode="auto">
          <a:xfrm>
            <a:off x="5272345" y="1246753"/>
            <a:ext cx="2701280" cy="461665"/>
          </a:xfrm>
          <a:prstGeom prst="rect">
            <a:avLst/>
          </a:prstGeom>
          <a:noFill/>
          <a:ln w="9525">
            <a:noFill/>
            <a:miter lim="800000"/>
            <a:headEnd/>
            <a:tailEnd/>
          </a:ln>
          <a:effectLst/>
        </p:spPr>
        <p:txBody>
          <a:bodyPr wrap="none">
            <a:prstTxWarp prst="textNoShape">
              <a:avLst/>
            </a:prstTxWarp>
            <a:spAutoFit/>
          </a:bodyPr>
          <a:lstStyle/>
          <a:p>
            <a:r>
              <a:rPr lang="en-US" sz="2400" dirty="0" smtClean="0"/>
              <a:t>Single Tectonic Plate</a:t>
            </a:r>
            <a:endParaRPr lang="en-US" sz="2400" dirty="0"/>
          </a:p>
        </p:txBody>
      </p:sp>
      <p:sp>
        <p:nvSpPr>
          <p:cNvPr id="17493" name="Rectangle 1109"/>
          <p:cNvSpPr>
            <a:spLocks noChangeArrowheads="1"/>
          </p:cNvSpPr>
          <p:nvPr/>
        </p:nvSpPr>
        <p:spPr bwMode="auto">
          <a:xfrm>
            <a:off x="266817" y="5288528"/>
            <a:ext cx="3233878" cy="461665"/>
          </a:xfrm>
          <a:prstGeom prst="rect">
            <a:avLst/>
          </a:prstGeom>
          <a:noFill/>
          <a:ln w="9525">
            <a:noFill/>
            <a:miter lim="800000"/>
            <a:headEnd/>
            <a:tailEnd/>
          </a:ln>
          <a:effectLst/>
        </p:spPr>
        <p:txBody>
          <a:bodyPr wrap="none">
            <a:prstTxWarp prst="textNoShape">
              <a:avLst/>
            </a:prstTxWarp>
            <a:spAutoFit/>
          </a:bodyPr>
          <a:lstStyle/>
          <a:p>
            <a:r>
              <a:rPr lang="en-US" sz="2400" dirty="0" smtClean="0"/>
              <a:t>Locked Edge </a:t>
            </a:r>
            <a:r>
              <a:rPr lang="en-US" sz="2400" dirty="0"/>
              <a:t>of </a:t>
            </a:r>
            <a:r>
              <a:rPr lang="en-US" sz="2400" dirty="0" smtClean="0"/>
              <a:t>the </a:t>
            </a:r>
            <a:r>
              <a:rPr lang="en-US" sz="2400" dirty="0"/>
              <a:t>Plate</a:t>
            </a:r>
          </a:p>
        </p:txBody>
      </p:sp>
      <p:sp>
        <p:nvSpPr>
          <p:cNvPr id="17494" name="Rectangle 1110"/>
          <p:cNvSpPr>
            <a:spLocks noChangeArrowheads="1"/>
          </p:cNvSpPr>
          <p:nvPr/>
        </p:nvSpPr>
        <p:spPr bwMode="auto">
          <a:xfrm>
            <a:off x="2532320" y="4297928"/>
            <a:ext cx="4114800" cy="822325"/>
          </a:xfrm>
          <a:prstGeom prst="rect">
            <a:avLst/>
          </a:prstGeom>
          <a:noFill/>
          <a:ln w="9525">
            <a:noFill/>
            <a:miter lim="800000"/>
            <a:headEnd/>
            <a:tailEnd/>
          </a:ln>
          <a:effectLst/>
        </p:spPr>
        <p:txBody>
          <a:bodyPr>
            <a:prstTxWarp prst="textNoShape">
              <a:avLst/>
            </a:prstTxWarp>
            <a:spAutoFit/>
          </a:bodyPr>
          <a:lstStyle/>
          <a:p>
            <a:r>
              <a:rPr lang="en-US" sz="2400"/>
              <a:t>Elastic Properties of </a:t>
            </a:r>
          </a:p>
          <a:p>
            <a:r>
              <a:rPr lang="en-US" sz="2400"/>
              <a:t>Earth Materials</a:t>
            </a:r>
          </a:p>
        </p:txBody>
      </p:sp>
      <p:sp>
        <p:nvSpPr>
          <p:cNvPr id="17495" name="Rectangle 1111"/>
          <p:cNvSpPr>
            <a:spLocks noChangeArrowheads="1"/>
          </p:cNvSpPr>
          <p:nvPr/>
        </p:nvSpPr>
        <p:spPr bwMode="auto">
          <a:xfrm>
            <a:off x="5662999" y="4919196"/>
            <a:ext cx="3574792" cy="830997"/>
          </a:xfrm>
          <a:prstGeom prst="rect">
            <a:avLst/>
          </a:prstGeom>
          <a:noFill/>
          <a:ln w="9525">
            <a:noFill/>
            <a:miter lim="800000"/>
            <a:headEnd/>
            <a:tailEnd/>
          </a:ln>
          <a:effectLst/>
        </p:spPr>
        <p:txBody>
          <a:bodyPr wrap="square">
            <a:prstTxWarp prst="textNoShape">
              <a:avLst/>
            </a:prstTxWarp>
            <a:spAutoFit/>
          </a:bodyPr>
          <a:lstStyle/>
          <a:p>
            <a:r>
              <a:rPr lang="en-US" sz="2400" dirty="0" smtClean="0"/>
              <a:t>Bulk of Plate </a:t>
            </a:r>
            <a:r>
              <a:rPr lang="en-US" sz="2400" dirty="0"/>
              <a:t>H</a:t>
            </a:r>
            <a:r>
              <a:rPr lang="en-US" sz="2400" dirty="0" smtClean="0"/>
              <a:t>as </a:t>
            </a:r>
            <a:r>
              <a:rPr lang="en-US" sz="2400" dirty="0"/>
              <a:t>Constant Velocity</a:t>
            </a:r>
            <a:r>
              <a:rPr lang="en-US" sz="2400" dirty="0" smtClean="0"/>
              <a:t> of 1cm</a:t>
            </a:r>
            <a:r>
              <a:rPr lang="en-US" sz="2400" dirty="0"/>
              <a:t>/year</a:t>
            </a:r>
          </a:p>
        </p:txBody>
      </p:sp>
      <p:sp>
        <p:nvSpPr>
          <p:cNvPr id="103" name="Rectangle 2"/>
          <p:cNvSpPr>
            <a:spLocks noGrp="1" noChangeArrowheads="1"/>
          </p:cNvSpPr>
          <p:nvPr>
            <p:ph type="title"/>
          </p:nvPr>
        </p:nvSpPr>
        <p:spPr>
          <a:xfrm>
            <a:off x="0" y="173197"/>
            <a:ext cx="9168296" cy="792162"/>
          </a:xfrm>
        </p:spPr>
        <p:txBody>
          <a:bodyPr/>
          <a:lstStyle/>
          <a:p>
            <a:r>
              <a:rPr lang="en-US" dirty="0" smtClean="0">
                <a:solidFill>
                  <a:schemeClr val="tx1"/>
                </a:solidFill>
              </a:rPr>
              <a:t>Earthquake Machine Properties</a:t>
            </a:r>
            <a:endParaRPr lang="en-US" dirty="0">
              <a:solidFill>
                <a:schemeClr val="tx1"/>
              </a:solidFill>
            </a:endParaRPr>
          </a:p>
        </p:txBody>
      </p:sp>
      <p:sp>
        <p:nvSpPr>
          <p:cNvPr id="106" name="Line 1096"/>
          <p:cNvSpPr>
            <a:spLocks noChangeShapeType="1"/>
          </p:cNvSpPr>
          <p:nvPr/>
        </p:nvSpPr>
        <p:spPr bwMode="auto">
          <a:xfrm flipH="1">
            <a:off x="1922720" y="1659503"/>
            <a:ext cx="4492624" cy="135255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07" name="Line 1096"/>
          <p:cNvSpPr>
            <a:spLocks noChangeShapeType="1"/>
          </p:cNvSpPr>
          <p:nvPr/>
        </p:nvSpPr>
        <p:spPr bwMode="auto">
          <a:xfrm flipH="1">
            <a:off x="4346831" y="1659503"/>
            <a:ext cx="2079625" cy="1426903"/>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08" name="Line 1096"/>
          <p:cNvSpPr>
            <a:spLocks noChangeShapeType="1"/>
          </p:cNvSpPr>
          <p:nvPr/>
        </p:nvSpPr>
        <p:spPr bwMode="auto">
          <a:xfrm>
            <a:off x="6415343" y="1659504"/>
            <a:ext cx="1203326" cy="146685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Elastic </a:t>
            </a:r>
            <a:r>
              <a:rPr lang="en-US" dirty="0" smtClean="0"/>
              <a:t>Rocks</a:t>
            </a:r>
            <a:endParaRPr lang="en-US" dirty="0"/>
          </a:p>
        </p:txBody>
      </p:sp>
      <p:sp>
        <p:nvSpPr>
          <p:cNvPr id="3" name="Content Placeholder 2"/>
          <p:cNvSpPr>
            <a:spLocks noGrp="1"/>
          </p:cNvSpPr>
          <p:nvPr>
            <p:ph idx="1"/>
          </p:nvPr>
        </p:nvSpPr>
        <p:spPr/>
        <p:txBody>
          <a:bodyPr/>
          <a:lstStyle/>
          <a:p>
            <a:r>
              <a:rPr lang="en-US" dirty="0" smtClean="0"/>
              <a:t>Already talked about rocks being elastic for seismic waves to travel </a:t>
            </a:r>
            <a:r>
              <a:rPr lang="en-US" dirty="0" smtClean="0"/>
              <a:t>through them</a:t>
            </a:r>
          </a:p>
          <a:p>
            <a:pPr lvl="1"/>
            <a:r>
              <a:rPr lang="en-US" dirty="0" smtClean="0"/>
              <a:t>Small quick motions</a:t>
            </a:r>
          </a:p>
          <a:p>
            <a:r>
              <a:rPr lang="en-US" dirty="0" smtClean="0"/>
              <a:t>How </a:t>
            </a:r>
            <a:r>
              <a:rPr lang="en-US" dirty="0" smtClean="0"/>
              <a:t>can energy be stored in rocks</a:t>
            </a:r>
            <a:r>
              <a:rPr lang="en-US" dirty="0" smtClean="0"/>
              <a:t>?</a:t>
            </a:r>
          </a:p>
          <a:p>
            <a:r>
              <a:rPr lang="en-US" dirty="0" smtClean="0"/>
              <a:t>How does energy released relate to earthquake </a:t>
            </a:r>
            <a:r>
              <a:rPr lang="en-US" dirty="0" smtClean="0"/>
              <a:t>magnitude?</a:t>
            </a:r>
            <a:r>
              <a:rPr lang="en-US" dirty="0" smtClean="0"/>
              <a:t> </a:t>
            </a:r>
            <a:endParaRPr lang="en-US" smtClean="0"/>
          </a:p>
          <a:p>
            <a:pPr lvl="1"/>
            <a:r>
              <a:rPr lang="en-US" smtClean="0"/>
              <a:t>http</a:t>
            </a:r>
            <a:r>
              <a:rPr lang="en-US" smtClean="0"/>
              <a:t>://www.iris.edu/hq/programs/education_and_outreach/animations/26</a:t>
            </a:r>
            <a:endParaRPr lang="en-US"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769615" y="1808913"/>
            <a:ext cx="7811595" cy="4118169"/>
          </a:xfrm>
          <a:prstGeom prst="rect">
            <a:avLst/>
          </a:prstGeom>
        </p:spPr>
        <p:txBody>
          <a:bodyPr vert="horz" lIns="91440" tIns="45720" rIns="91440" bIns="45720" rtlCol="0" anchor="ctr">
            <a:normAutofit/>
          </a:bodyPr>
          <a:lstStyle/>
          <a:p>
            <a:r>
              <a:rPr lang="en-US" sz="3200" i="1" dirty="0" smtClean="0">
                <a:solidFill>
                  <a:srgbClr val="1E412A"/>
                </a:solidFill>
                <a:latin typeface="KG Fall For You"/>
                <a:cs typeface="KG Fall For You"/>
              </a:rPr>
              <a:t>How could you modify the model so that it no longer stored energy? </a:t>
            </a:r>
          </a:p>
          <a:p>
            <a:endParaRPr lang="en-US" sz="2400" i="1" dirty="0" smtClean="0">
              <a:solidFill>
                <a:srgbClr val="1E412A"/>
              </a:solidFill>
              <a:latin typeface="KG Fall For You"/>
              <a:cs typeface="KG Fall For You"/>
            </a:endParaRPr>
          </a:p>
          <a:p>
            <a:r>
              <a:rPr lang="en-US" sz="3200" i="1" dirty="0" smtClean="0">
                <a:solidFill>
                  <a:srgbClr val="1E412A"/>
                </a:solidFill>
                <a:latin typeface="KG Fall For You"/>
                <a:cs typeface="KG Fall For You"/>
              </a:rPr>
              <a:t> </a:t>
            </a:r>
          </a:p>
          <a:p>
            <a:r>
              <a:rPr lang="en-US" sz="3200" i="1" dirty="0" smtClean="0">
                <a:solidFill>
                  <a:srgbClr val="1E412A"/>
                </a:solidFill>
                <a:latin typeface="KG Fall For You"/>
                <a:cs typeface="KG Fall For You"/>
              </a:rPr>
              <a:t>Based on this (and assuming superhuman powers, perhaps) what would you change about Earth to prevent all future earthquakes?</a:t>
            </a:r>
          </a:p>
          <a:p>
            <a:endParaRPr lang="en-US" sz="3200" i="1" dirty="0">
              <a:solidFill>
                <a:srgbClr val="1E412A"/>
              </a:solidFill>
              <a:latin typeface="KG Fall For You"/>
              <a:cs typeface="KG Fall For You"/>
            </a:endParaRPr>
          </a:p>
          <a:p>
            <a:endParaRPr lang="en-US" sz="2800" i="1" dirty="0">
              <a:solidFill>
                <a:srgbClr val="FF0000"/>
              </a:solidFill>
              <a:latin typeface="KG Fall For You"/>
              <a:cs typeface="KG Fall For You"/>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68296" cy="1138235"/>
          </a:xfrm>
        </p:spPr>
        <p:txBody>
          <a:bodyPr>
            <a:normAutofit fontScale="90000"/>
          </a:bodyPr>
          <a:lstStyle/>
          <a:p>
            <a:r>
              <a:rPr lang="en-US" dirty="0" smtClean="0"/>
              <a:t>Exploring earthquakes away from a plate boundary</a:t>
            </a:r>
            <a:endParaRPr lang="en-US" dirty="0"/>
          </a:p>
        </p:txBody>
      </p:sp>
      <p:pic>
        <p:nvPicPr>
          <p:cNvPr id="4" name="Content Placeholder 3" descr="ieb_US.tiff"/>
          <p:cNvPicPr>
            <a:picLocks noGrp="1" noChangeAspect="1"/>
          </p:cNvPicPr>
          <p:nvPr>
            <p:ph idx="1"/>
          </p:nvPr>
        </p:nvPicPr>
        <p:blipFill>
          <a:blip r:embed="rId2"/>
          <a:srcRect l="-54" r="-54"/>
          <a:stretch>
            <a:fillRect/>
          </a:stretch>
        </p:blipFill>
        <p:spPr>
          <a:xfrm>
            <a:off x="0" y="1169025"/>
            <a:ext cx="7055846" cy="5688975"/>
          </a:xfrm>
        </p:spPr>
      </p:pic>
      <p:sp>
        <p:nvSpPr>
          <p:cNvPr id="5" name="TextBox 4"/>
          <p:cNvSpPr txBox="1"/>
          <p:nvPr/>
        </p:nvSpPr>
        <p:spPr>
          <a:xfrm>
            <a:off x="7055846" y="3320197"/>
            <a:ext cx="2165827" cy="461665"/>
          </a:xfrm>
          <a:prstGeom prst="rect">
            <a:avLst/>
          </a:prstGeom>
          <a:noFill/>
        </p:spPr>
        <p:txBody>
          <a:bodyPr wrap="none" rtlCol="0">
            <a:spAutoFit/>
          </a:bodyPr>
          <a:lstStyle/>
          <a:p>
            <a:r>
              <a:rPr lang="en-US" sz="2400" dirty="0" err="1" smtClean="0"/>
              <a:t>ds.iris.edu/ieb</a:t>
            </a:r>
            <a:r>
              <a:rPr lang="en-US" sz="2400" dirty="0" smtClean="0"/>
              <a:t>/</a:t>
            </a:r>
            <a:endParaRPr lang="en-US"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IRIS_InClass_TEMPLAT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Hardcover.thmx</Template>
  <TotalTime>4724</TotalTime>
  <Words>2932</Words>
  <Application>Microsoft Macintosh PowerPoint</Application>
  <PresentationFormat>On-screen Show (4:3)</PresentationFormat>
  <Paragraphs>178</Paragraphs>
  <Slides>20</Slides>
  <Notes>8</Notes>
  <HiddenSlides>0</HiddenSlides>
  <MMClips>0</MMClips>
  <ScaleCrop>false</ScaleCrop>
  <HeadingPairs>
    <vt:vector size="4" baseType="variant">
      <vt:variant>
        <vt:lpstr>Design Template</vt:lpstr>
      </vt:variant>
      <vt:variant>
        <vt:i4>2</vt:i4>
      </vt:variant>
      <vt:variant>
        <vt:lpstr>Slide Titles</vt:lpstr>
      </vt:variant>
      <vt:variant>
        <vt:i4>20</vt:i4>
      </vt:variant>
    </vt:vector>
  </HeadingPairs>
  <TitlesOfParts>
    <vt:vector size="22" baseType="lpstr">
      <vt:lpstr>IRIS_InClass_TEMPLATE1</vt:lpstr>
      <vt:lpstr>Office Theme</vt:lpstr>
      <vt:lpstr>Defining an Earthquake  and  Exploring Earthquakes far from Plate Boundaries </vt:lpstr>
      <vt:lpstr>Create a description with a partner</vt:lpstr>
      <vt:lpstr>Earthquake Machine</vt:lpstr>
      <vt:lpstr>Like and Unlike</vt:lpstr>
      <vt:lpstr> Energy in the model comes from you.   Where might this same energy come from in the Earth system? </vt:lpstr>
      <vt:lpstr>Earthquake Machine Properties</vt:lpstr>
      <vt:lpstr>Elastic Rocks</vt:lpstr>
      <vt:lpstr>Slide 8</vt:lpstr>
      <vt:lpstr>Exploring earthquakes away from a plate boundary</vt:lpstr>
      <vt:lpstr>Exploring earthquakes away from a plate boundary</vt:lpstr>
      <vt:lpstr>Oklahoma earthquakes</vt:lpstr>
      <vt:lpstr>Oklahoma earthquakes</vt:lpstr>
      <vt:lpstr>Seismic hazard in the US</vt:lpstr>
      <vt:lpstr>Topography controlling iron deposits</vt:lpstr>
      <vt:lpstr>Slide 15</vt:lpstr>
      <vt:lpstr>Slide 16</vt:lpstr>
      <vt:lpstr>Slide 17</vt:lpstr>
      <vt:lpstr>Slide 18</vt:lpstr>
      <vt:lpstr>Slide 19</vt:lpstr>
      <vt:lpstr>Slide 20</vt:lpstr>
    </vt:vector>
  </TitlesOfParts>
  <Company>IRIS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mallett</dc:creator>
  <cp:lastModifiedBy>John Taber</cp:lastModifiedBy>
  <cp:revision>148</cp:revision>
  <cp:lastPrinted>2015-08-02T03:12:35Z</cp:lastPrinted>
  <dcterms:created xsi:type="dcterms:W3CDTF">2015-08-01T19:04:48Z</dcterms:created>
  <dcterms:modified xsi:type="dcterms:W3CDTF">2015-08-03T03:58:03Z</dcterms:modified>
</cp:coreProperties>
</file>